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62" r:id="rId4"/>
    <p:sldId id="258" r:id="rId5"/>
    <p:sldId id="259" r:id="rId6"/>
    <p:sldId id="265" r:id="rId7"/>
    <p:sldId id="263" r:id="rId8"/>
    <p:sldId id="266" r:id="rId9"/>
    <p:sldId id="264" r:id="rId10"/>
    <p:sldId id="261" r:id="rId11"/>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4882B4-D4A6-4467-9AE4-A1A8BD90003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2A31778-B168-433A-AB8B-79C670B3C1E2}">
      <dgm:prSet phldrT="[Text]"/>
      <dgm:spPr/>
      <dgm:t>
        <a:bodyPr/>
        <a:lstStyle/>
        <a:p>
          <a:r>
            <a:rPr lang="en-US" dirty="0" smtClean="0"/>
            <a:t>Aim</a:t>
          </a:r>
          <a:endParaRPr lang="en-US" dirty="0"/>
        </a:p>
      </dgm:t>
    </dgm:pt>
    <dgm:pt modelId="{EFEE93C4-A1BD-41D4-9BBA-4CB17B398B60}" type="parTrans" cxnId="{CA231403-6BE5-4B8D-AE88-114FFACEFE92}">
      <dgm:prSet/>
      <dgm:spPr/>
      <dgm:t>
        <a:bodyPr/>
        <a:lstStyle/>
        <a:p>
          <a:endParaRPr lang="en-US"/>
        </a:p>
      </dgm:t>
    </dgm:pt>
    <dgm:pt modelId="{7BD8A347-A500-413B-AF22-15C7D5E301D7}" type="sibTrans" cxnId="{CA231403-6BE5-4B8D-AE88-114FFACEFE92}">
      <dgm:prSet/>
      <dgm:spPr/>
      <dgm:t>
        <a:bodyPr/>
        <a:lstStyle/>
        <a:p>
          <a:endParaRPr lang="en-US"/>
        </a:p>
      </dgm:t>
    </dgm:pt>
    <dgm:pt modelId="{241F87F9-E8AD-440B-849B-1EAFC4DD21EE}">
      <dgm:prSet phldrT="[Text]"/>
      <dgm:spPr/>
      <dgm:t>
        <a:bodyPr/>
        <a:lstStyle/>
        <a:p>
          <a:r>
            <a:rPr lang="en-GB" dirty="0" smtClean="0"/>
            <a:t>The </a:t>
          </a:r>
          <a:r>
            <a:rPr lang="en-GB" b="1" dirty="0" smtClean="0"/>
            <a:t>PRIME</a:t>
          </a:r>
          <a:r>
            <a:rPr lang="en-GB" dirty="0" smtClean="0"/>
            <a:t> </a:t>
          </a:r>
          <a:r>
            <a:rPr lang="en-GB" b="1" dirty="0" smtClean="0"/>
            <a:t>tool</a:t>
          </a:r>
          <a:r>
            <a:rPr lang="en-GB" dirty="0" smtClean="0"/>
            <a:t>  </a:t>
          </a:r>
          <a:r>
            <a:rPr lang="en-GB" dirty="0" smtClean="0"/>
            <a:t>aims to use available evidence and data to model the impact of pulmonary rehabilitation (PR) on exacerbations of chronic obstructive pulmonary disease (COPD).</a:t>
          </a:r>
          <a:endParaRPr lang="en-US" dirty="0"/>
        </a:p>
      </dgm:t>
    </dgm:pt>
    <dgm:pt modelId="{336D69E4-68AA-4A36-9AF6-23D514CE89F0}" type="parTrans" cxnId="{4166ED44-A02A-4F2B-9CC3-F0C9DA02F680}">
      <dgm:prSet/>
      <dgm:spPr/>
      <dgm:t>
        <a:bodyPr/>
        <a:lstStyle/>
        <a:p>
          <a:endParaRPr lang="en-US"/>
        </a:p>
      </dgm:t>
    </dgm:pt>
    <dgm:pt modelId="{8410FDC3-9796-41D5-B552-514C0391E709}" type="sibTrans" cxnId="{4166ED44-A02A-4F2B-9CC3-F0C9DA02F680}">
      <dgm:prSet/>
      <dgm:spPr/>
      <dgm:t>
        <a:bodyPr/>
        <a:lstStyle/>
        <a:p>
          <a:endParaRPr lang="en-US"/>
        </a:p>
      </dgm:t>
    </dgm:pt>
    <dgm:pt modelId="{5904F3AD-7442-4E68-AFA5-105B7E1570B9}">
      <dgm:prSet phldrT="[Text]"/>
      <dgm:spPr/>
      <dgm:t>
        <a:bodyPr/>
        <a:lstStyle/>
        <a:p>
          <a:r>
            <a:rPr lang="en-US" dirty="0" smtClean="0"/>
            <a:t>Format</a:t>
          </a:r>
          <a:endParaRPr lang="en-US" dirty="0"/>
        </a:p>
      </dgm:t>
    </dgm:pt>
    <dgm:pt modelId="{A56EF126-2AA5-4711-8BE5-1575930FA9FE}" type="parTrans" cxnId="{8ACD1F7B-36A7-48E7-A4FA-D4C1A9C78EFE}">
      <dgm:prSet/>
      <dgm:spPr/>
      <dgm:t>
        <a:bodyPr/>
        <a:lstStyle/>
        <a:p>
          <a:endParaRPr lang="en-US"/>
        </a:p>
      </dgm:t>
    </dgm:pt>
    <dgm:pt modelId="{11A687EF-CA62-4770-A5D2-5C8EDEADF03B}" type="sibTrans" cxnId="{8ACD1F7B-36A7-48E7-A4FA-D4C1A9C78EFE}">
      <dgm:prSet/>
      <dgm:spPr/>
      <dgm:t>
        <a:bodyPr/>
        <a:lstStyle/>
        <a:p>
          <a:endParaRPr lang="en-US"/>
        </a:p>
      </dgm:t>
    </dgm:pt>
    <dgm:pt modelId="{36769E18-7557-41EF-BEE7-A27273FD62F5}">
      <dgm:prSet phldrT="[Text]"/>
      <dgm:spPr/>
      <dgm:t>
        <a:bodyPr/>
        <a:lstStyle/>
        <a:p>
          <a:r>
            <a:rPr lang="en-GB" smtClean="0"/>
            <a:t>The </a:t>
          </a:r>
          <a:r>
            <a:rPr lang="en-GB" b="1" smtClean="0"/>
            <a:t>PRIME</a:t>
          </a:r>
          <a:r>
            <a:rPr lang="en-GB" smtClean="0"/>
            <a:t> </a:t>
          </a:r>
          <a:r>
            <a:rPr lang="en-GB" b="1" smtClean="0"/>
            <a:t>tool</a:t>
          </a:r>
          <a:r>
            <a:rPr lang="en-GB" smtClean="0"/>
            <a:t>  </a:t>
          </a:r>
          <a:r>
            <a:rPr lang="en-GB" dirty="0" smtClean="0"/>
            <a:t>is an excel spreadsheet embedded in the CSP website.</a:t>
          </a:r>
          <a:endParaRPr lang="en-US" dirty="0"/>
        </a:p>
      </dgm:t>
    </dgm:pt>
    <dgm:pt modelId="{0C10A1E2-940B-4E2A-84F7-4025FD885B1E}" type="parTrans" cxnId="{1D2B2072-F3DC-457A-A5B1-0C6BC991F90D}">
      <dgm:prSet/>
      <dgm:spPr/>
      <dgm:t>
        <a:bodyPr/>
        <a:lstStyle/>
        <a:p>
          <a:endParaRPr lang="en-US"/>
        </a:p>
      </dgm:t>
    </dgm:pt>
    <dgm:pt modelId="{89DA771E-F5E4-44A6-9350-4B2F1E7DD277}" type="sibTrans" cxnId="{1D2B2072-F3DC-457A-A5B1-0C6BC991F90D}">
      <dgm:prSet/>
      <dgm:spPr/>
      <dgm:t>
        <a:bodyPr/>
        <a:lstStyle/>
        <a:p>
          <a:endParaRPr lang="en-US"/>
        </a:p>
      </dgm:t>
    </dgm:pt>
    <dgm:pt modelId="{BD556CD3-6612-46F4-990D-FE2BB80B60DD}">
      <dgm:prSet phldrT="[Text]"/>
      <dgm:spPr/>
      <dgm:t>
        <a:bodyPr/>
        <a:lstStyle/>
        <a:p>
          <a:r>
            <a:rPr lang="en-US" dirty="0" smtClean="0"/>
            <a:t>Assumption</a:t>
          </a:r>
          <a:endParaRPr lang="en-US" dirty="0"/>
        </a:p>
      </dgm:t>
    </dgm:pt>
    <dgm:pt modelId="{78DC44C6-2AB4-41B7-B58A-2D3A79467994}" type="parTrans" cxnId="{F2912723-7C4C-4A61-987E-695D43C0F38C}">
      <dgm:prSet/>
      <dgm:spPr/>
      <dgm:t>
        <a:bodyPr/>
        <a:lstStyle/>
        <a:p>
          <a:endParaRPr lang="en-US"/>
        </a:p>
      </dgm:t>
    </dgm:pt>
    <dgm:pt modelId="{AABE1DC0-7F8C-4F1E-BE21-49B319DF7D39}" type="sibTrans" cxnId="{F2912723-7C4C-4A61-987E-695D43C0F38C}">
      <dgm:prSet/>
      <dgm:spPr/>
      <dgm:t>
        <a:bodyPr/>
        <a:lstStyle/>
        <a:p>
          <a:endParaRPr lang="en-US"/>
        </a:p>
      </dgm:t>
    </dgm:pt>
    <dgm:pt modelId="{D80713E2-4901-43B3-BF30-C4F9DDDECFF2}">
      <dgm:prSet phldrT="[Text]"/>
      <dgm:spPr/>
      <dgm:t>
        <a:bodyPr/>
        <a:lstStyle/>
        <a:p>
          <a:r>
            <a:rPr lang="en-GB" dirty="0" smtClean="0"/>
            <a:t>The key assumption is that exacerbations are reduced by 36.4% when PR is completed by eligible patients with COPD. </a:t>
          </a:r>
          <a:endParaRPr lang="en-US" dirty="0"/>
        </a:p>
      </dgm:t>
    </dgm:pt>
    <dgm:pt modelId="{CF8C4B63-3F6E-4628-8D14-BB1B65427911}" type="parTrans" cxnId="{58498E92-C998-4EE9-9000-DD7EEBA78C8C}">
      <dgm:prSet/>
      <dgm:spPr/>
      <dgm:t>
        <a:bodyPr/>
        <a:lstStyle/>
        <a:p>
          <a:endParaRPr lang="en-US"/>
        </a:p>
      </dgm:t>
    </dgm:pt>
    <dgm:pt modelId="{24600EED-81C2-4F3E-833B-44FDC0D7EEA8}" type="sibTrans" cxnId="{58498E92-C998-4EE9-9000-DD7EEBA78C8C}">
      <dgm:prSet/>
      <dgm:spPr/>
      <dgm:t>
        <a:bodyPr/>
        <a:lstStyle/>
        <a:p>
          <a:endParaRPr lang="en-US"/>
        </a:p>
      </dgm:t>
    </dgm:pt>
    <dgm:pt modelId="{1AF453D9-2311-45D8-91C3-68C7E9F9F046}">
      <dgm:prSet phldrT="[Text]"/>
      <dgm:spPr/>
      <dgm:t>
        <a:bodyPr/>
        <a:lstStyle/>
        <a:p>
          <a:r>
            <a:rPr lang="en-GB" dirty="0" smtClean="0"/>
            <a:t>It is freely available to anyone, members and non-members alike.</a:t>
          </a:r>
          <a:endParaRPr lang="en-US" dirty="0"/>
        </a:p>
      </dgm:t>
    </dgm:pt>
    <dgm:pt modelId="{CAC09BFA-213A-4757-9448-72933448EE3A}" type="parTrans" cxnId="{B44EA25C-478E-42A1-AEC5-8FF2E6FB6E26}">
      <dgm:prSet/>
      <dgm:spPr/>
      <dgm:t>
        <a:bodyPr/>
        <a:lstStyle/>
        <a:p>
          <a:endParaRPr lang="en-US"/>
        </a:p>
      </dgm:t>
    </dgm:pt>
    <dgm:pt modelId="{1FA46F49-5389-4CB2-9634-D4539B68FD4E}" type="sibTrans" cxnId="{B44EA25C-478E-42A1-AEC5-8FF2E6FB6E26}">
      <dgm:prSet/>
      <dgm:spPr/>
      <dgm:t>
        <a:bodyPr/>
        <a:lstStyle/>
        <a:p>
          <a:endParaRPr lang="en-US"/>
        </a:p>
      </dgm:t>
    </dgm:pt>
    <dgm:pt modelId="{F14DA80F-DA6B-498D-890D-DF5B9940AF6E}" type="pres">
      <dgm:prSet presAssocID="{4D4882B4-D4A6-4467-9AE4-A1A8BD90003E}" presName="Name0" presStyleCnt="0">
        <dgm:presLayoutVars>
          <dgm:dir/>
          <dgm:animLvl val="lvl"/>
          <dgm:resizeHandles val="exact"/>
        </dgm:presLayoutVars>
      </dgm:prSet>
      <dgm:spPr/>
      <dgm:t>
        <a:bodyPr/>
        <a:lstStyle/>
        <a:p>
          <a:endParaRPr lang="en-US"/>
        </a:p>
      </dgm:t>
    </dgm:pt>
    <dgm:pt modelId="{E9D64AC0-738F-457A-99B6-B9F1B86B5EDA}" type="pres">
      <dgm:prSet presAssocID="{C2A31778-B168-433A-AB8B-79C670B3C1E2}" presName="composite" presStyleCnt="0"/>
      <dgm:spPr/>
    </dgm:pt>
    <dgm:pt modelId="{269BCA5E-DBF9-46BD-A00D-50062D819DCE}" type="pres">
      <dgm:prSet presAssocID="{C2A31778-B168-433A-AB8B-79C670B3C1E2}" presName="parTx" presStyleLbl="alignNode1" presStyleIdx="0" presStyleCnt="3">
        <dgm:presLayoutVars>
          <dgm:chMax val="0"/>
          <dgm:chPref val="0"/>
          <dgm:bulletEnabled val="1"/>
        </dgm:presLayoutVars>
      </dgm:prSet>
      <dgm:spPr/>
      <dgm:t>
        <a:bodyPr/>
        <a:lstStyle/>
        <a:p>
          <a:endParaRPr lang="en-US"/>
        </a:p>
      </dgm:t>
    </dgm:pt>
    <dgm:pt modelId="{2CBD8A25-9676-4E88-8355-826B19463331}" type="pres">
      <dgm:prSet presAssocID="{C2A31778-B168-433A-AB8B-79C670B3C1E2}" presName="desTx" presStyleLbl="alignAccFollowNode1" presStyleIdx="0" presStyleCnt="3">
        <dgm:presLayoutVars>
          <dgm:bulletEnabled val="1"/>
        </dgm:presLayoutVars>
      </dgm:prSet>
      <dgm:spPr/>
      <dgm:t>
        <a:bodyPr/>
        <a:lstStyle/>
        <a:p>
          <a:endParaRPr lang="en-US"/>
        </a:p>
      </dgm:t>
    </dgm:pt>
    <dgm:pt modelId="{CF827E97-C359-48C0-BCA0-33480665E4B8}" type="pres">
      <dgm:prSet presAssocID="{7BD8A347-A500-413B-AF22-15C7D5E301D7}" presName="space" presStyleCnt="0"/>
      <dgm:spPr/>
    </dgm:pt>
    <dgm:pt modelId="{80E15AB3-D5A8-4AA0-B2EA-2B344BF135B3}" type="pres">
      <dgm:prSet presAssocID="{5904F3AD-7442-4E68-AFA5-105B7E1570B9}" presName="composite" presStyleCnt="0"/>
      <dgm:spPr/>
    </dgm:pt>
    <dgm:pt modelId="{CC107CA9-0205-48CE-AFE6-AC5DE2F31B5B}" type="pres">
      <dgm:prSet presAssocID="{5904F3AD-7442-4E68-AFA5-105B7E1570B9}" presName="parTx" presStyleLbl="alignNode1" presStyleIdx="1" presStyleCnt="3">
        <dgm:presLayoutVars>
          <dgm:chMax val="0"/>
          <dgm:chPref val="0"/>
          <dgm:bulletEnabled val="1"/>
        </dgm:presLayoutVars>
      </dgm:prSet>
      <dgm:spPr/>
      <dgm:t>
        <a:bodyPr/>
        <a:lstStyle/>
        <a:p>
          <a:endParaRPr lang="en-US"/>
        </a:p>
      </dgm:t>
    </dgm:pt>
    <dgm:pt modelId="{9225A11E-0787-4D29-B22E-F1B2A6744E63}" type="pres">
      <dgm:prSet presAssocID="{5904F3AD-7442-4E68-AFA5-105B7E1570B9}" presName="desTx" presStyleLbl="alignAccFollowNode1" presStyleIdx="1" presStyleCnt="3">
        <dgm:presLayoutVars>
          <dgm:bulletEnabled val="1"/>
        </dgm:presLayoutVars>
      </dgm:prSet>
      <dgm:spPr/>
      <dgm:t>
        <a:bodyPr/>
        <a:lstStyle/>
        <a:p>
          <a:endParaRPr lang="en-US"/>
        </a:p>
      </dgm:t>
    </dgm:pt>
    <dgm:pt modelId="{FBD8F5B4-5393-4FB8-8CFF-E462A4439E9E}" type="pres">
      <dgm:prSet presAssocID="{11A687EF-CA62-4770-A5D2-5C8EDEADF03B}" presName="space" presStyleCnt="0"/>
      <dgm:spPr/>
    </dgm:pt>
    <dgm:pt modelId="{9661296A-539B-4D8D-B57D-CEC29C6D2591}" type="pres">
      <dgm:prSet presAssocID="{BD556CD3-6612-46F4-990D-FE2BB80B60DD}" presName="composite" presStyleCnt="0"/>
      <dgm:spPr/>
    </dgm:pt>
    <dgm:pt modelId="{6DBEC1A0-162E-489D-A8CB-FC913A3B0C60}" type="pres">
      <dgm:prSet presAssocID="{BD556CD3-6612-46F4-990D-FE2BB80B60DD}" presName="parTx" presStyleLbl="alignNode1" presStyleIdx="2" presStyleCnt="3">
        <dgm:presLayoutVars>
          <dgm:chMax val="0"/>
          <dgm:chPref val="0"/>
          <dgm:bulletEnabled val="1"/>
        </dgm:presLayoutVars>
      </dgm:prSet>
      <dgm:spPr/>
      <dgm:t>
        <a:bodyPr/>
        <a:lstStyle/>
        <a:p>
          <a:endParaRPr lang="en-US"/>
        </a:p>
      </dgm:t>
    </dgm:pt>
    <dgm:pt modelId="{BB623690-C88E-4462-AA29-294A07870327}" type="pres">
      <dgm:prSet presAssocID="{BD556CD3-6612-46F4-990D-FE2BB80B60DD}" presName="desTx" presStyleLbl="alignAccFollowNode1" presStyleIdx="2" presStyleCnt="3">
        <dgm:presLayoutVars>
          <dgm:bulletEnabled val="1"/>
        </dgm:presLayoutVars>
      </dgm:prSet>
      <dgm:spPr/>
      <dgm:t>
        <a:bodyPr/>
        <a:lstStyle/>
        <a:p>
          <a:endParaRPr lang="en-US"/>
        </a:p>
      </dgm:t>
    </dgm:pt>
  </dgm:ptLst>
  <dgm:cxnLst>
    <dgm:cxn modelId="{1B5A1A7D-870D-4048-B47E-7A1D7691E29C}" type="presOf" srcId="{BD556CD3-6612-46F4-990D-FE2BB80B60DD}" destId="{6DBEC1A0-162E-489D-A8CB-FC913A3B0C60}" srcOrd="0" destOrd="0" presId="urn:microsoft.com/office/officeart/2005/8/layout/hList1"/>
    <dgm:cxn modelId="{D12AC78D-6412-4E9B-9958-A31A940B90F6}" type="presOf" srcId="{5904F3AD-7442-4E68-AFA5-105B7E1570B9}" destId="{CC107CA9-0205-48CE-AFE6-AC5DE2F31B5B}" srcOrd="0" destOrd="0" presId="urn:microsoft.com/office/officeart/2005/8/layout/hList1"/>
    <dgm:cxn modelId="{725924A2-8CF7-4602-A5AE-CA63F25740AB}" type="presOf" srcId="{1AF453D9-2311-45D8-91C3-68C7E9F9F046}" destId="{9225A11E-0787-4D29-B22E-F1B2A6744E63}" srcOrd="0" destOrd="1" presId="urn:microsoft.com/office/officeart/2005/8/layout/hList1"/>
    <dgm:cxn modelId="{58498E92-C998-4EE9-9000-DD7EEBA78C8C}" srcId="{BD556CD3-6612-46F4-990D-FE2BB80B60DD}" destId="{D80713E2-4901-43B3-BF30-C4F9DDDECFF2}" srcOrd="0" destOrd="0" parTransId="{CF8C4B63-3F6E-4628-8D14-BB1B65427911}" sibTransId="{24600EED-81C2-4F3E-833B-44FDC0D7EEA8}"/>
    <dgm:cxn modelId="{1D6AEDD0-5490-4B7F-AE40-E331195E7ACF}" type="presOf" srcId="{4D4882B4-D4A6-4467-9AE4-A1A8BD90003E}" destId="{F14DA80F-DA6B-498D-890D-DF5B9940AF6E}" srcOrd="0" destOrd="0" presId="urn:microsoft.com/office/officeart/2005/8/layout/hList1"/>
    <dgm:cxn modelId="{B44EA25C-478E-42A1-AEC5-8FF2E6FB6E26}" srcId="{5904F3AD-7442-4E68-AFA5-105B7E1570B9}" destId="{1AF453D9-2311-45D8-91C3-68C7E9F9F046}" srcOrd="1" destOrd="0" parTransId="{CAC09BFA-213A-4757-9448-72933448EE3A}" sibTransId="{1FA46F49-5389-4CB2-9634-D4539B68FD4E}"/>
    <dgm:cxn modelId="{0AA1AA09-9DDC-40A1-A694-546B3B2AE3E0}" type="presOf" srcId="{C2A31778-B168-433A-AB8B-79C670B3C1E2}" destId="{269BCA5E-DBF9-46BD-A00D-50062D819DCE}" srcOrd="0" destOrd="0" presId="urn:microsoft.com/office/officeart/2005/8/layout/hList1"/>
    <dgm:cxn modelId="{F2912723-7C4C-4A61-987E-695D43C0F38C}" srcId="{4D4882B4-D4A6-4467-9AE4-A1A8BD90003E}" destId="{BD556CD3-6612-46F4-990D-FE2BB80B60DD}" srcOrd="2" destOrd="0" parTransId="{78DC44C6-2AB4-41B7-B58A-2D3A79467994}" sibTransId="{AABE1DC0-7F8C-4F1E-BE21-49B319DF7D39}"/>
    <dgm:cxn modelId="{34FDB990-0A32-46AF-9310-376EBDFAB1FE}" type="presOf" srcId="{241F87F9-E8AD-440B-849B-1EAFC4DD21EE}" destId="{2CBD8A25-9676-4E88-8355-826B19463331}" srcOrd="0" destOrd="0" presId="urn:microsoft.com/office/officeart/2005/8/layout/hList1"/>
    <dgm:cxn modelId="{DE7FC998-E095-4703-9F9E-640EFBE7DA3B}" type="presOf" srcId="{D80713E2-4901-43B3-BF30-C4F9DDDECFF2}" destId="{BB623690-C88E-4462-AA29-294A07870327}" srcOrd="0" destOrd="0" presId="urn:microsoft.com/office/officeart/2005/8/layout/hList1"/>
    <dgm:cxn modelId="{1D2B2072-F3DC-457A-A5B1-0C6BC991F90D}" srcId="{5904F3AD-7442-4E68-AFA5-105B7E1570B9}" destId="{36769E18-7557-41EF-BEE7-A27273FD62F5}" srcOrd="0" destOrd="0" parTransId="{0C10A1E2-940B-4E2A-84F7-4025FD885B1E}" sibTransId="{89DA771E-F5E4-44A6-9350-4B2F1E7DD277}"/>
    <dgm:cxn modelId="{CA231403-6BE5-4B8D-AE88-114FFACEFE92}" srcId="{4D4882B4-D4A6-4467-9AE4-A1A8BD90003E}" destId="{C2A31778-B168-433A-AB8B-79C670B3C1E2}" srcOrd="0" destOrd="0" parTransId="{EFEE93C4-A1BD-41D4-9BBA-4CB17B398B60}" sibTransId="{7BD8A347-A500-413B-AF22-15C7D5E301D7}"/>
    <dgm:cxn modelId="{8ACD1F7B-36A7-48E7-A4FA-D4C1A9C78EFE}" srcId="{4D4882B4-D4A6-4467-9AE4-A1A8BD90003E}" destId="{5904F3AD-7442-4E68-AFA5-105B7E1570B9}" srcOrd="1" destOrd="0" parTransId="{A56EF126-2AA5-4711-8BE5-1575930FA9FE}" sibTransId="{11A687EF-CA62-4770-A5D2-5C8EDEADF03B}"/>
    <dgm:cxn modelId="{74D161EC-B6D5-494B-94F9-7AE535BD2E0B}" type="presOf" srcId="{36769E18-7557-41EF-BEE7-A27273FD62F5}" destId="{9225A11E-0787-4D29-B22E-F1B2A6744E63}" srcOrd="0" destOrd="0" presId="urn:microsoft.com/office/officeart/2005/8/layout/hList1"/>
    <dgm:cxn modelId="{4166ED44-A02A-4F2B-9CC3-F0C9DA02F680}" srcId="{C2A31778-B168-433A-AB8B-79C670B3C1E2}" destId="{241F87F9-E8AD-440B-849B-1EAFC4DD21EE}" srcOrd="0" destOrd="0" parTransId="{336D69E4-68AA-4A36-9AF6-23D514CE89F0}" sibTransId="{8410FDC3-9796-41D5-B552-514C0391E709}"/>
    <dgm:cxn modelId="{5AD84BFD-8B83-4025-A82C-805EDD340B7E}" type="presParOf" srcId="{F14DA80F-DA6B-498D-890D-DF5B9940AF6E}" destId="{E9D64AC0-738F-457A-99B6-B9F1B86B5EDA}" srcOrd="0" destOrd="0" presId="urn:microsoft.com/office/officeart/2005/8/layout/hList1"/>
    <dgm:cxn modelId="{96CDBD7A-61DA-4AAB-85FD-17924B6E0DCA}" type="presParOf" srcId="{E9D64AC0-738F-457A-99B6-B9F1B86B5EDA}" destId="{269BCA5E-DBF9-46BD-A00D-50062D819DCE}" srcOrd="0" destOrd="0" presId="urn:microsoft.com/office/officeart/2005/8/layout/hList1"/>
    <dgm:cxn modelId="{0DFCB270-9650-4921-B28A-45AB8EAC82D6}" type="presParOf" srcId="{E9D64AC0-738F-457A-99B6-B9F1B86B5EDA}" destId="{2CBD8A25-9676-4E88-8355-826B19463331}" srcOrd="1" destOrd="0" presId="urn:microsoft.com/office/officeart/2005/8/layout/hList1"/>
    <dgm:cxn modelId="{4310546D-62D0-403B-B020-2BD469215773}" type="presParOf" srcId="{F14DA80F-DA6B-498D-890D-DF5B9940AF6E}" destId="{CF827E97-C359-48C0-BCA0-33480665E4B8}" srcOrd="1" destOrd="0" presId="urn:microsoft.com/office/officeart/2005/8/layout/hList1"/>
    <dgm:cxn modelId="{515CFD0F-C7BB-4738-B426-6A90C85AA401}" type="presParOf" srcId="{F14DA80F-DA6B-498D-890D-DF5B9940AF6E}" destId="{80E15AB3-D5A8-4AA0-B2EA-2B344BF135B3}" srcOrd="2" destOrd="0" presId="urn:microsoft.com/office/officeart/2005/8/layout/hList1"/>
    <dgm:cxn modelId="{BAE65D8F-2674-4FFE-9C08-9AB110F17343}" type="presParOf" srcId="{80E15AB3-D5A8-4AA0-B2EA-2B344BF135B3}" destId="{CC107CA9-0205-48CE-AFE6-AC5DE2F31B5B}" srcOrd="0" destOrd="0" presId="urn:microsoft.com/office/officeart/2005/8/layout/hList1"/>
    <dgm:cxn modelId="{C681496E-049C-4E3D-BF2E-8F9CA2EB28D4}" type="presParOf" srcId="{80E15AB3-D5A8-4AA0-B2EA-2B344BF135B3}" destId="{9225A11E-0787-4D29-B22E-F1B2A6744E63}" srcOrd="1" destOrd="0" presId="urn:microsoft.com/office/officeart/2005/8/layout/hList1"/>
    <dgm:cxn modelId="{E25DAEE9-9BAE-4009-875D-17617E99DF64}" type="presParOf" srcId="{F14DA80F-DA6B-498D-890D-DF5B9940AF6E}" destId="{FBD8F5B4-5393-4FB8-8CFF-E462A4439E9E}" srcOrd="3" destOrd="0" presId="urn:microsoft.com/office/officeart/2005/8/layout/hList1"/>
    <dgm:cxn modelId="{06C861DD-4F55-4A42-AA37-29A38FF2EC74}" type="presParOf" srcId="{F14DA80F-DA6B-498D-890D-DF5B9940AF6E}" destId="{9661296A-539B-4D8D-B57D-CEC29C6D2591}" srcOrd="4" destOrd="0" presId="urn:microsoft.com/office/officeart/2005/8/layout/hList1"/>
    <dgm:cxn modelId="{933D7FEA-4DB4-4040-A68F-086E37A847B5}" type="presParOf" srcId="{9661296A-539B-4D8D-B57D-CEC29C6D2591}" destId="{6DBEC1A0-162E-489D-A8CB-FC913A3B0C60}" srcOrd="0" destOrd="0" presId="urn:microsoft.com/office/officeart/2005/8/layout/hList1"/>
    <dgm:cxn modelId="{7EC82DFF-2A4F-4A4F-BF7D-E334EB3F81F9}" type="presParOf" srcId="{9661296A-539B-4D8D-B57D-CEC29C6D2591}" destId="{BB623690-C88E-4462-AA29-294A0787032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791090-5CEC-4320-90FE-54E1DF9095B0}"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50BE2189-2295-4300-8F3C-77732FB7AFCB}">
      <dgm:prSet phldrT="[Text]" custT="1"/>
      <dgm:spPr/>
      <dgm:t>
        <a:bodyPr vert="vert"/>
        <a:lstStyle/>
        <a:p>
          <a:endParaRPr lang="en-US" sz="3500" dirty="0"/>
        </a:p>
      </dgm:t>
    </dgm:pt>
    <dgm:pt modelId="{27BA39EC-8A8C-47FE-BAFE-B5D790433A51}" type="parTrans" cxnId="{53F68324-3267-4C27-A245-AFE037510B33}">
      <dgm:prSet/>
      <dgm:spPr/>
      <dgm:t>
        <a:bodyPr/>
        <a:lstStyle/>
        <a:p>
          <a:endParaRPr lang="en-US"/>
        </a:p>
      </dgm:t>
    </dgm:pt>
    <dgm:pt modelId="{5491919A-5D90-403D-A3A0-70161F5EFE54}" type="sibTrans" cxnId="{53F68324-3267-4C27-A245-AFE037510B33}">
      <dgm:prSet/>
      <dgm:spPr/>
      <dgm:t>
        <a:bodyPr/>
        <a:lstStyle/>
        <a:p>
          <a:endParaRPr lang="en-US"/>
        </a:p>
      </dgm:t>
    </dgm:pt>
    <dgm:pt modelId="{B8430B9E-A6FA-4E03-A414-2798995B17B0}">
      <dgm:prSet phldrT="[Text]" custT="1"/>
      <dgm:spPr/>
      <dgm:t>
        <a:bodyPr/>
        <a:lstStyle/>
        <a:p>
          <a:r>
            <a:rPr lang="en-GB" sz="2400" dirty="0" smtClean="0"/>
            <a:t>Click the Microsoft Office Button or the File Tab and then click Excel Options.</a:t>
          </a:r>
          <a:endParaRPr lang="en-US" sz="2400" dirty="0"/>
        </a:p>
      </dgm:t>
    </dgm:pt>
    <dgm:pt modelId="{C6311ADA-2616-40B1-B475-1BF48054F72B}" type="parTrans" cxnId="{955F4118-4F77-47C2-AFC8-0F45F0D74128}">
      <dgm:prSet/>
      <dgm:spPr/>
      <dgm:t>
        <a:bodyPr/>
        <a:lstStyle/>
        <a:p>
          <a:endParaRPr lang="en-US"/>
        </a:p>
      </dgm:t>
    </dgm:pt>
    <dgm:pt modelId="{D546C62A-3627-4477-93BD-844AC01E3F96}" type="sibTrans" cxnId="{955F4118-4F77-47C2-AFC8-0F45F0D74128}">
      <dgm:prSet/>
      <dgm:spPr/>
      <dgm:t>
        <a:bodyPr/>
        <a:lstStyle/>
        <a:p>
          <a:endParaRPr lang="en-US"/>
        </a:p>
      </dgm:t>
    </dgm:pt>
    <dgm:pt modelId="{27015436-14F5-41DC-BE45-B1CC035C4106}">
      <dgm:prSet phldrT="[Text]" custT="1"/>
      <dgm:spPr/>
      <dgm:t>
        <a:bodyPr vert="vert"/>
        <a:lstStyle/>
        <a:p>
          <a:endParaRPr lang="en-US" sz="3500" dirty="0"/>
        </a:p>
      </dgm:t>
    </dgm:pt>
    <dgm:pt modelId="{289244EE-5D0C-488E-968D-CD7E9CF59884}" type="parTrans" cxnId="{1C4ED4E6-8A3F-41F8-BC20-F212B8BC870E}">
      <dgm:prSet/>
      <dgm:spPr/>
      <dgm:t>
        <a:bodyPr/>
        <a:lstStyle/>
        <a:p>
          <a:endParaRPr lang="en-US"/>
        </a:p>
      </dgm:t>
    </dgm:pt>
    <dgm:pt modelId="{45E52934-C64B-472C-A4EA-5DADB7D084F8}" type="sibTrans" cxnId="{1C4ED4E6-8A3F-41F8-BC20-F212B8BC870E}">
      <dgm:prSet/>
      <dgm:spPr/>
      <dgm:t>
        <a:bodyPr/>
        <a:lstStyle/>
        <a:p>
          <a:endParaRPr lang="en-US"/>
        </a:p>
      </dgm:t>
    </dgm:pt>
    <dgm:pt modelId="{109DE331-D0A8-4309-9078-8F4676D8A67D}">
      <dgm:prSet phldrT="[Text]" custT="1"/>
      <dgm:spPr/>
      <dgm:t>
        <a:bodyPr/>
        <a:lstStyle/>
        <a:p>
          <a:r>
            <a:rPr lang="en-GB" sz="2400" dirty="0" smtClean="0"/>
            <a:t>Click Trust Centre, click Trust Centre Settings, and then click Macro Settings.</a:t>
          </a:r>
          <a:endParaRPr lang="en-US" sz="2400" dirty="0"/>
        </a:p>
      </dgm:t>
    </dgm:pt>
    <dgm:pt modelId="{A7440FFB-E1E3-4641-885A-4C39E9CEC1A0}" type="parTrans" cxnId="{862587CB-BCB3-446E-B86B-1C4C73E49C3C}">
      <dgm:prSet/>
      <dgm:spPr/>
      <dgm:t>
        <a:bodyPr/>
        <a:lstStyle/>
        <a:p>
          <a:endParaRPr lang="en-US"/>
        </a:p>
      </dgm:t>
    </dgm:pt>
    <dgm:pt modelId="{D2A9BFF8-5E01-405B-97E8-DF4F570C53F4}" type="sibTrans" cxnId="{862587CB-BCB3-446E-B86B-1C4C73E49C3C}">
      <dgm:prSet/>
      <dgm:spPr/>
      <dgm:t>
        <a:bodyPr/>
        <a:lstStyle/>
        <a:p>
          <a:endParaRPr lang="en-US"/>
        </a:p>
      </dgm:t>
    </dgm:pt>
    <dgm:pt modelId="{44BF6E06-1D03-43C4-A49F-F61DF64327A7}">
      <dgm:prSet phldrT="[Text]" custT="1"/>
      <dgm:spPr/>
      <dgm:t>
        <a:bodyPr vert="vert"/>
        <a:lstStyle/>
        <a:p>
          <a:endParaRPr lang="en-US" sz="3500" dirty="0"/>
        </a:p>
      </dgm:t>
    </dgm:pt>
    <dgm:pt modelId="{C556E876-248F-42D3-9E0F-03AF7BDA962B}" type="parTrans" cxnId="{674F17D4-5526-4008-B841-B66C832BD584}">
      <dgm:prSet/>
      <dgm:spPr/>
      <dgm:t>
        <a:bodyPr/>
        <a:lstStyle/>
        <a:p>
          <a:endParaRPr lang="en-US"/>
        </a:p>
      </dgm:t>
    </dgm:pt>
    <dgm:pt modelId="{385CBE89-B7EB-44A3-B88C-0EE3CB937CA0}" type="sibTrans" cxnId="{674F17D4-5526-4008-B841-B66C832BD584}">
      <dgm:prSet/>
      <dgm:spPr/>
      <dgm:t>
        <a:bodyPr/>
        <a:lstStyle/>
        <a:p>
          <a:endParaRPr lang="en-US"/>
        </a:p>
      </dgm:t>
    </dgm:pt>
    <dgm:pt modelId="{2B8DCDD0-9BED-46B4-95C1-8F92D3F121F5}">
      <dgm:prSet phldrT="[Text]" custT="1"/>
      <dgm:spPr/>
      <dgm:t>
        <a:bodyPr/>
        <a:lstStyle/>
        <a:p>
          <a:r>
            <a:rPr lang="en-GB" sz="2400" dirty="0" smtClean="0"/>
            <a:t>Click on Enable all macros.</a:t>
          </a:r>
          <a:endParaRPr lang="en-US" sz="2400" dirty="0"/>
        </a:p>
      </dgm:t>
    </dgm:pt>
    <dgm:pt modelId="{287E1B02-7839-4CD7-8700-0AFCDDEAF321}" type="parTrans" cxnId="{A6B7A62F-6F3D-434E-BEC3-26B5BB8A36A0}">
      <dgm:prSet/>
      <dgm:spPr/>
      <dgm:t>
        <a:bodyPr/>
        <a:lstStyle/>
        <a:p>
          <a:endParaRPr lang="en-US"/>
        </a:p>
      </dgm:t>
    </dgm:pt>
    <dgm:pt modelId="{C4E669FF-6490-492E-B80A-555DB8026C17}" type="sibTrans" cxnId="{A6B7A62F-6F3D-434E-BEC3-26B5BB8A36A0}">
      <dgm:prSet/>
      <dgm:spPr/>
      <dgm:t>
        <a:bodyPr/>
        <a:lstStyle/>
        <a:p>
          <a:endParaRPr lang="en-US"/>
        </a:p>
      </dgm:t>
    </dgm:pt>
    <dgm:pt modelId="{99FA3BEC-998D-45C4-B97D-04AEE862126F}" type="pres">
      <dgm:prSet presAssocID="{15791090-5CEC-4320-90FE-54E1DF9095B0}" presName="Name0" presStyleCnt="0">
        <dgm:presLayoutVars>
          <dgm:dir/>
          <dgm:animLvl val="lvl"/>
          <dgm:resizeHandles val="exact"/>
        </dgm:presLayoutVars>
      </dgm:prSet>
      <dgm:spPr/>
      <dgm:t>
        <a:bodyPr/>
        <a:lstStyle/>
        <a:p>
          <a:endParaRPr lang="en-US"/>
        </a:p>
      </dgm:t>
    </dgm:pt>
    <dgm:pt modelId="{F3B6F613-F5E3-45A2-991E-D568BEFE8548}" type="pres">
      <dgm:prSet presAssocID="{50BE2189-2295-4300-8F3C-77732FB7AFCB}" presName="compositeNode" presStyleCnt="0">
        <dgm:presLayoutVars>
          <dgm:bulletEnabled val="1"/>
        </dgm:presLayoutVars>
      </dgm:prSet>
      <dgm:spPr/>
    </dgm:pt>
    <dgm:pt modelId="{BFAC6B7E-5D3E-4697-8A24-8AC2C49FB847}" type="pres">
      <dgm:prSet presAssocID="{50BE2189-2295-4300-8F3C-77732FB7AFCB}" presName="bgRect" presStyleLbl="node1" presStyleIdx="0" presStyleCnt="3"/>
      <dgm:spPr/>
      <dgm:t>
        <a:bodyPr/>
        <a:lstStyle/>
        <a:p>
          <a:endParaRPr lang="en-US"/>
        </a:p>
      </dgm:t>
    </dgm:pt>
    <dgm:pt modelId="{00316FBC-D736-4146-9838-FB7B5E723382}" type="pres">
      <dgm:prSet presAssocID="{50BE2189-2295-4300-8F3C-77732FB7AFCB}" presName="parentNode" presStyleLbl="node1" presStyleIdx="0" presStyleCnt="3">
        <dgm:presLayoutVars>
          <dgm:chMax val="0"/>
          <dgm:bulletEnabled val="1"/>
        </dgm:presLayoutVars>
      </dgm:prSet>
      <dgm:spPr/>
      <dgm:t>
        <a:bodyPr/>
        <a:lstStyle/>
        <a:p>
          <a:endParaRPr lang="en-US"/>
        </a:p>
      </dgm:t>
    </dgm:pt>
    <dgm:pt modelId="{3C7C6635-BDD4-4818-A304-0E300367EC59}" type="pres">
      <dgm:prSet presAssocID="{50BE2189-2295-4300-8F3C-77732FB7AFCB}" presName="childNode" presStyleLbl="node1" presStyleIdx="0" presStyleCnt="3">
        <dgm:presLayoutVars>
          <dgm:bulletEnabled val="1"/>
        </dgm:presLayoutVars>
      </dgm:prSet>
      <dgm:spPr/>
      <dgm:t>
        <a:bodyPr/>
        <a:lstStyle/>
        <a:p>
          <a:endParaRPr lang="en-US"/>
        </a:p>
      </dgm:t>
    </dgm:pt>
    <dgm:pt modelId="{3F107F0A-36DD-47A4-A983-ECFA0747600D}" type="pres">
      <dgm:prSet presAssocID="{5491919A-5D90-403D-A3A0-70161F5EFE54}" presName="hSp" presStyleCnt="0"/>
      <dgm:spPr/>
    </dgm:pt>
    <dgm:pt modelId="{26AD56E9-3D42-4B2F-AAA7-AFB366CAB4A5}" type="pres">
      <dgm:prSet presAssocID="{5491919A-5D90-403D-A3A0-70161F5EFE54}" presName="vProcSp" presStyleCnt="0"/>
      <dgm:spPr/>
    </dgm:pt>
    <dgm:pt modelId="{757DCF28-05EA-4CE0-86D4-6E44FB156550}" type="pres">
      <dgm:prSet presAssocID="{5491919A-5D90-403D-A3A0-70161F5EFE54}" presName="vSp1" presStyleCnt="0"/>
      <dgm:spPr/>
    </dgm:pt>
    <dgm:pt modelId="{8A7239D4-7523-42AC-B798-38276447544F}" type="pres">
      <dgm:prSet presAssocID="{5491919A-5D90-403D-A3A0-70161F5EFE54}" presName="simulatedConn" presStyleLbl="solidFgAcc1" presStyleIdx="0" presStyleCnt="2" custLinFactY="-155726" custLinFactNeighborX="-2380" custLinFactNeighborY="-200000"/>
      <dgm:spPr/>
    </dgm:pt>
    <dgm:pt modelId="{86754A7D-B825-4238-AC4C-79E7A259D160}" type="pres">
      <dgm:prSet presAssocID="{5491919A-5D90-403D-A3A0-70161F5EFE54}" presName="vSp2" presStyleCnt="0"/>
      <dgm:spPr/>
    </dgm:pt>
    <dgm:pt modelId="{A23C49B1-E452-4BD2-8A0D-2510BE8FA0E6}" type="pres">
      <dgm:prSet presAssocID="{5491919A-5D90-403D-A3A0-70161F5EFE54}" presName="sibTrans" presStyleCnt="0"/>
      <dgm:spPr/>
    </dgm:pt>
    <dgm:pt modelId="{A85CD7E5-B8E9-4B5C-85FB-3672191E369B}" type="pres">
      <dgm:prSet presAssocID="{27015436-14F5-41DC-BE45-B1CC035C4106}" presName="compositeNode" presStyleCnt="0">
        <dgm:presLayoutVars>
          <dgm:bulletEnabled val="1"/>
        </dgm:presLayoutVars>
      </dgm:prSet>
      <dgm:spPr/>
    </dgm:pt>
    <dgm:pt modelId="{0D300C3E-36CB-4DDE-85D9-41341096DA14}" type="pres">
      <dgm:prSet presAssocID="{27015436-14F5-41DC-BE45-B1CC035C4106}" presName="bgRect" presStyleLbl="node1" presStyleIdx="1" presStyleCnt="3"/>
      <dgm:spPr/>
      <dgm:t>
        <a:bodyPr/>
        <a:lstStyle/>
        <a:p>
          <a:endParaRPr lang="en-US"/>
        </a:p>
      </dgm:t>
    </dgm:pt>
    <dgm:pt modelId="{7CF7C7F7-9CEC-4680-884D-107504CF522C}" type="pres">
      <dgm:prSet presAssocID="{27015436-14F5-41DC-BE45-B1CC035C4106}" presName="parentNode" presStyleLbl="node1" presStyleIdx="1" presStyleCnt="3">
        <dgm:presLayoutVars>
          <dgm:chMax val="0"/>
          <dgm:bulletEnabled val="1"/>
        </dgm:presLayoutVars>
      </dgm:prSet>
      <dgm:spPr/>
      <dgm:t>
        <a:bodyPr/>
        <a:lstStyle/>
        <a:p>
          <a:endParaRPr lang="en-US"/>
        </a:p>
      </dgm:t>
    </dgm:pt>
    <dgm:pt modelId="{1CFF229F-63F0-4A8E-BB13-74939A16A202}" type="pres">
      <dgm:prSet presAssocID="{27015436-14F5-41DC-BE45-B1CC035C4106}" presName="childNode" presStyleLbl="node1" presStyleIdx="1" presStyleCnt="3">
        <dgm:presLayoutVars>
          <dgm:bulletEnabled val="1"/>
        </dgm:presLayoutVars>
      </dgm:prSet>
      <dgm:spPr/>
      <dgm:t>
        <a:bodyPr/>
        <a:lstStyle/>
        <a:p>
          <a:endParaRPr lang="en-US"/>
        </a:p>
      </dgm:t>
    </dgm:pt>
    <dgm:pt modelId="{BE24F923-F1E4-4475-8DA6-DEF8132E149A}" type="pres">
      <dgm:prSet presAssocID="{45E52934-C64B-472C-A4EA-5DADB7D084F8}" presName="hSp" presStyleCnt="0"/>
      <dgm:spPr/>
    </dgm:pt>
    <dgm:pt modelId="{BFEFAEAE-C859-4997-AC84-1521CE29F97F}" type="pres">
      <dgm:prSet presAssocID="{45E52934-C64B-472C-A4EA-5DADB7D084F8}" presName="vProcSp" presStyleCnt="0"/>
      <dgm:spPr/>
    </dgm:pt>
    <dgm:pt modelId="{D9140EBC-3CFB-4333-A215-35BE2D67E50C}" type="pres">
      <dgm:prSet presAssocID="{45E52934-C64B-472C-A4EA-5DADB7D084F8}" presName="vSp1" presStyleCnt="0"/>
      <dgm:spPr/>
    </dgm:pt>
    <dgm:pt modelId="{3F882E8B-C9BD-464C-B2B1-995FEAACCF87}" type="pres">
      <dgm:prSet presAssocID="{45E52934-C64B-472C-A4EA-5DADB7D084F8}" presName="simulatedConn" presStyleLbl="solidFgAcc1" presStyleIdx="1" presStyleCnt="2" custLinFactY="-157751" custLinFactNeighborX="-14280" custLinFactNeighborY="-200000"/>
      <dgm:spPr/>
    </dgm:pt>
    <dgm:pt modelId="{CA600483-1437-4D21-9938-25E84350D696}" type="pres">
      <dgm:prSet presAssocID="{45E52934-C64B-472C-A4EA-5DADB7D084F8}" presName="vSp2" presStyleCnt="0"/>
      <dgm:spPr/>
    </dgm:pt>
    <dgm:pt modelId="{FF830861-7823-4FA4-8E5A-30B1923F16A4}" type="pres">
      <dgm:prSet presAssocID="{45E52934-C64B-472C-A4EA-5DADB7D084F8}" presName="sibTrans" presStyleCnt="0"/>
      <dgm:spPr/>
    </dgm:pt>
    <dgm:pt modelId="{EB95F636-9829-4A5E-B286-D9931B831A6B}" type="pres">
      <dgm:prSet presAssocID="{44BF6E06-1D03-43C4-A49F-F61DF64327A7}" presName="compositeNode" presStyleCnt="0">
        <dgm:presLayoutVars>
          <dgm:bulletEnabled val="1"/>
        </dgm:presLayoutVars>
      </dgm:prSet>
      <dgm:spPr/>
    </dgm:pt>
    <dgm:pt modelId="{17F48BD2-0DC8-4AE7-868D-C5646A249CC1}" type="pres">
      <dgm:prSet presAssocID="{44BF6E06-1D03-43C4-A49F-F61DF64327A7}" presName="bgRect" presStyleLbl="node1" presStyleIdx="2" presStyleCnt="3"/>
      <dgm:spPr/>
      <dgm:t>
        <a:bodyPr/>
        <a:lstStyle/>
        <a:p>
          <a:endParaRPr lang="en-US"/>
        </a:p>
      </dgm:t>
    </dgm:pt>
    <dgm:pt modelId="{429054B2-1D43-4FEF-A0B6-2157CC37969F}" type="pres">
      <dgm:prSet presAssocID="{44BF6E06-1D03-43C4-A49F-F61DF64327A7}" presName="parentNode" presStyleLbl="node1" presStyleIdx="2" presStyleCnt="3">
        <dgm:presLayoutVars>
          <dgm:chMax val="0"/>
          <dgm:bulletEnabled val="1"/>
        </dgm:presLayoutVars>
      </dgm:prSet>
      <dgm:spPr/>
      <dgm:t>
        <a:bodyPr/>
        <a:lstStyle/>
        <a:p>
          <a:endParaRPr lang="en-US"/>
        </a:p>
      </dgm:t>
    </dgm:pt>
    <dgm:pt modelId="{4ABD20D5-567E-40C0-9B67-A1045D3CB18C}" type="pres">
      <dgm:prSet presAssocID="{44BF6E06-1D03-43C4-A49F-F61DF64327A7}" presName="childNode" presStyleLbl="node1" presStyleIdx="2" presStyleCnt="3">
        <dgm:presLayoutVars>
          <dgm:bulletEnabled val="1"/>
        </dgm:presLayoutVars>
      </dgm:prSet>
      <dgm:spPr/>
      <dgm:t>
        <a:bodyPr/>
        <a:lstStyle/>
        <a:p>
          <a:endParaRPr lang="en-US"/>
        </a:p>
      </dgm:t>
    </dgm:pt>
  </dgm:ptLst>
  <dgm:cxnLst>
    <dgm:cxn modelId="{13C4E179-46D7-4BCE-BDF4-7910EAAE4209}" type="presOf" srcId="{50BE2189-2295-4300-8F3C-77732FB7AFCB}" destId="{00316FBC-D736-4146-9838-FB7B5E723382}" srcOrd="1" destOrd="0" presId="urn:microsoft.com/office/officeart/2005/8/layout/hProcess7"/>
    <dgm:cxn modelId="{0A20C07B-679A-4E78-813D-221181CBD49D}" type="presOf" srcId="{50BE2189-2295-4300-8F3C-77732FB7AFCB}" destId="{BFAC6B7E-5D3E-4697-8A24-8AC2C49FB847}" srcOrd="0" destOrd="0" presId="urn:microsoft.com/office/officeart/2005/8/layout/hProcess7"/>
    <dgm:cxn modelId="{674F17D4-5526-4008-B841-B66C832BD584}" srcId="{15791090-5CEC-4320-90FE-54E1DF9095B0}" destId="{44BF6E06-1D03-43C4-A49F-F61DF64327A7}" srcOrd="2" destOrd="0" parTransId="{C556E876-248F-42D3-9E0F-03AF7BDA962B}" sibTransId="{385CBE89-B7EB-44A3-B88C-0EE3CB937CA0}"/>
    <dgm:cxn modelId="{53F68324-3267-4C27-A245-AFE037510B33}" srcId="{15791090-5CEC-4320-90FE-54E1DF9095B0}" destId="{50BE2189-2295-4300-8F3C-77732FB7AFCB}" srcOrd="0" destOrd="0" parTransId="{27BA39EC-8A8C-47FE-BAFE-B5D790433A51}" sibTransId="{5491919A-5D90-403D-A3A0-70161F5EFE54}"/>
    <dgm:cxn modelId="{D1ACBC00-7051-44AB-99C8-4849A7D37DA2}" type="presOf" srcId="{15791090-5CEC-4320-90FE-54E1DF9095B0}" destId="{99FA3BEC-998D-45C4-B97D-04AEE862126F}" srcOrd="0" destOrd="0" presId="urn:microsoft.com/office/officeart/2005/8/layout/hProcess7"/>
    <dgm:cxn modelId="{118762C3-475B-4F2B-9378-C45225E6775F}" type="presOf" srcId="{27015436-14F5-41DC-BE45-B1CC035C4106}" destId="{7CF7C7F7-9CEC-4680-884D-107504CF522C}" srcOrd="1" destOrd="0" presId="urn:microsoft.com/office/officeart/2005/8/layout/hProcess7"/>
    <dgm:cxn modelId="{FDC47040-CA84-4FB3-8B68-B5C121E3E2EB}" type="presOf" srcId="{2B8DCDD0-9BED-46B4-95C1-8F92D3F121F5}" destId="{4ABD20D5-567E-40C0-9B67-A1045D3CB18C}" srcOrd="0" destOrd="0" presId="urn:microsoft.com/office/officeart/2005/8/layout/hProcess7"/>
    <dgm:cxn modelId="{019848FC-85A0-4C4C-B578-8D2D2E96DE5B}" type="presOf" srcId="{44BF6E06-1D03-43C4-A49F-F61DF64327A7}" destId="{429054B2-1D43-4FEF-A0B6-2157CC37969F}" srcOrd="1" destOrd="0" presId="urn:microsoft.com/office/officeart/2005/8/layout/hProcess7"/>
    <dgm:cxn modelId="{A89AD003-780A-4872-A784-FF3FA282B3AA}" type="presOf" srcId="{B8430B9E-A6FA-4E03-A414-2798995B17B0}" destId="{3C7C6635-BDD4-4818-A304-0E300367EC59}" srcOrd="0" destOrd="0" presId="urn:microsoft.com/office/officeart/2005/8/layout/hProcess7"/>
    <dgm:cxn modelId="{A6B7A62F-6F3D-434E-BEC3-26B5BB8A36A0}" srcId="{44BF6E06-1D03-43C4-A49F-F61DF64327A7}" destId="{2B8DCDD0-9BED-46B4-95C1-8F92D3F121F5}" srcOrd="0" destOrd="0" parTransId="{287E1B02-7839-4CD7-8700-0AFCDDEAF321}" sibTransId="{C4E669FF-6490-492E-B80A-555DB8026C17}"/>
    <dgm:cxn modelId="{1C4ED4E6-8A3F-41F8-BC20-F212B8BC870E}" srcId="{15791090-5CEC-4320-90FE-54E1DF9095B0}" destId="{27015436-14F5-41DC-BE45-B1CC035C4106}" srcOrd="1" destOrd="0" parTransId="{289244EE-5D0C-488E-968D-CD7E9CF59884}" sibTransId="{45E52934-C64B-472C-A4EA-5DADB7D084F8}"/>
    <dgm:cxn modelId="{955F4118-4F77-47C2-AFC8-0F45F0D74128}" srcId="{50BE2189-2295-4300-8F3C-77732FB7AFCB}" destId="{B8430B9E-A6FA-4E03-A414-2798995B17B0}" srcOrd="0" destOrd="0" parTransId="{C6311ADA-2616-40B1-B475-1BF48054F72B}" sibTransId="{D546C62A-3627-4477-93BD-844AC01E3F96}"/>
    <dgm:cxn modelId="{FB8F4435-A3BB-4C68-A075-137F4465A81C}" type="presOf" srcId="{109DE331-D0A8-4309-9078-8F4676D8A67D}" destId="{1CFF229F-63F0-4A8E-BB13-74939A16A202}" srcOrd="0" destOrd="0" presId="urn:microsoft.com/office/officeart/2005/8/layout/hProcess7"/>
    <dgm:cxn modelId="{BC660342-8080-4550-A128-346D9DE3ACD6}" type="presOf" srcId="{27015436-14F5-41DC-BE45-B1CC035C4106}" destId="{0D300C3E-36CB-4DDE-85D9-41341096DA14}" srcOrd="0" destOrd="0" presId="urn:microsoft.com/office/officeart/2005/8/layout/hProcess7"/>
    <dgm:cxn modelId="{862587CB-BCB3-446E-B86B-1C4C73E49C3C}" srcId="{27015436-14F5-41DC-BE45-B1CC035C4106}" destId="{109DE331-D0A8-4309-9078-8F4676D8A67D}" srcOrd="0" destOrd="0" parTransId="{A7440FFB-E1E3-4641-885A-4C39E9CEC1A0}" sibTransId="{D2A9BFF8-5E01-405B-97E8-DF4F570C53F4}"/>
    <dgm:cxn modelId="{A305B968-21A3-4147-A9DA-34DB1377E0E3}" type="presOf" srcId="{44BF6E06-1D03-43C4-A49F-F61DF64327A7}" destId="{17F48BD2-0DC8-4AE7-868D-C5646A249CC1}" srcOrd="0" destOrd="0" presId="urn:microsoft.com/office/officeart/2005/8/layout/hProcess7"/>
    <dgm:cxn modelId="{13C35134-B2E9-4D5A-AECD-4EAB14602646}" type="presParOf" srcId="{99FA3BEC-998D-45C4-B97D-04AEE862126F}" destId="{F3B6F613-F5E3-45A2-991E-D568BEFE8548}" srcOrd="0" destOrd="0" presId="urn:microsoft.com/office/officeart/2005/8/layout/hProcess7"/>
    <dgm:cxn modelId="{B8260E92-CA20-43BB-B01C-D61E8833886A}" type="presParOf" srcId="{F3B6F613-F5E3-45A2-991E-D568BEFE8548}" destId="{BFAC6B7E-5D3E-4697-8A24-8AC2C49FB847}" srcOrd="0" destOrd="0" presId="urn:microsoft.com/office/officeart/2005/8/layout/hProcess7"/>
    <dgm:cxn modelId="{1FB24F58-A334-41A4-9E0C-18A7E2FE8B20}" type="presParOf" srcId="{F3B6F613-F5E3-45A2-991E-D568BEFE8548}" destId="{00316FBC-D736-4146-9838-FB7B5E723382}" srcOrd="1" destOrd="0" presId="urn:microsoft.com/office/officeart/2005/8/layout/hProcess7"/>
    <dgm:cxn modelId="{6C0B2847-9F41-4D58-B765-E66CE1635F19}" type="presParOf" srcId="{F3B6F613-F5E3-45A2-991E-D568BEFE8548}" destId="{3C7C6635-BDD4-4818-A304-0E300367EC59}" srcOrd="2" destOrd="0" presId="urn:microsoft.com/office/officeart/2005/8/layout/hProcess7"/>
    <dgm:cxn modelId="{AB1FCBD1-1C9C-4D6C-827C-124D95D16BA9}" type="presParOf" srcId="{99FA3BEC-998D-45C4-B97D-04AEE862126F}" destId="{3F107F0A-36DD-47A4-A983-ECFA0747600D}" srcOrd="1" destOrd="0" presId="urn:microsoft.com/office/officeart/2005/8/layout/hProcess7"/>
    <dgm:cxn modelId="{A82EF591-B492-4509-AA20-D1259EB3398A}" type="presParOf" srcId="{99FA3BEC-998D-45C4-B97D-04AEE862126F}" destId="{26AD56E9-3D42-4B2F-AAA7-AFB366CAB4A5}" srcOrd="2" destOrd="0" presId="urn:microsoft.com/office/officeart/2005/8/layout/hProcess7"/>
    <dgm:cxn modelId="{330981D2-10EB-499D-AB1C-8546CEE7045B}" type="presParOf" srcId="{26AD56E9-3D42-4B2F-AAA7-AFB366CAB4A5}" destId="{757DCF28-05EA-4CE0-86D4-6E44FB156550}" srcOrd="0" destOrd="0" presId="urn:microsoft.com/office/officeart/2005/8/layout/hProcess7"/>
    <dgm:cxn modelId="{E18F6FE9-F89D-4697-B8CD-92A996664746}" type="presParOf" srcId="{26AD56E9-3D42-4B2F-AAA7-AFB366CAB4A5}" destId="{8A7239D4-7523-42AC-B798-38276447544F}" srcOrd="1" destOrd="0" presId="urn:microsoft.com/office/officeart/2005/8/layout/hProcess7"/>
    <dgm:cxn modelId="{B1333B87-40D6-4297-834F-152C85C790E0}" type="presParOf" srcId="{26AD56E9-3D42-4B2F-AAA7-AFB366CAB4A5}" destId="{86754A7D-B825-4238-AC4C-79E7A259D160}" srcOrd="2" destOrd="0" presId="urn:microsoft.com/office/officeart/2005/8/layout/hProcess7"/>
    <dgm:cxn modelId="{8F222C2D-DB26-4811-83DA-0AB2D7FBACAA}" type="presParOf" srcId="{99FA3BEC-998D-45C4-B97D-04AEE862126F}" destId="{A23C49B1-E452-4BD2-8A0D-2510BE8FA0E6}" srcOrd="3" destOrd="0" presId="urn:microsoft.com/office/officeart/2005/8/layout/hProcess7"/>
    <dgm:cxn modelId="{67E87EE0-500E-4D16-81A7-5B4B2E0C11A5}" type="presParOf" srcId="{99FA3BEC-998D-45C4-B97D-04AEE862126F}" destId="{A85CD7E5-B8E9-4B5C-85FB-3672191E369B}" srcOrd="4" destOrd="0" presId="urn:microsoft.com/office/officeart/2005/8/layout/hProcess7"/>
    <dgm:cxn modelId="{59C307BC-E994-4C0F-A779-566FC1E1963E}" type="presParOf" srcId="{A85CD7E5-B8E9-4B5C-85FB-3672191E369B}" destId="{0D300C3E-36CB-4DDE-85D9-41341096DA14}" srcOrd="0" destOrd="0" presId="urn:microsoft.com/office/officeart/2005/8/layout/hProcess7"/>
    <dgm:cxn modelId="{2CDB6B60-CA51-466C-9C5D-D71E477EDA9B}" type="presParOf" srcId="{A85CD7E5-B8E9-4B5C-85FB-3672191E369B}" destId="{7CF7C7F7-9CEC-4680-884D-107504CF522C}" srcOrd="1" destOrd="0" presId="urn:microsoft.com/office/officeart/2005/8/layout/hProcess7"/>
    <dgm:cxn modelId="{348573E9-46F7-45BA-8BDA-8DEB7339A685}" type="presParOf" srcId="{A85CD7E5-B8E9-4B5C-85FB-3672191E369B}" destId="{1CFF229F-63F0-4A8E-BB13-74939A16A202}" srcOrd="2" destOrd="0" presId="urn:microsoft.com/office/officeart/2005/8/layout/hProcess7"/>
    <dgm:cxn modelId="{1A3323AF-ACAA-4DF8-97F6-856C26AE7A65}" type="presParOf" srcId="{99FA3BEC-998D-45C4-B97D-04AEE862126F}" destId="{BE24F923-F1E4-4475-8DA6-DEF8132E149A}" srcOrd="5" destOrd="0" presId="urn:microsoft.com/office/officeart/2005/8/layout/hProcess7"/>
    <dgm:cxn modelId="{7529C4F3-108D-40A7-B080-1233373627D3}" type="presParOf" srcId="{99FA3BEC-998D-45C4-B97D-04AEE862126F}" destId="{BFEFAEAE-C859-4997-AC84-1521CE29F97F}" srcOrd="6" destOrd="0" presId="urn:microsoft.com/office/officeart/2005/8/layout/hProcess7"/>
    <dgm:cxn modelId="{2A70E26D-564B-4EFC-A2D1-ABAE896102EF}" type="presParOf" srcId="{BFEFAEAE-C859-4997-AC84-1521CE29F97F}" destId="{D9140EBC-3CFB-4333-A215-35BE2D67E50C}" srcOrd="0" destOrd="0" presId="urn:microsoft.com/office/officeart/2005/8/layout/hProcess7"/>
    <dgm:cxn modelId="{99D6B1A7-E2DB-4D90-99FA-BAB3DC2902BC}" type="presParOf" srcId="{BFEFAEAE-C859-4997-AC84-1521CE29F97F}" destId="{3F882E8B-C9BD-464C-B2B1-995FEAACCF87}" srcOrd="1" destOrd="0" presId="urn:microsoft.com/office/officeart/2005/8/layout/hProcess7"/>
    <dgm:cxn modelId="{2961A1BF-AEF2-4775-88EE-EEFC929BA238}" type="presParOf" srcId="{BFEFAEAE-C859-4997-AC84-1521CE29F97F}" destId="{CA600483-1437-4D21-9938-25E84350D696}" srcOrd="2" destOrd="0" presId="urn:microsoft.com/office/officeart/2005/8/layout/hProcess7"/>
    <dgm:cxn modelId="{D4452C95-03A2-4361-8527-2010FDC4E348}" type="presParOf" srcId="{99FA3BEC-998D-45C4-B97D-04AEE862126F}" destId="{FF830861-7823-4FA4-8E5A-30B1923F16A4}" srcOrd="7" destOrd="0" presId="urn:microsoft.com/office/officeart/2005/8/layout/hProcess7"/>
    <dgm:cxn modelId="{6536E791-5ECA-4FBB-848C-14AD9CB2860A}" type="presParOf" srcId="{99FA3BEC-998D-45C4-B97D-04AEE862126F}" destId="{EB95F636-9829-4A5E-B286-D9931B831A6B}" srcOrd="8" destOrd="0" presId="urn:microsoft.com/office/officeart/2005/8/layout/hProcess7"/>
    <dgm:cxn modelId="{86AFD526-A425-441B-B480-675B4F883275}" type="presParOf" srcId="{EB95F636-9829-4A5E-B286-D9931B831A6B}" destId="{17F48BD2-0DC8-4AE7-868D-C5646A249CC1}" srcOrd="0" destOrd="0" presId="urn:microsoft.com/office/officeart/2005/8/layout/hProcess7"/>
    <dgm:cxn modelId="{5DC307D3-04DD-4C62-AC4B-26E5F00B6E2C}" type="presParOf" srcId="{EB95F636-9829-4A5E-B286-D9931B831A6B}" destId="{429054B2-1D43-4FEF-A0B6-2157CC37969F}" srcOrd="1" destOrd="0" presId="urn:microsoft.com/office/officeart/2005/8/layout/hProcess7"/>
    <dgm:cxn modelId="{E8D9AF65-D5E9-41C0-AC7D-975B4C2568B4}" type="presParOf" srcId="{EB95F636-9829-4A5E-B286-D9931B831A6B}" destId="{4ABD20D5-567E-40C0-9B67-A1045D3CB18C}"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BCA5E-DBF9-46BD-A00D-50062D819DCE}">
      <dsp:nvSpPr>
        <dsp:cNvPr id="0" name=""/>
        <dsp:cNvSpPr/>
      </dsp:nvSpPr>
      <dsp:spPr>
        <a:xfrm>
          <a:off x="3286" y="221347"/>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Aim</a:t>
          </a:r>
          <a:endParaRPr lang="en-US" sz="2100" kern="1200" dirty="0"/>
        </a:p>
      </dsp:txBody>
      <dsp:txXfrm>
        <a:off x="3286" y="221347"/>
        <a:ext cx="3203971" cy="604800"/>
      </dsp:txXfrm>
    </dsp:sp>
    <dsp:sp modelId="{2CBD8A25-9676-4E88-8355-826B19463331}">
      <dsp:nvSpPr>
        <dsp:cNvPr id="0" name=""/>
        <dsp:cNvSpPr/>
      </dsp:nvSpPr>
      <dsp:spPr>
        <a:xfrm>
          <a:off x="3286" y="826147"/>
          <a:ext cx="3203971" cy="2651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smtClean="0"/>
            <a:t>The </a:t>
          </a:r>
          <a:r>
            <a:rPr lang="en-GB" sz="2100" b="1" kern="1200" dirty="0" smtClean="0"/>
            <a:t>PRIME</a:t>
          </a:r>
          <a:r>
            <a:rPr lang="en-GB" sz="2100" kern="1200" dirty="0" smtClean="0"/>
            <a:t> </a:t>
          </a:r>
          <a:r>
            <a:rPr lang="en-GB" sz="2100" b="1" kern="1200" dirty="0" smtClean="0"/>
            <a:t>tool</a:t>
          </a:r>
          <a:r>
            <a:rPr lang="en-GB" sz="2100" kern="1200" dirty="0" smtClean="0"/>
            <a:t>  </a:t>
          </a:r>
          <a:r>
            <a:rPr lang="en-GB" sz="2100" kern="1200" dirty="0" smtClean="0"/>
            <a:t>aims to use available evidence and data to model the impact of pulmonary rehabilitation (PR) on exacerbations of chronic obstructive pulmonary disease (COPD).</a:t>
          </a:r>
          <a:endParaRPr lang="en-US" sz="2100" kern="1200" dirty="0"/>
        </a:p>
      </dsp:txBody>
      <dsp:txXfrm>
        <a:off x="3286" y="826147"/>
        <a:ext cx="3203971" cy="2651670"/>
      </dsp:txXfrm>
    </dsp:sp>
    <dsp:sp modelId="{CC107CA9-0205-48CE-AFE6-AC5DE2F31B5B}">
      <dsp:nvSpPr>
        <dsp:cNvPr id="0" name=""/>
        <dsp:cNvSpPr/>
      </dsp:nvSpPr>
      <dsp:spPr>
        <a:xfrm>
          <a:off x="3655814" y="221347"/>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Format</a:t>
          </a:r>
          <a:endParaRPr lang="en-US" sz="2100" kern="1200" dirty="0"/>
        </a:p>
      </dsp:txBody>
      <dsp:txXfrm>
        <a:off x="3655814" y="221347"/>
        <a:ext cx="3203971" cy="604800"/>
      </dsp:txXfrm>
    </dsp:sp>
    <dsp:sp modelId="{9225A11E-0787-4D29-B22E-F1B2A6744E63}">
      <dsp:nvSpPr>
        <dsp:cNvPr id="0" name=""/>
        <dsp:cNvSpPr/>
      </dsp:nvSpPr>
      <dsp:spPr>
        <a:xfrm>
          <a:off x="3655814" y="826147"/>
          <a:ext cx="3203971" cy="2651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smtClean="0"/>
            <a:t>The </a:t>
          </a:r>
          <a:r>
            <a:rPr lang="en-GB" sz="2100" b="1" kern="1200" smtClean="0"/>
            <a:t>PRIME</a:t>
          </a:r>
          <a:r>
            <a:rPr lang="en-GB" sz="2100" kern="1200" smtClean="0"/>
            <a:t> </a:t>
          </a:r>
          <a:r>
            <a:rPr lang="en-GB" sz="2100" b="1" kern="1200" smtClean="0"/>
            <a:t>tool</a:t>
          </a:r>
          <a:r>
            <a:rPr lang="en-GB" sz="2100" kern="1200" smtClean="0"/>
            <a:t>  </a:t>
          </a:r>
          <a:r>
            <a:rPr lang="en-GB" sz="2100" kern="1200" dirty="0" smtClean="0"/>
            <a:t>is an excel spreadsheet embedded in the CSP website.</a:t>
          </a:r>
          <a:endParaRPr lang="en-US" sz="2100" kern="1200" dirty="0"/>
        </a:p>
        <a:p>
          <a:pPr marL="228600" lvl="1" indent="-228600" algn="l" defTabSz="933450">
            <a:lnSpc>
              <a:spcPct val="90000"/>
            </a:lnSpc>
            <a:spcBef>
              <a:spcPct val="0"/>
            </a:spcBef>
            <a:spcAft>
              <a:spcPct val="15000"/>
            </a:spcAft>
            <a:buChar char="••"/>
          </a:pPr>
          <a:r>
            <a:rPr lang="en-GB" sz="2100" kern="1200" dirty="0" smtClean="0"/>
            <a:t>It is freely available to anyone, members and non-members alike.</a:t>
          </a:r>
          <a:endParaRPr lang="en-US" sz="2100" kern="1200" dirty="0"/>
        </a:p>
      </dsp:txBody>
      <dsp:txXfrm>
        <a:off x="3655814" y="826147"/>
        <a:ext cx="3203971" cy="2651670"/>
      </dsp:txXfrm>
    </dsp:sp>
    <dsp:sp modelId="{6DBEC1A0-162E-489D-A8CB-FC913A3B0C60}">
      <dsp:nvSpPr>
        <dsp:cNvPr id="0" name=""/>
        <dsp:cNvSpPr/>
      </dsp:nvSpPr>
      <dsp:spPr>
        <a:xfrm>
          <a:off x="7308342" y="221347"/>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Assumption</a:t>
          </a:r>
          <a:endParaRPr lang="en-US" sz="2100" kern="1200" dirty="0"/>
        </a:p>
      </dsp:txBody>
      <dsp:txXfrm>
        <a:off x="7308342" y="221347"/>
        <a:ext cx="3203971" cy="604800"/>
      </dsp:txXfrm>
    </dsp:sp>
    <dsp:sp modelId="{BB623690-C88E-4462-AA29-294A07870327}">
      <dsp:nvSpPr>
        <dsp:cNvPr id="0" name=""/>
        <dsp:cNvSpPr/>
      </dsp:nvSpPr>
      <dsp:spPr>
        <a:xfrm>
          <a:off x="7308342" y="826147"/>
          <a:ext cx="3203971" cy="2651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smtClean="0"/>
            <a:t>The key assumption is that exacerbations are reduced by 36.4% when PR is completed by eligible patients with COPD. </a:t>
          </a:r>
          <a:endParaRPr lang="en-US" sz="2100" kern="1200" dirty="0"/>
        </a:p>
      </dsp:txBody>
      <dsp:txXfrm>
        <a:off x="7308342" y="826147"/>
        <a:ext cx="3203971" cy="26516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C6B7E-5D3E-4697-8A24-8AC2C49FB847}">
      <dsp:nvSpPr>
        <dsp:cNvPr id="0" name=""/>
        <dsp:cNvSpPr/>
      </dsp:nvSpPr>
      <dsp:spPr>
        <a:xfrm>
          <a:off x="541" y="153722"/>
          <a:ext cx="2328416" cy="2794100"/>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20015" rIns="155575" bIns="0" numCol="1" spcCol="1270" anchor="t" anchorCtr="0">
          <a:noAutofit/>
        </a:bodyPr>
        <a:lstStyle/>
        <a:p>
          <a:pPr lvl="0" algn="r" defTabSz="1555750">
            <a:lnSpc>
              <a:spcPct val="90000"/>
            </a:lnSpc>
            <a:spcBef>
              <a:spcPct val="0"/>
            </a:spcBef>
            <a:spcAft>
              <a:spcPct val="35000"/>
            </a:spcAft>
          </a:pPr>
          <a:endParaRPr lang="en-US" sz="3500" kern="1200" dirty="0"/>
        </a:p>
      </dsp:txBody>
      <dsp:txXfrm rot="16200000">
        <a:off x="-912198" y="1066462"/>
        <a:ext cx="2291162" cy="465683"/>
      </dsp:txXfrm>
    </dsp:sp>
    <dsp:sp modelId="{3C7C6635-BDD4-4818-A304-0E300367EC59}">
      <dsp:nvSpPr>
        <dsp:cNvPr id="0" name=""/>
        <dsp:cNvSpPr/>
      </dsp:nvSpPr>
      <dsp:spPr>
        <a:xfrm>
          <a:off x="466224" y="153722"/>
          <a:ext cx="1734670" cy="27941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en-GB" sz="2400" kern="1200" dirty="0" smtClean="0"/>
            <a:t>Click the Microsoft Office Button or the File Tab and then click Excel Options.</a:t>
          </a:r>
          <a:endParaRPr lang="en-US" sz="2400" kern="1200" dirty="0"/>
        </a:p>
      </dsp:txBody>
      <dsp:txXfrm>
        <a:off x="466224" y="153722"/>
        <a:ext cx="1734670" cy="2794100"/>
      </dsp:txXfrm>
    </dsp:sp>
    <dsp:sp modelId="{0D300C3E-36CB-4DDE-85D9-41341096DA14}">
      <dsp:nvSpPr>
        <dsp:cNvPr id="0" name=""/>
        <dsp:cNvSpPr/>
      </dsp:nvSpPr>
      <dsp:spPr>
        <a:xfrm>
          <a:off x="2410452" y="153722"/>
          <a:ext cx="2328416" cy="2794100"/>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20015" rIns="155575" bIns="0" numCol="1" spcCol="1270" anchor="t" anchorCtr="0">
          <a:noAutofit/>
        </a:bodyPr>
        <a:lstStyle/>
        <a:p>
          <a:pPr lvl="0" algn="r" defTabSz="1555750">
            <a:lnSpc>
              <a:spcPct val="90000"/>
            </a:lnSpc>
            <a:spcBef>
              <a:spcPct val="0"/>
            </a:spcBef>
            <a:spcAft>
              <a:spcPct val="35000"/>
            </a:spcAft>
          </a:pPr>
          <a:endParaRPr lang="en-US" sz="3500" kern="1200" dirty="0"/>
        </a:p>
      </dsp:txBody>
      <dsp:txXfrm rot="16200000">
        <a:off x="1497713" y="1066462"/>
        <a:ext cx="2291162" cy="465683"/>
      </dsp:txXfrm>
    </dsp:sp>
    <dsp:sp modelId="{8A7239D4-7523-42AC-B798-38276447544F}">
      <dsp:nvSpPr>
        <dsp:cNvPr id="0" name=""/>
        <dsp:cNvSpPr/>
      </dsp:nvSpPr>
      <dsp:spPr>
        <a:xfrm rot="5400000">
          <a:off x="2208455" y="1351798"/>
          <a:ext cx="410653" cy="34926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FF229F-63F0-4A8E-BB13-74939A16A202}">
      <dsp:nvSpPr>
        <dsp:cNvPr id="0" name=""/>
        <dsp:cNvSpPr/>
      </dsp:nvSpPr>
      <dsp:spPr>
        <a:xfrm>
          <a:off x="2876135" y="153722"/>
          <a:ext cx="1734670" cy="27941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en-GB" sz="2400" kern="1200" dirty="0" smtClean="0"/>
            <a:t>Click Trust Centre, click Trust Centre Settings, and then click Macro Settings.</a:t>
          </a:r>
          <a:endParaRPr lang="en-US" sz="2400" kern="1200" dirty="0"/>
        </a:p>
      </dsp:txBody>
      <dsp:txXfrm>
        <a:off x="2876135" y="153722"/>
        <a:ext cx="1734670" cy="2794100"/>
      </dsp:txXfrm>
    </dsp:sp>
    <dsp:sp modelId="{17F48BD2-0DC8-4AE7-868D-C5646A249CC1}">
      <dsp:nvSpPr>
        <dsp:cNvPr id="0" name=""/>
        <dsp:cNvSpPr/>
      </dsp:nvSpPr>
      <dsp:spPr>
        <a:xfrm>
          <a:off x="4820364" y="153722"/>
          <a:ext cx="2328416" cy="2794100"/>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20015" rIns="155575" bIns="0" numCol="1" spcCol="1270" anchor="t" anchorCtr="0">
          <a:noAutofit/>
        </a:bodyPr>
        <a:lstStyle/>
        <a:p>
          <a:pPr lvl="0" algn="r" defTabSz="1555750">
            <a:lnSpc>
              <a:spcPct val="90000"/>
            </a:lnSpc>
            <a:spcBef>
              <a:spcPct val="0"/>
            </a:spcBef>
            <a:spcAft>
              <a:spcPct val="35000"/>
            </a:spcAft>
          </a:pPr>
          <a:endParaRPr lang="en-US" sz="3500" kern="1200" dirty="0"/>
        </a:p>
      </dsp:txBody>
      <dsp:txXfrm rot="16200000">
        <a:off x="3907624" y="1066462"/>
        <a:ext cx="2291162" cy="465683"/>
      </dsp:txXfrm>
    </dsp:sp>
    <dsp:sp modelId="{3F882E8B-C9BD-464C-B2B1-995FEAACCF87}">
      <dsp:nvSpPr>
        <dsp:cNvPr id="0" name=""/>
        <dsp:cNvSpPr/>
      </dsp:nvSpPr>
      <dsp:spPr>
        <a:xfrm rot="5400000">
          <a:off x="4576804" y="1343482"/>
          <a:ext cx="410653" cy="34926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BD20D5-567E-40C0-9B67-A1045D3CB18C}">
      <dsp:nvSpPr>
        <dsp:cNvPr id="0" name=""/>
        <dsp:cNvSpPr/>
      </dsp:nvSpPr>
      <dsp:spPr>
        <a:xfrm>
          <a:off x="5286047" y="153722"/>
          <a:ext cx="1734670" cy="27941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en-GB" sz="2400" kern="1200" dirty="0" smtClean="0"/>
            <a:t>Click on Enable all macros.</a:t>
          </a:r>
          <a:endParaRPr lang="en-US" sz="2400" kern="1200" dirty="0"/>
        </a:p>
      </dsp:txBody>
      <dsp:txXfrm>
        <a:off x="5286047" y="153722"/>
        <a:ext cx="1734670" cy="27941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D0E19089-8A4F-4A81-A76F-BAFA28D0D390}" type="datetimeFigureOut">
              <a:rPr lang="en-GB" smtClean="0"/>
              <a:t>13/10/2017</a:t>
            </a:fld>
            <a:endParaRPr lang="en-GB"/>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0184EEC3-8C65-4F23-B522-AC33F31D5896}" type="slidenum">
              <a:rPr lang="en-GB" smtClean="0"/>
              <a:t>‹#›</a:t>
            </a:fld>
            <a:endParaRPr lang="en-GB"/>
          </a:p>
        </p:txBody>
      </p:sp>
    </p:spTree>
    <p:extLst>
      <p:ext uri="{BB962C8B-B14F-4D97-AF65-F5344CB8AC3E}">
        <p14:creationId xmlns:p14="http://schemas.microsoft.com/office/powerpoint/2010/main" val="21222180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12A807-CB63-4822-8181-9FFF86F59DAF}" type="datetimeFigureOut">
              <a:rPr lang="en-GB" smtClean="0"/>
              <a:t>13/10/2017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2795753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12A807-CB63-4822-8181-9FFF86F59DAF}" type="datetimeFigureOut">
              <a:rPr lang="en-GB" smtClean="0"/>
              <a:t>13/10/2017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3301515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12A807-CB63-4822-8181-9FFF86F59DAF}" type="datetimeFigureOut">
              <a:rPr lang="en-GB" smtClean="0"/>
              <a:t>13/10/2017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58019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12A807-CB63-4822-8181-9FFF86F59DAF}" type="datetimeFigureOut">
              <a:rPr lang="en-GB" smtClean="0"/>
              <a:t>13/10/2017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26772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12A807-CB63-4822-8181-9FFF86F59DAF}" type="datetimeFigureOut">
              <a:rPr lang="en-GB" smtClean="0"/>
              <a:t>13/10/2017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273985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12A807-CB63-4822-8181-9FFF86F59DAF}" type="datetimeFigureOut">
              <a:rPr lang="en-GB" smtClean="0"/>
              <a:t>13/10/2017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317004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12A807-CB63-4822-8181-9FFF86F59DAF}" type="datetimeFigureOut">
              <a:rPr lang="en-GB" smtClean="0"/>
              <a:t>13/10/2017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922346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12A807-CB63-4822-8181-9FFF86F59DAF}" type="datetimeFigureOut">
              <a:rPr lang="en-GB" smtClean="0"/>
              <a:t>13/10/2017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97746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2A807-CB63-4822-8181-9FFF86F59DAF}" type="datetimeFigureOut">
              <a:rPr lang="en-GB" smtClean="0"/>
              <a:t>13/10/2017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4175931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12A807-CB63-4822-8181-9FFF86F59DAF}" type="datetimeFigureOut">
              <a:rPr lang="en-GB" smtClean="0"/>
              <a:t>13/10/2017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704131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12A807-CB63-4822-8181-9FFF86F59DAF}" type="datetimeFigureOut">
              <a:rPr lang="en-GB" smtClean="0"/>
              <a:t>13/10/2017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5CF6D-D0D6-4F5A-8B21-E0F70CD76725}" type="slidenum">
              <a:rPr lang="en-GB" smtClean="0"/>
              <a:t>‹#›</a:t>
            </a:fld>
            <a:endParaRPr lang="en-GB"/>
          </a:p>
        </p:txBody>
      </p:sp>
    </p:spTree>
    <p:extLst>
      <p:ext uri="{BB962C8B-B14F-4D97-AF65-F5344CB8AC3E}">
        <p14:creationId xmlns:p14="http://schemas.microsoft.com/office/powerpoint/2010/main" val="6656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2A807-CB63-4822-8181-9FFF86F59DAF}" type="datetimeFigureOut">
              <a:rPr lang="en-GB" smtClean="0"/>
              <a:t>13/10/2017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5CF6D-D0D6-4F5A-8B21-E0F70CD76725}" type="slidenum">
              <a:rPr lang="en-GB" smtClean="0"/>
              <a:t>‹#›</a:t>
            </a:fld>
            <a:endParaRPr lang="en-GB"/>
          </a:p>
        </p:txBody>
      </p:sp>
    </p:spTree>
    <p:extLst>
      <p:ext uri="{BB962C8B-B14F-4D97-AF65-F5344CB8AC3E}">
        <p14:creationId xmlns:p14="http://schemas.microsoft.com/office/powerpoint/2010/main" val="10598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Pulmonary Rehabilitation Impact </a:t>
            </a:r>
            <a:r>
              <a:rPr lang="en-GB" dirty="0" smtClean="0"/>
              <a:t>Model on Exacerbation </a:t>
            </a:r>
            <a:r>
              <a:rPr lang="en-GB" dirty="0" smtClean="0"/>
              <a:t>(</a:t>
            </a:r>
            <a:r>
              <a:rPr lang="en-GB" dirty="0" smtClean="0"/>
              <a:t>PRIME) tool</a:t>
            </a:r>
            <a:endParaRPr lang="en-GB" dirty="0"/>
          </a:p>
        </p:txBody>
      </p:sp>
      <p:sp>
        <p:nvSpPr>
          <p:cNvPr id="3" name="Subtitle 2"/>
          <p:cNvSpPr>
            <a:spLocks noGrp="1"/>
          </p:cNvSpPr>
          <p:nvPr>
            <p:ph type="subTitle" idx="1"/>
          </p:nvPr>
        </p:nvSpPr>
        <p:spPr/>
        <p:txBody>
          <a:bodyPr/>
          <a:lstStyle/>
          <a:p>
            <a:r>
              <a:rPr lang="en-GB" dirty="0" smtClean="0"/>
              <a:t>England</a:t>
            </a:r>
            <a:endParaRPr lang="en-GB" dirty="0"/>
          </a:p>
        </p:txBody>
      </p:sp>
    </p:spTree>
    <p:extLst>
      <p:ext uri="{BB962C8B-B14F-4D97-AF65-F5344CB8AC3E}">
        <p14:creationId xmlns:p14="http://schemas.microsoft.com/office/powerpoint/2010/main" val="3104122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059" y="9525"/>
            <a:ext cx="10980741" cy="1325563"/>
          </a:xfrm>
        </p:spPr>
        <p:txBody>
          <a:bodyPr>
            <a:normAutofit/>
          </a:bodyPr>
          <a:lstStyle/>
          <a:p>
            <a:r>
              <a:rPr lang="en-GB" sz="4000" dirty="0" smtClean="0"/>
              <a:t>How to get your local data: </a:t>
            </a:r>
            <a:r>
              <a:rPr lang="en-GB" sz="4000" b="1" dirty="0" smtClean="0"/>
              <a:t>Forecasting (Results page)</a:t>
            </a:r>
            <a:endParaRPr lang="en-GB" sz="4000" b="1" dirty="0"/>
          </a:p>
        </p:txBody>
      </p:sp>
      <p:sp>
        <p:nvSpPr>
          <p:cNvPr id="3" name="Content Placeholder 2"/>
          <p:cNvSpPr>
            <a:spLocks noGrp="1"/>
          </p:cNvSpPr>
          <p:nvPr>
            <p:ph idx="1"/>
          </p:nvPr>
        </p:nvSpPr>
        <p:spPr>
          <a:xfrm>
            <a:off x="373059" y="1076960"/>
            <a:ext cx="11249025" cy="878840"/>
          </a:xfrm>
        </p:spPr>
        <p:txBody>
          <a:bodyPr>
            <a:normAutofit/>
          </a:bodyPr>
          <a:lstStyle/>
          <a:p>
            <a:pPr marL="0" indent="0">
              <a:buNone/>
            </a:pPr>
            <a:r>
              <a:rPr lang="en-GB" sz="1800" dirty="0" smtClean="0"/>
              <a:t>When you scroll down the Results page you will also find tables forecasting costs of both Exacerbation and Pulmonary Rehab  for your chosen area, in the last 12 months and for the next 12 months.</a:t>
            </a:r>
            <a:endParaRPr lang="en-GB" sz="1800" dirty="0"/>
          </a:p>
        </p:txBody>
      </p:sp>
      <p:pic>
        <p:nvPicPr>
          <p:cNvPr id="5" name="Picture 4"/>
          <p:cNvPicPr>
            <a:picLocks noChangeAspect="1"/>
          </p:cNvPicPr>
          <p:nvPr/>
        </p:nvPicPr>
        <p:blipFill>
          <a:blip r:embed="rId2"/>
          <a:stretch>
            <a:fillRect/>
          </a:stretch>
        </p:blipFill>
        <p:spPr>
          <a:xfrm>
            <a:off x="352425" y="1605280"/>
            <a:ext cx="11487150" cy="2276475"/>
          </a:xfrm>
          <a:prstGeom prst="rect">
            <a:avLst/>
          </a:prstGeom>
        </p:spPr>
      </p:pic>
      <p:sp>
        <p:nvSpPr>
          <p:cNvPr id="7" name="Content Placeholder 2"/>
          <p:cNvSpPr txBox="1">
            <a:spLocks/>
          </p:cNvSpPr>
          <p:nvPr/>
        </p:nvSpPr>
        <p:spPr>
          <a:xfrm>
            <a:off x="246059" y="4110355"/>
            <a:ext cx="11249025" cy="6673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At the bottom of the Forecasting results you’ll see potential results for the area selected in increasing the percentage of the eligible COPD population to complete PR. </a:t>
            </a:r>
            <a:endParaRPr lang="en-GB" sz="18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750" y="4638028"/>
            <a:ext cx="12015978" cy="1347216"/>
          </a:xfrm>
          <a:prstGeom prst="rect">
            <a:avLst/>
          </a:prstGeom>
        </p:spPr>
      </p:pic>
      <p:sp>
        <p:nvSpPr>
          <p:cNvPr id="10" name="Content Placeholder 2"/>
          <p:cNvSpPr txBox="1">
            <a:spLocks/>
          </p:cNvSpPr>
          <p:nvPr/>
        </p:nvSpPr>
        <p:spPr>
          <a:xfrm>
            <a:off x="2755900" y="6101728"/>
            <a:ext cx="8866185" cy="4619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This table shows you potential decreases in exacerbations and costs through extending PR </a:t>
            </a:r>
            <a:endParaRPr lang="en-GB" sz="1800" dirty="0"/>
          </a:p>
        </p:txBody>
      </p:sp>
      <p:sp>
        <p:nvSpPr>
          <p:cNvPr id="11" name="Up Arrow 10"/>
          <p:cNvSpPr/>
          <p:nvPr/>
        </p:nvSpPr>
        <p:spPr>
          <a:xfrm>
            <a:off x="9825436" y="5864709"/>
            <a:ext cx="157942" cy="2410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076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135" y="0"/>
            <a:ext cx="10515600" cy="1325563"/>
          </a:xfrm>
        </p:spPr>
        <p:txBody>
          <a:bodyPr/>
          <a:lstStyle/>
          <a:p>
            <a:r>
              <a:rPr lang="en-GB" dirty="0" smtClean="0"/>
              <a:t>Background</a:t>
            </a:r>
            <a:endParaRPr lang="en-GB" dirty="0"/>
          </a:p>
        </p:txBody>
      </p:sp>
      <p:sp>
        <p:nvSpPr>
          <p:cNvPr id="3" name="Content Placeholder 2"/>
          <p:cNvSpPr>
            <a:spLocks noGrp="1"/>
          </p:cNvSpPr>
          <p:nvPr>
            <p:ph idx="1"/>
          </p:nvPr>
        </p:nvSpPr>
        <p:spPr>
          <a:xfrm>
            <a:off x="345233" y="1066284"/>
            <a:ext cx="11513975" cy="1233458"/>
          </a:xfrm>
        </p:spPr>
        <p:txBody>
          <a:bodyPr>
            <a:normAutofit/>
          </a:bodyPr>
          <a:lstStyle/>
          <a:p>
            <a:pPr marL="0" indent="0" algn="just">
              <a:buNone/>
            </a:pPr>
            <a:r>
              <a:rPr lang="en-GB" sz="2400" dirty="0" smtClean="0"/>
              <a:t>The </a:t>
            </a:r>
            <a:r>
              <a:rPr lang="en-GB" sz="2400" b="1" dirty="0" smtClean="0"/>
              <a:t>PRIME</a:t>
            </a:r>
            <a:r>
              <a:rPr lang="en-GB" sz="2400" dirty="0" smtClean="0"/>
              <a:t> </a:t>
            </a:r>
            <a:r>
              <a:rPr lang="en-GB" sz="2400" b="1" dirty="0" smtClean="0"/>
              <a:t>tool</a:t>
            </a:r>
            <a:r>
              <a:rPr lang="en-GB" sz="2400" dirty="0" smtClean="0"/>
              <a:t> </a:t>
            </a:r>
            <a:r>
              <a:rPr lang="en-GB" sz="2400" dirty="0" smtClean="0"/>
              <a:t>was commissioned by the CSP through the Physiotherapy Works programme. The work was undertaken by Imperial College London, with input from an expert steering group, and the model was launched in April 2017. </a:t>
            </a:r>
          </a:p>
          <a:p>
            <a:pPr marL="0" indent="0" algn="just">
              <a:buNone/>
            </a:pPr>
            <a:endParaRPr lang="en-GB" dirty="0" smtClean="0"/>
          </a:p>
          <a:p>
            <a:pPr marL="0" indent="0" algn="just">
              <a:buNone/>
            </a:pPr>
            <a:endParaRPr lang="en-GB" dirty="0"/>
          </a:p>
        </p:txBody>
      </p:sp>
      <p:graphicFrame>
        <p:nvGraphicFramePr>
          <p:cNvPr id="17" name="Content Placeholder 7"/>
          <p:cNvGraphicFramePr>
            <a:graphicFrameLocks/>
          </p:cNvGraphicFramePr>
          <p:nvPr>
            <p:extLst>
              <p:ext uri="{D42A27DB-BD31-4B8C-83A1-F6EECF244321}">
                <p14:modId xmlns:p14="http://schemas.microsoft.com/office/powerpoint/2010/main" val="1951374280"/>
              </p:ext>
            </p:extLst>
          </p:nvPr>
        </p:nvGraphicFramePr>
        <p:xfrm>
          <a:off x="749300" y="2391847"/>
          <a:ext cx="10515600" cy="3699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4721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 </a:t>
            </a:r>
            <a:r>
              <a:rPr lang="en-GB" b="1" dirty="0"/>
              <a:t>PRIME</a:t>
            </a:r>
            <a:r>
              <a:rPr lang="en-GB" dirty="0"/>
              <a:t> </a:t>
            </a:r>
            <a:r>
              <a:rPr lang="en-GB" b="1" dirty="0"/>
              <a:t>tool</a:t>
            </a:r>
            <a:r>
              <a:rPr lang="en-GB" dirty="0"/>
              <a:t> </a:t>
            </a:r>
            <a:r>
              <a:rPr lang="en-GB" dirty="0" smtClean="0"/>
              <a:t>can </a:t>
            </a:r>
            <a:r>
              <a:rPr lang="en-GB" dirty="0" smtClean="0"/>
              <a:t>be used?</a:t>
            </a:r>
            <a:endParaRPr lang="en-GB" dirty="0"/>
          </a:p>
        </p:txBody>
      </p:sp>
      <p:sp>
        <p:nvSpPr>
          <p:cNvPr id="3" name="Content Placeholder 2"/>
          <p:cNvSpPr>
            <a:spLocks noGrp="1"/>
          </p:cNvSpPr>
          <p:nvPr>
            <p:ph idx="1"/>
          </p:nvPr>
        </p:nvSpPr>
        <p:spPr>
          <a:xfrm>
            <a:off x="609600" y="1825625"/>
            <a:ext cx="10998200" cy="4351338"/>
          </a:xfrm>
        </p:spPr>
        <p:txBody>
          <a:bodyPr>
            <a:normAutofit fontScale="92500" lnSpcReduction="10000"/>
          </a:bodyPr>
          <a:lstStyle/>
          <a:p>
            <a:r>
              <a:rPr lang="en-GB" sz="3000" dirty="0" smtClean="0"/>
              <a:t>See the list of practices within a given CCG, and how many there are</a:t>
            </a:r>
          </a:p>
          <a:p>
            <a:r>
              <a:rPr lang="en-GB" sz="3000" dirty="0" smtClean="0"/>
              <a:t>Use the recommendations to help inform service improvement</a:t>
            </a:r>
          </a:p>
          <a:p>
            <a:r>
              <a:rPr lang="en-GB" sz="3000" dirty="0" smtClean="0"/>
              <a:t>Compare your area’s performance against a specific benchmark area (e.g. CCG to CCG, CCG to national average)</a:t>
            </a:r>
          </a:p>
          <a:p>
            <a:r>
              <a:rPr lang="en-GB" sz="3000" dirty="0" smtClean="0"/>
              <a:t>Compare your area’s current performance against its future forecast performance.</a:t>
            </a:r>
          </a:p>
          <a:p>
            <a:pPr marL="0" indent="0">
              <a:buNone/>
            </a:pPr>
            <a:r>
              <a:rPr lang="en-GB" dirty="0" smtClean="0"/>
              <a:t>This benchmark and forecast information can be used to:</a:t>
            </a:r>
          </a:p>
          <a:p>
            <a:pPr marL="0" indent="0">
              <a:buNone/>
            </a:pPr>
            <a:r>
              <a:rPr lang="en-GB" dirty="0" smtClean="0"/>
              <a:t>	o make a business case for service improvement in your area</a:t>
            </a:r>
          </a:p>
          <a:p>
            <a:pPr marL="0" indent="0">
              <a:buNone/>
            </a:pPr>
            <a:r>
              <a:rPr lang="en-GB" dirty="0" smtClean="0"/>
              <a:t>	o break down costs to support business case</a:t>
            </a:r>
          </a:p>
          <a:p>
            <a:pPr marL="0" indent="0">
              <a:buNone/>
            </a:pPr>
            <a:r>
              <a:rPr lang="en-GB" dirty="0" smtClean="0"/>
              <a:t>	o demonstrate the quality of your service</a:t>
            </a:r>
          </a:p>
          <a:p>
            <a:endParaRPr lang="en-GB" dirty="0"/>
          </a:p>
        </p:txBody>
      </p:sp>
    </p:spTree>
    <p:extLst>
      <p:ext uri="{BB962C8B-B14F-4D97-AF65-F5344CB8AC3E}">
        <p14:creationId xmlns:p14="http://schemas.microsoft.com/office/powerpoint/2010/main" val="230968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796" y="0"/>
            <a:ext cx="10515600" cy="1325563"/>
          </a:xfrm>
        </p:spPr>
        <p:txBody>
          <a:bodyPr/>
          <a:lstStyle/>
          <a:p>
            <a:r>
              <a:rPr lang="en-GB" dirty="0" smtClean="0"/>
              <a:t>How to access the model</a:t>
            </a:r>
            <a:endParaRPr lang="en-GB" dirty="0"/>
          </a:p>
        </p:txBody>
      </p:sp>
      <p:sp>
        <p:nvSpPr>
          <p:cNvPr id="9" name="Content Placeholder 8"/>
          <p:cNvSpPr>
            <a:spLocks noGrp="1"/>
          </p:cNvSpPr>
          <p:nvPr>
            <p:ph idx="1"/>
          </p:nvPr>
        </p:nvSpPr>
        <p:spPr>
          <a:xfrm>
            <a:off x="326571" y="1060512"/>
            <a:ext cx="11523307" cy="5620205"/>
          </a:xfrm>
        </p:spPr>
        <p:txBody>
          <a:bodyPr>
            <a:noAutofit/>
          </a:bodyPr>
          <a:lstStyle/>
          <a:p>
            <a:pPr marL="0" indent="0">
              <a:buNone/>
            </a:pPr>
            <a:r>
              <a:rPr lang="en-GB" sz="2400" dirty="0" smtClean="0"/>
              <a:t>When opening the model* you may need to enable macros by clicking the button in the task bar at the top of the screen. </a:t>
            </a:r>
          </a:p>
          <a:p>
            <a:pPr marL="0" indent="0">
              <a:buNone/>
            </a:pPr>
            <a:endParaRPr lang="en-GB" sz="2400" dirty="0" smtClean="0"/>
          </a:p>
          <a:p>
            <a:pPr marL="0" indent="0">
              <a:buNone/>
            </a:pPr>
            <a:r>
              <a:rPr lang="en-GB" sz="2400" dirty="0" smtClean="0"/>
              <a:t>If the banner doesn’t automatically pop up, you can check that macros are enabled by doing the following:</a:t>
            </a:r>
            <a:endParaRPr lang="en-GB" sz="2400" dirty="0"/>
          </a:p>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a:p>
          <a:p>
            <a:pPr marL="0" indent="0">
              <a:buNone/>
            </a:pPr>
            <a:endParaRPr lang="en-GB" sz="1400" dirty="0" smtClean="0"/>
          </a:p>
          <a:p>
            <a:pPr marL="0" indent="0">
              <a:buNone/>
            </a:pPr>
            <a:endParaRPr lang="en-GB" sz="1400" dirty="0" smtClean="0"/>
          </a:p>
          <a:p>
            <a:pPr marL="0" indent="0">
              <a:buNone/>
            </a:pPr>
            <a:endParaRPr lang="en-GB" sz="1400" dirty="0"/>
          </a:p>
          <a:p>
            <a:pPr marL="0" indent="0">
              <a:buNone/>
            </a:pPr>
            <a:r>
              <a:rPr lang="en-GB" sz="1400" dirty="0" smtClean="0"/>
              <a:t>*We </a:t>
            </a:r>
            <a:r>
              <a:rPr lang="en-GB" sz="1400" dirty="0"/>
              <a:t>recommend that you download the model and save it to your desktop. The model is </a:t>
            </a:r>
            <a:r>
              <a:rPr lang="en-GB" sz="1400" b="1" dirty="0"/>
              <a:t>not</a:t>
            </a:r>
            <a:r>
              <a:rPr lang="en-GB" sz="1400" dirty="0"/>
              <a:t> suitable for use on Mac devices or mobile devices.</a:t>
            </a:r>
          </a:p>
          <a:p>
            <a:pPr marL="0" indent="0">
              <a:buNone/>
            </a:pPr>
            <a:endParaRPr lang="en-GB" sz="2400" dirty="0" smtClean="0"/>
          </a:p>
          <a:p>
            <a:endParaRPr lang="en-GB" dirty="0"/>
          </a:p>
        </p:txBody>
      </p:sp>
      <p:graphicFrame>
        <p:nvGraphicFramePr>
          <p:cNvPr id="11" name="Diagram 10"/>
          <p:cNvGraphicFramePr/>
          <p:nvPr>
            <p:extLst>
              <p:ext uri="{D42A27DB-BD31-4B8C-83A1-F6EECF244321}">
                <p14:modId xmlns:p14="http://schemas.microsoft.com/office/powerpoint/2010/main" val="2246487341"/>
              </p:ext>
            </p:extLst>
          </p:nvPr>
        </p:nvGraphicFramePr>
        <p:xfrm>
          <a:off x="2513563" y="2891481"/>
          <a:ext cx="7149322" cy="3101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3294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9100" y="1501826"/>
            <a:ext cx="7060856" cy="923330"/>
          </a:xfrm>
          <a:prstGeom prst="rect">
            <a:avLst/>
          </a:prstGeom>
        </p:spPr>
        <p:txBody>
          <a:bodyPr wrap="square">
            <a:spAutoFit/>
          </a:bodyPr>
          <a:lstStyle/>
          <a:p>
            <a:r>
              <a:rPr lang="en-GB" dirty="0"/>
              <a:t>If you have local data available, you are advised to input these into the green </a:t>
            </a:r>
            <a:r>
              <a:rPr lang="en-GB" dirty="0" smtClean="0"/>
              <a:t>boxes throughout the User Input page, </a:t>
            </a:r>
            <a:r>
              <a:rPr lang="en-GB" dirty="0"/>
              <a:t>so the results you get are as accurate for your local situation as possible. </a:t>
            </a:r>
          </a:p>
        </p:txBody>
      </p:sp>
      <p:sp>
        <p:nvSpPr>
          <p:cNvPr id="2" name="Title 1"/>
          <p:cNvSpPr>
            <a:spLocks noGrp="1"/>
          </p:cNvSpPr>
          <p:nvPr>
            <p:ph type="title"/>
          </p:nvPr>
        </p:nvSpPr>
        <p:spPr>
          <a:xfrm>
            <a:off x="1054331" y="0"/>
            <a:ext cx="10515600" cy="1325563"/>
          </a:xfrm>
        </p:spPr>
        <p:txBody>
          <a:bodyPr/>
          <a:lstStyle/>
          <a:p>
            <a:r>
              <a:rPr lang="en-GB" dirty="0" smtClean="0"/>
              <a:t>How to get your local data: </a:t>
            </a:r>
            <a:r>
              <a:rPr lang="en-GB" b="1" dirty="0" smtClean="0"/>
              <a:t>User input page</a:t>
            </a:r>
            <a:endParaRPr lang="en-GB" b="1" dirty="0"/>
          </a:p>
        </p:txBody>
      </p:sp>
      <p:sp>
        <p:nvSpPr>
          <p:cNvPr id="6" name="Down Arrow 5"/>
          <p:cNvSpPr/>
          <p:nvPr/>
        </p:nvSpPr>
        <p:spPr>
          <a:xfrm>
            <a:off x="7093846" y="2176290"/>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Up Arrow 6"/>
          <p:cNvSpPr/>
          <p:nvPr/>
        </p:nvSpPr>
        <p:spPr>
          <a:xfrm>
            <a:off x="7983936" y="3551486"/>
            <a:ext cx="157942" cy="2410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890878" y="3597839"/>
            <a:ext cx="6096000" cy="646331"/>
          </a:xfrm>
          <a:prstGeom prst="rect">
            <a:avLst/>
          </a:prstGeom>
        </p:spPr>
        <p:txBody>
          <a:bodyPr>
            <a:spAutoFit/>
          </a:bodyPr>
          <a:lstStyle/>
          <a:p>
            <a:r>
              <a:rPr lang="en-GB" dirty="0"/>
              <a:t>It is not advisable to alter the </a:t>
            </a:r>
            <a:r>
              <a:rPr lang="en-GB" dirty="0" smtClean="0"/>
              <a:t>benchmark or forecast </a:t>
            </a:r>
            <a:r>
              <a:rPr lang="en-GB" dirty="0"/>
              <a:t>values as they have been set to national average values. </a:t>
            </a:r>
          </a:p>
        </p:txBody>
      </p:sp>
      <p:sp>
        <p:nvSpPr>
          <p:cNvPr id="11" name="Rectangle 10"/>
          <p:cNvSpPr/>
          <p:nvPr/>
        </p:nvSpPr>
        <p:spPr>
          <a:xfrm>
            <a:off x="5996246" y="4251991"/>
            <a:ext cx="6096000" cy="923330"/>
          </a:xfrm>
          <a:prstGeom prst="rect">
            <a:avLst/>
          </a:prstGeom>
        </p:spPr>
        <p:txBody>
          <a:bodyPr>
            <a:spAutoFit/>
          </a:bodyPr>
          <a:lstStyle/>
          <a:p>
            <a:r>
              <a:rPr lang="en-GB" dirty="0" smtClean="0"/>
              <a:t>These </a:t>
            </a:r>
            <a:r>
              <a:rPr lang="en-GB" dirty="0"/>
              <a:t>boxes </a:t>
            </a:r>
            <a:r>
              <a:rPr lang="en-GB" dirty="0" smtClean="0"/>
              <a:t>indicate </a:t>
            </a:r>
            <a:r>
              <a:rPr lang="en-GB" dirty="0"/>
              <a:t>where the data has come from, and clicking on the text will lead to further information on how the data has been derived.</a:t>
            </a:r>
          </a:p>
        </p:txBody>
      </p:sp>
      <p:sp>
        <p:nvSpPr>
          <p:cNvPr id="12" name="Up Arrow 11"/>
          <p:cNvSpPr/>
          <p:nvPr/>
        </p:nvSpPr>
        <p:spPr>
          <a:xfrm>
            <a:off x="10596588" y="3597839"/>
            <a:ext cx="116066" cy="73660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8686800" y="1232740"/>
            <a:ext cx="3311612" cy="1200329"/>
          </a:xfrm>
          <a:prstGeom prst="rect">
            <a:avLst/>
          </a:prstGeom>
        </p:spPr>
        <p:txBody>
          <a:bodyPr wrap="square">
            <a:spAutoFit/>
          </a:bodyPr>
          <a:lstStyle/>
          <a:p>
            <a:r>
              <a:rPr lang="en-GB" dirty="0" smtClean="0"/>
              <a:t>If these boxes are ticked, the values you entered have been updated and all calculations will be based on your local data. </a:t>
            </a:r>
            <a:endParaRPr lang="en-GB"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955" y="5329235"/>
            <a:ext cx="7521990" cy="541095"/>
          </a:xfrm>
          <a:prstGeom prst="rect">
            <a:avLst/>
          </a:prstGeom>
        </p:spPr>
      </p:pic>
      <p:sp>
        <p:nvSpPr>
          <p:cNvPr id="16" name="Up Arrow 15"/>
          <p:cNvSpPr/>
          <p:nvPr/>
        </p:nvSpPr>
        <p:spPr>
          <a:xfrm>
            <a:off x="6666078" y="5803975"/>
            <a:ext cx="157942" cy="2410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834574" y="6031794"/>
            <a:ext cx="7744556" cy="369332"/>
          </a:xfrm>
          <a:prstGeom prst="rect">
            <a:avLst/>
          </a:prstGeom>
        </p:spPr>
        <p:txBody>
          <a:bodyPr wrap="none">
            <a:spAutoFit/>
          </a:bodyPr>
          <a:lstStyle/>
          <a:p>
            <a:r>
              <a:rPr lang="en-GB" dirty="0" smtClean="0"/>
              <a:t>Scroll </a:t>
            </a:r>
            <a:r>
              <a:rPr lang="en-GB" dirty="0"/>
              <a:t>to the </a:t>
            </a:r>
            <a:r>
              <a:rPr lang="en-GB" dirty="0" smtClean="0"/>
              <a:t>top </a:t>
            </a:r>
            <a:r>
              <a:rPr lang="en-GB" dirty="0"/>
              <a:t>of the page and click the ‘calculate’ </a:t>
            </a:r>
            <a:r>
              <a:rPr lang="en-GB" dirty="0" smtClean="0"/>
              <a:t>button to update the values.</a:t>
            </a:r>
            <a:endParaRPr lang="en-GB" dirty="0"/>
          </a:p>
        </p:txBody>
      </p:sp>
      <p:sp>
        <p:nvSpPr>
          <p:cNvPr id="21" name="Down Arrow 20"/>
          <p:cNvSpPr/>
          <p:nvPr/>
        </p:nvSpPr>
        <p:spPr>
          <a:xfrm>
            <a:off x="11544531" y="2176290"/>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p:cNvPicPr>
            <a:picLocks noChangeAspect="1"/>
          </p:cNvPicPr>
          <p:nvPr/>
        </p:nvPicPr>
        <p:blipFill rotWithShape="1">
          <a:blip r:embed="rId3"/>
          <a:srcRect l="3323" t="42875" r="1618" b="46323"/>
          <a:stretch/>
        </p:blipFill>
        <p:spPr bwMode="auto">
          <a:xfrm>
            <a:off x="304643" y="2493078"/>
            <a:ext cx="11589593" cy="10535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10990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54880" y="1689225"/>
            <a:ext cx="6096000" cy="923330"/>
          </a:xfrm>
          <a:prstGeom prst="rect">
            <a:avLst/>
          </a:prstGeom>
        </p:spPr>
        <p:txBody>
          <a:bodyPr>
            <a:spAutoFit/>
          </a:bodyPr>
          <a:lstStyle/>
          <a:p>
            <a:r>
              <a:rPr lang="en-GB" dirty="0"/>
              <a:t>If you have local data </a:t>
            </a:r>
            <a:r>
              <a:rPr lang="en-GB" dirty="0" smtClean="0"/>
              <a:t>available on the costs of PR or the costs of exacerbations in your area, you can enter these into the COPD Cost table green boxes</a:t>
            </a:r>
            <a:endParaRPr lang="en-GB" dirty="0"/>
          </a:p>
        </p:txBody>
      </p:sp>
      <p:sp>
        <p:nvSpPr>
          <p:cNvPr id="2" name="Title 1"/>
          <p:cNvSpPr>
            <a:spLocks noGrp="1"/>
          </p:cNvSpPr>
          <p:nvPr>
            <p:ph type="title"/>
          </p:nvPr>
        </p:nvSpPr>
        <p:spPr>
          <a:xfrm>
            <a:off x="1054331" y="139700"/>
            <a:ext cx="10515600" cy="1325563"/>
          </a:xfrm>
        </p:spPr>
        <p:txBody>
          <a:bodyPr/>
          <a:lstStyle/>
          <a:p>
            <a:r>
              <a:rPr lang="en-GB" dirty="0" smtClean="0"/>
              <a:t>How to get your local data: </a:t>
            </a:r>
            <a:r>
              <a:rPr lang="en-GB" b="1" dirty="0" smtClean="0"/>
              <a:t>User input page</a:t>
            </a:r>
            <a:endParaRPr lang="en-GB" b="1" dirty="0"/>
          </a:p>
        </p:txBody>
      </p:sp>
      <p:sp>
        <p:nvSpPr>
          <p:cNvPr id="6" name="Down Arrow 5"/>
          <p:cNvSpPr/>
          <p:nvPr/>
        </p:nvSpPr>
        <p:spPr>
          <a:xfrm>
            <a:off x="7001251" y="2250409"/>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Up Arrow 6"/>
          <p:cNvSpPr/>
          <p:nvPr/>
        </p:nvSpPr>
        <p:spPr>
          <a:xfrm>
            <a:off x="7983936" y="3551486"/>
            <a:ext cx="157942" cy="241069"/>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Up Arrow 11"/>
          <p:cNvSpPr/>
          <p:nvPr/>
        </p:nvSpPr>
        <p:spPr>
          <a:xfrm>
            <a:off x="7728154" y="3975623"/>
            <a:ext cx="116066" cy="73660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781341" y="4388818"/>
            <a:ext cx="5946813" cy="646331"/>
          </a:xfrm>
          <a:prstGeom prst="rect">
            <a:avLst/>
          </a:prstGeom>
        </p:spPr>
        <p:txBody>
          <a:bodyPr wrap="square">
            <a:spAutoFit/>
          </a:bodyPr>
          <a:lstStyle/>
          <a:p>
            <a:r>
              <a:rPr lang="en-GB" dirty="0" smtClean="0"/>
              <a:t>You can find out how these benchmark figures have been calculated on the Exacerbation &amp; PR Costs sheet. </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440" y="2558303"/>
            <a:ext cx="10469880" cy="1417320"/>
          </a:xfrm>
          <a:prstGeom prst="rect">
            <a:avLst/>
          </a:prstGeom>
        </p:spPr>
      </p:pic>
    </p:spTree>
    <p:extLst>
      <p:ext uri="{BB962C8B-B14F-4D97-AF65-F5344CB8AC3E}">
        <p14:creationId xmlns:p14="http://schemas.microsoft.com/office/powerpoint/2010/main" val="3025429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12" y="-3175"/>
            <a:ext cx="11706225" cy="1325563"/>
          </a:xfrm>
        </p:spPr>
        <p:txBody>
          <a:bodyPr>
            <a:normAutofit/>
          </a:bodyPr>
          <a:lstStyle/>
          <a:p>
            <a:r>
              <a:rPr lang="en-GB" sz="4000" dirty="0" smtClean="0"/>
              <a:t>How to get your local data: </a:t>
            </a:r>
            <a:r>
              <a:rPr lang="en-GB" sz="4000" b="1" dirty="0" smtClean="0"/>
              <a:t>Benchmarking (Results page)</a:t>
            </a:r>
            <a:endParaRPr lang="en-GB" sz="4000" b="1" dirty="0"/>
          </a:p>
        </p:txBody>
      </p:sp>
      <p:sp>
        <p:nvSpPr>
          <p:cNvPr id="6" name="Left Arrow 5"/>
          <p:cNvSpPr/>
          <p:nvPr/>
        </p:nvSpPr>
        <p:spPr>
          <a:xfrm>
            <a:off x="9046547" y="2337578"/>
            <a:ext cx="345233" cy="15862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9348540" y="1602768"/>
            <a:ext cx="2118049" cy="1323439"/>
          </a:xfrm>
          <a:prstGeom prst="rect">
            <a:avLst/>
          </a:prstGeom>
          <a:noFill/>
        </p:spPr>
        <p:txBody>
          <a:bodyPr wrap="square" rtlCol="0">
            <a:spAutoFit/>
          </a:bodyPr>
          <a:lstStyle/>
          <a:p>
            <a:r>
              <a:rPr lang="en-GB" sz="1600" dirty="0" smtClean="0"/>
              <a:t>To narrow down the practice or CCG options available, use this blue box to add a filter</a:t>
            </a:r>
            <a:endParaRPr lang="en-GB" sz="1600" dirty="0"/>
          </a:p>
        </p:txBody>
      </p:sp>
      <p:sp>
        <p:nvSpPr>
          <p:cNvPr id="9" name="TextBox 8"/>
          <p:cNvSpPr txBox="1"/>
          <p:nvPr/>
        </p:nvSpPr>
        <p:spPr>
          <a:xfrm>
            <a:off x="194256" y="3115997"/>
            <a:ext cx="5776168" cy="338554"/>
          </a:xfrm>
          <a:prstGeom prst="rect">
            <a:avLst/>
          </a:prstGeom>
          <a:noFill/>
        </p:spPr>
        <p:txBody>
          <a:bodyPr wrap="square" rtlCol="0">
            <a:spAutoFit/>
          </a:bodyPr>
          <a:lstStyle/>
          <a:p>
            <a:r>
              <a:rPr lang="en-GB" sz="1600" dirty="0" smtClean="0"/>
              <a:t>In this example, NHS Bury CCG is being compared to England</a:t>
            </a:r>
            <a:endParaRPr lang="en-GB" sz="1600" dirty="0"/>
          </a:p>
        </p:txBody>
      </p:sp>
      <p:sp>
        <p:nvSpPr>
          <p:cNvPr id="14" name="TextBox 13"/>
          <p:cNvSpPr txBox="1"/>
          <p:nvPr/>
        </p:nvSpPr>
        <p:spPr>
          <a:xfrm>
            <a:off x="184912" y="3723634"/>
            <a:ext cx="11524488" cy="830997"/>
          </a:xfrm>
          <a:prstGeom prst="rect">
            <a:avLst/>
          </a:prstGeom>
          <a:noFill/>
        </p:spPr>
        <p:txBody>
          <a:bodyPr wrap="square" rtlCol="0">
            <a:spAutoFit/>
          </a:bodyPr>
          <a:lstStyle/>
          <a:p>
            <a:r>
              <a:rPr lang="en-GB" sz="1600" dirty="0" smtClean="0"/>
              <a:t>The benchmarking results show NHS Bury has </a:t>
            </a:r>
            <a:r>
              <a:rPr lang="en-GB" sz="1600" dirty="0"/>
              <a:t>a </a:t>
            </a:r>
            <a:r>
              <a:rPr lang="en-GB" sz="1600" dirty="0" smtClean="0"/>
              <a:t>slightly higher percentage of the population diagnosed with COPD and higher estimation of undiagnosed COPD patients than England as a whole. When you scroll down the Results page, you will also find tables comparing your selected areas’ costs and rates of exacerbations (both hospital and primary).</a:t>
            </a:r>
            <a:endParaRPr lang="en-GB" sz="1600" dirty="0"/>
          </a:p>
        </p:txBody>
      </p:sp>
      <p:pic>
        <p:nvPicPr>
          <p:cNvPr id="21" name="Content Placeholder 2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715" y="1151386"/>
            <a:ext cx="8685352" cy="2037055"/>
          </a:xfr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612" y="4480305"/>
            <a:ext cx="11706225" cy="1952625"/>
          </a:xfrm>
          <a:prstGeom prst="rect">
            <a:avLst/>
          </a:prstGeom>
        </p:spPr>
      </p:pic>
    </p:spTree>
    <p:extLst>
      <p:ext uri="{BB962C8B-B14F-4D97-AF65-F5344CB8AC3E}">
        <p14:creationId xmlns:p14="http://schemas.microsoft.com/office/powerpoint/2010/main" val="114577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97" y="9525"/>
            <a:ext cx="10998203" cy="1325563"/>
          </a:xfrm>
        </p:spPr>
        <p:txBody>
          <a:bodyPr>
            <a:normAutofit/>
          </a:bodyPr>
          <a:lstStyle/>
          <a:p>
            <a:r>
              <a:rPr lang="en-GB" sz="4000" dirty="0" smtClean="0"/>
              <a:t>How to get your local data: </a:t>
            </a:r>
            <a:r>
              <a:rPr lang="en-GB" sz="4000" b="1" dirty="0" smtClean="0"/>
              <a:t>Forecasting (Results page)</a:t>
            </a:r>
            <a:endParaRPr lang="en-GB" sz="4000" b="1" dirty="0"/>
          </a:p>
        </p:txBody>
      </p:sp>
      <p:sp>
        <p:nvSpPr>
          <p:cNvPr id="3" name="Content Placeholder 2"/>
          <p:cNvSpPr>
            <a:spLocks noGrp="1"/>
          </p:cNvSpPr>
          <p:nvPr>
            <p:ph idx="1"/>
          </p:nvPr>
        </p:nvSpPr>
        <p:spPr>
          <a:xfrm>
            <a:off x="2895600" y="1178560"/>
            <a:ext cx="8709022" cy="878840"/>
          </a:xfrm>
        </p:spPr>
        <p:txBody>
          <a:bodyPr>
            <a:normAutofit/>
          </a:bodyPr>
          <a:lstStyle/>
          <a:p>
            <a:pPr marL="0" indent="0">
              <a:buNone/>
            </a:pPr>
            <a:r>
              <a:rPr lang="en-GB" sz="1800" dirty="0" smtClean="0"/>
              <a:t>If the “Forecast Results” option is selected at the top of the Results page, you will see figures for your chosen area for the last 12 months and the forecast for the next 12 months.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597" y="2006600"/>
            <a:ext cx="11249025" cy="3200400"/>
          </a:xfrm>
          <a:prstGeom prst="rect">
            <a:avLst/>
          </a:prstGeom>
        </p:spPr>
      </p:pic>
      <p:sp>
        <p:nvSpPr>
          <p:cNvPr id="7" name="Down Arrow 6"/>
          <p:cNvSpPr/>
          <p:nvPr/>
        </p:nvSpPr>
        <p:spPr>
          <a:xfrm>
            <a:off x="5312151" y="1740593"/>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own Arrow 7"/>
          <p:cNvSpPr/>
          <p:nvPr/>
        </p:nvSpPr>
        <p:spPr>
          <a:xfrm>
            <a:off x="10268705" y="1740593"/>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6353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97" y="9525"/>
            <a:ext cx="10998203" cy="1325563"/>
          </a:xfrm>
        </p:spPr>
        <p:txBody>
          <a:bodyPr>
            <a:normAutofit/>
          </a:bodyPr>
          <a:lstStyle/>
          <a:p>
            <a:r>
              <a:rPr lang="en-GB" sz="4000" dirty="0" smtClean="0"/>
              <a:t>How to get your local data: </a:t>
            </a:r>
            <a:r>
              <a:rPr lang="en-GB" sz="4000" b="1" dirty="0" smtClean="0"/>
              <a:t>QOF (Results page)</a:t>
            </a:r>
            <a:endParaRPr lang="en-GB" sz="4000" b="1" dirty="0"/>
          </a:p>
        </p:txBody>
      </p:sp>
      <p:sp>
        <p:nvSpPr>
          <p:cNvPr id="3" name="Content Placeholder 2"/>
          <p:cNvSpPr>
            <a:spLocks noGrp="1"/>
          </p:cNvSpPr>
          <p:nvPr>
            <p:ph idx="1"/>
          </p:nvPr>
        </p:nvSpPr>
        <p:spPr>
          <a:xfrm>
            <a:off x="355596" y="1329944"/>
            <a:ext cx="11477625" cy="878840"/>
          </a:xfrm>
        </p:spPr>
        <p:txBody>
          <a:bodyPr>
            <a:normAutofit/>
          </a:bodyPr>
          <a:lstStyle/>
          <a:p>
            <a:pPr marL="0" indent="0">
              <a:buNone/>
            </a:pPr>
            <a:r>
              <a:rPr lang="en-GB" sz="1800" dirty="0" smtClean="0"/>
              <a:t>At the top of the Results page you can choose to look at QOF results for your chosen area. This will give you the QOF 2014-15 figures for the area chosen (in the below this is NHS Bury CCG) and also give a comparison to the area chosen (in this case the comparison is to England)</a:t>
            </a:r>
          </a:p>
        </p:txBody>
      </p:sp>
      <p:sp>
        <p:nvSpPr>
          <p:cNvPr id="7" name="Down Arrow 6"/>
          <p:cNvSpPr/>
          <p:nvPr/>
        </p:nvSpPr>
        <p:spPr>
          <a:xfrm>
            <a:off x="9550519" y="1897449"/>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own Arrow 7"/>
          <p:cNvSpPr/>
          <p:nvPr/>
        </p:nvSpPr>
        <p:spPr>
          <a:xfrm>
            <a:off x="6351614" y="1937265"/>
            <a:ext cx="149629" cy="2660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597" y="2203639"/>
            <a:ext cx="11477625" cy="3019425"/>
          </a:xfrm>
          <a:prstGeom prst="rect">
            <a:avLst/>
          </a:prstGeom>
        </p:spPr>
      </p:pic>
    </p:spTree>
    <p:extLst>
      <p:ext uri="{BB962C8B-B14F-4D97-AF65-F5344CB8AC3E}">
        <p14:creationId xmlns:p14="http://schemas.microsoft.com/office/powerpoint/2010/main" val="1784254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835</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Pulmonary Rehabilitation Impact Model on Exacerbation (PRIME) tool</vt:lpstr>
      <vt:lpstr>Background</vt:lpstr>
      <vt:lpstr>How the PRIME tool can be used?</vt:lpstr>
      <vt:lpstr>How to access the model</vt:lpstr>
      <vt:lpstr>How to get your local data: User input page</vt:lpstr>
      <vt:lpstr>How to get your local data: User input page</vt:lpstr>
      <vt:lpstr>How to get your local data: Benchmarking (Results page)</vt:lpstr>
      <vt:lpstr>How to get your local data: Forecasting (Results page)</vt:lpstr>
      <vt:lpstr>How to get your local data: QOF (Results page)</vt:lpstr>
      <vt:lpstr>How to get your local data: Forecasting (Results page)</vt:lpstr>
    </vt:vector>
  </TitlesOfParts>
  <Company>The Chartered Society of Physiotherapy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rehabilitation model (PRM)</dc:title>
  <dc:creator>Carley King</dc:creator>
  <cp:lastModifiedBy>Raman Behl</cp:lastModifiedBy>
  <cp:revision>35</cp:revision>
  <cp:lastPrinted>2017-03-30T10:54:43Z</cp:lastPrinted>
  <dcterms:created xsi:type="dcterms:W3CDTF">2016-11-09T09:53:40Z</dcterms:created>
  <dcterms:modified xsi:type="dcterms:W3CDTF">2017-10-13T08:34:24Z</dcterms:modified>
</cp:coreProperties>
</file>