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  <p:sldMasterId id="2147483656" r:id="rId2"/>
    <p:sldMasterId id="2147483668" r:id="rId3"/>
    <p:sldMasterId id="2147483680" r:id="rId4"/>
    <p:sldMasterId id="2147483696" r:id="rId5"/>
    <p:sldMasterId id="2147483708" r:id="rId6"/>
  </p:sldMasterIdLst>
  <p:notesMasterIdLst>
    <p:notesMasterId r:id="rId28"/>
  </p:notesMasterIdLst>
  <p:handoutMasterIdLst>
    <p:handoutMasterId r:id="rId29"/>
  </p:handoutMasterIdLst>
  <p:sldIdLst>
    <p:sldId id="306" r:id="rId7"/>
    <p:sldId id="258" r:id="rId8"/>
    <p:sldId id="287" r:id="rId9"/>
    <p:sldId id="327" r:id="rId10"/>
    <p:sldId id="262" r:id="rId11"/>
    <p:sldId id="322" r:id="rId12"/>
    <p:sldId id="328" r:id="rId13"/>
    <p:sldId id="329" r:id="rId14"/>
    <p:sldId id="340" r:id="rId15"/>
    <p:sldId id="341" r:id="rId16"/>
    <p:sldId id="342" r:id="rId17"/>
    <p:sldId id="344" r:id="rId18"/>
    <p:sldId id="343" r:id="rId19"/>
    <p:sldId id="333" r:id="rId20"/>
    <p:sldId id="345" r:id="rId21"/>
    <p:sldId id="338" r:id="rId22"/>
    <p:sldId id="337" r:id="rId23"/>
    <p:sldId id="294" r:id="rId24"/>
    <p:sldId id="273" r:id="rId25"/>
    <p:sldId id="346" r:id="rId26"/>
    <p:sldId id="347" r:id="rId27"/>
  </p:sldIdLst>
  <p:sldSz cx="9144000" cy="5143500" type="screen16x9"/>
  <p:notesSz cx="6858000" cy="8891588"/>
  <p:embeddedFontLst>
    <p:embeddedFont>
      <p:font typeface="Montserrat" panose="020B0604020202020204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A4F68"/>
    <a:srgbClr val="333A4D"/>
    <a:srgbClr val="990000"/>
    <a:srgbClr val="66CCFF"/>
    <a:srgbClr val="FF99FF"/>
    <a:srgbClr val="393848"/>
    <a:srgbClr val="3B3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5730" autoAdjust="0"/>
  </p:normalViewPr>
  <p:slideViewPr>
    <p:cSldViewPr>
      <p:cViewPr varScale="1">
        <p:scale>
          <a:sx n="142" d="100"/>
          <a:sy n="142" d="100"/>
        </p:scale>
        <p:origin x="70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5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A8A5B2-02C5-426D-80C5-39C2F6F7477C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C7991565-0193-4823-BD4C-61EDC090865E}">
      <dgm:prSet phldrT="[Text]"/>
      <dgm:spPr/>
      <dgm:t>
        <a:bodyPr/>
        <a:lstStyle/>
        <a:p>
          <a:r>
            <a:rPr lang="en-GB" b="1" dirty="0" smtClean="0">
              <a:latin typeface="Montserrat" panose="020B0604020202020204" charset="0"/>
            </a:rPr>
            <a:t>Patient advocacy</a:t>
          </a:r>
          <a:endParaRPr lang="en-GB" b="1" dirty="0">
            <a:latin typeface="Montserrat" panose="020B0604020202020204" charset="0"/>
          </a:endParaRPr>
        </a:p>
      </dgm:t>
    </dgm:pt>
    <dgm:pt modelId="{1E89F16F-960D-4828-A1AE-9DD2187C7AEB}" type="parTrans" cxnId="{7246DD8C-9D22-45AE-9A9C-0A65260F4063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AC93707D-84EE-494D-A749-3B5A0584C5DA}" type="sibTrans" cxnId="{7246DD8C-9D22-45AE-9A9C-0A65260F4063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B4A99F3A-B934-42C6-A8E3-A31A92600EF6}">
      <dgm:prSet phldrT="[Text]"/>
      <dgm:spPr/>
      <dgm:t>
        <a:bodyPr/>
        <a:lstStyle/>
        <a:p>
          <a:r>
            <a:rPr lang="en-GB" b="1" dirty="0" smtClean="0">
              <a:latin typeface="Montserrat" panose="020B0604020202020204" charset="0"/>
            </a:rPr>
            <a:t>Venepuncture</a:t>
          </a:r>
          <a:endParaRPr lang="en-GB" b="1" dirty="0">
            <a:latin typeface="Montserrat" panose="020B0604020202020204" charset="0"/>
          </a:endParaRPr>
        </a:p>
      </dgm:t>
    </dgm:pt>
    <dgm:pt modelId="{BC108799-0014-4C75-8E1D-A7F9F5F46F1B}" type="parTrans" cxnId="{282126E3-84F4-45A8-8252-9228AAF76F29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8DB1D710-900C-480B-9D46-A6BF485F6FF7}" type="sibTrans" cxnId="{282126E3-84F4-45A8-8252-9228AAF76F29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6A7E120C-A7F7-4280-9BA8-395C7D82D058}">
      <dgm:prSet phldrT="[Text]"/>
      <dgm:spPr/>
      <dgm:t>
        <a:bodyPr/>
        <a:lstStyle/>
        <a:p>
          <a:r>
            <a:rPr lang="en-GB" b="1" dirty="0" smtClean="0">
              <a:latin typeface="Montserrat" panose="020B0604020202020204" charset="0"/>
            </a:rPr>
            <a:t>Skin and Continence Assessments</a:t>
          </a:r>
          <a:endParaRPr lang="en-GB" b="1" dirty="0">
            <a:latin typeface="Montserrat" panose="020B0604020202020204" charset="0"/>
          </a:endParaRPr>
        </a:p>
      </dgm:t>
    </dgm:pt>
    <dgm:pt modelId="{2B241FC6-17EA-4556-8F6F-54F3836BAC60}" type="parTrans" cxnId="{B84217EE-9888-4C35-AD4B-8A28C23ED38D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8BE2B805-D0E6-4EA4-95F6-2B168A6CDA23}" type="sibTrans" cxnId="{B84217EE-9888-4C35-AD4B-8A28C23ED38D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1A40C04A-C461-4C62-999F-AFAF794678E0}">
      <dgm:prSet phldrT="[Text]"/>
      <dgm:spPr/>
      <dgm:t>
        <a:bodyPr/>
        <a:lstStyle/>
        <a:p>
          <a:r>
            <a:rPr lang="en-GB" b="1" dirty="0" smtClean="0">
              <a:latin typeface="Montserrat" panose="020B0604020202020204" charset="0"/>
            </a:rPr>
            <a:t>Dysphagia Assessment</a:t>
          </a:r>
          <a:endParaRPr lang="en-GB" b="1" dirty="0">
            <a:latin typeface="Montserrat" panose="020B0604020202020204" charset="0"/>
          </a:endParaRPr>
        </a:p>
      </dgm:t>
    </dgm:pt>
    <dgm:pt modelId="{63BE128D-3193-4ABA-B0B8-37D5701C9CB9}" type="parTrans" cxnId="{058E674D-6CC8-4BC8-B8F7-E9CE0F5E4472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5E45634D-E9B2-4614-8571-47A16F862069}" type="sibTrans" cxnId="{058E674D-6CC8-4BC8-B8F7-E9CE0F5E4472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7DD67E28-0DDB-4F4C-AA55-28EF8A4EAB73}">
      <dgm:prSet phldrT="[Text]"/>
      <dgm:spPr/>
      <dgm:t>
        <a:bodyPr/>
        <a:lstStyle/>
        <a:p>
          <a:r>
            <a:rPr lang="en-GB" b="1" dirty="0" smtClean="0">
              <a:latin typeface="Montserrat" panose="020B0604020202020204" charset="0"/>
            </a:rPr>
            <a:t>Moving and Handling risk assessment</a:t>
          </a:r>
          <a:endParaRPr lang="en-GB" b="1" dirty="0">
            <a:latin typeface="Montserrat" panose="020B0604020202020204" charset="0"/>
          </a:endParaRPr>
        </a:p>
      </dgm:t>
    </dgm:pt>
    <dgm:pt modelId="{BB4245C2-B604-4DFA-84A3-449F4607BC98}" type="parTrans" cxnId="{15EE1697-F8C2-4130-A8F1-01304A90AD7F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993C3B2C-613E-450E-910A-F07E35ACBBB4}" type="sibTrans" cxnId="{15EE1697-F8C2-4130-A8F1-01304A90AD7F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346C8B38-CD14-4540-8776-92F1B76E4044}">
      <dgm:prSet phldrT="[Text]"/>
      <dgm:spPr/>
      <dgm:t>
        <a:bodyPr/>
        <a:lstStyle/>
        <a:p>
          <a:r>
            <a:rPr lang="en-GB" b="1" dirty="0" smtClean="0">
              <a:latin typeface="Montserrat" panose="020B0604020202020204" charset="0"/>
            </a:rPr>
            <a:t>Point of Care Testing</a:t>
          </a:r>
          <a:endParaRPr lang="en-GB" b="1" dirty="0">
            <a:latin typeface="Montserrat" panose="020B0604020202020204" charset="0"/>
          </a:endParaRPr>
        </a:p>
      </dgm:t>
    </dgm:pt>
    <dgm:pt modelId="{FDCC37E3-7272-4A71-8977-0330A840446A}" type="parTrans" cxnId="{46843FA8-F035-43AD-9E96-3AAB2583029A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6D795C95-80C5-47D1-962A-990DAC6D033F}" type="sibTrans" cxnId="{46843FA8-F035-43AD-9E96-3AAB2583029A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C2D4AEA4-63AE-4A37-B3E1-9B8145B4630E}">
      <dgm:prSet phldrT="[Text]"/>
      <dgm:spPr/>
      <dgm:t>
        <a:bodyPr/>
        <a:lstStyle/>
        <a:p>
          <a:r>
            <a:rPr lang="en-GB" b="1" dirty="0" smtClean="0">
              <a:latin typeface="Montserrat" panose="020B0604020202020204" charset="0"/>
            </a:rPr>
            <a:t>Non-medical Prescribing</a:t>
          </a:r>
          <a:endParaRPr lang="en-GB" b="1" dirty="0">
            <a:latin typeface="Montserrat" panose="020B0604020202020204" charset="0"/>
          </a:endParaRPr>
        </a:p>
      </dgm:t>
    </dgm:pt>
    <dgm:pt modelId="{76475B5A-9AD0-47FF-B858-6ABF44E96261}" type="parTrans" cxnId="{03EB7982-CA9E-4592-9423-E61370C7BB2B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4C8EE57E-7002-42D4-8A22-CC5B3B6B2F0F}" type="sibTrans" cxnId="{03EB7982-CA9E-4592-9423-E61370C7BB2B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7169D1F8-4B98-4D1C-91FA-0A2C054D211E}">
      <dgm:prSet phldrT="[Text]"/>
      <dgm:spPr/>
      <dgm:t>
        <a:bodyPr/>
        <a:lstStyle/>
        <a:p>
          <a:r>
            <a:rPr lang="en-GB" b="1" i="0" dirty="0" smtClean="0">
              <a:latin typeface="Montserrat" panose="020B0604020202020204" charset="0"/>
            </a:rPr>
            <a:t>Commissioning</a:t>
          </a:r>
          <a:r>
            <a:rPr lang="en-GB" b="1" dirty="0" smtClean="0">
              <a:latin typeface="Montserrat" panose="020B0604020202020204" charset="0"/>
            </a:rPr>
            <a:t> Social Care Packages</a:t>
          </a:r>
          <a:endParaRPr lang="en-GB" b="1" dirty="0">
            <a:latin typeface="Montserrat" panose="020B0604020202020204" charset="0"/>
          </a:endParaRPr>
        </a:p>
      </dgm:t>
    </dgm:pt>
    <dgm:pt modelId="{72DD3E05-1487-4FE2-9CFF-FA4F11483D3B}" type="parTrans" cxnId="{FACFB9D1-F9C2-4EA6-84FB-97C975985A84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3FB4C1D9-E673-4358-AB5F-66A0D622B547}" type="sibTrans" cxnId="{FACFB9D1-F9C2-4EA6-84FB-97C975985A84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CFFA6010-5490-4875-A050-77E6EFCF1DF5}">
      <dgm:prSet phldrT="[Text]"/>
      <dgm:spPr/>
      <dgm:t>
        <a:bodyPr/>
        <a:lstStyle/>
        <a:p>
          <a:r>
            <a:rPr lang="en-GB" b="1" dirty="0" smtClean="0">
              <a:latin typeface="Montserrat" panose="020B0604020202020204" charset="0"/>
            </a:rPr>
            <a:t>Equipment Assessment</a:t>
          </a:r>
          <a:endParaRPr lang="en-GB" b="1" dirty="0">
            <a:latin typeface="Montserrat" panose="020B0604020202020204" charset="0"/>
          </a:endParaRPr>
        </a:p>
      </dgm:t>
    </dgm:pt>
    <dgm:pt modelId="{41726FC5-9B37-4872-A2C6-ADE348EA97C0}" type="parTrans" cxnId="{0F34414B-B7B9-4565-9029-2D669A296255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299175F6-F204-4E38-BCD6-FDCA51894879}" type="sibTrans" cxnId="{0F34414B-B7B9-4565-9029-2D669A296255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85CB3E11-D562-49BF-B97D-331A9CD73D41}">
      <dgm:prSet phldrT="[Text]"/>
      <dgm:spPr/>
      <dgm:t>
        <a:bodyPr/>
        <a:lstStyle/>
        <a:p>
          <a:r>
            <a:rPr lang="en-GB" b="1" dirty="0" smtClean="0">
              <a:latin typeface="Montserrat" panose="020B0604020202020204" charset="0"/>
            </a:rPr>
            <a:t>Acute Respiratory Exacerbations</a:t>
          </a:r>
          <a:endParaRPr lang="en-GB" b="1" dirty="0">
            <a:latin typeface="Montserrat" panose="020B0604020202020204" charset="0"/>
          </a:endParaRPr>
        </a:p>
      </dgm:t>
    </dgm:pt>
    <dgm:pt modelId="{A416D1FA-F371-4B4D-B4F1-83AAEC60CDA3}" type="parTrans" cxnId="{4A37FDF3-FF22-4F7C-8BBF-64E6DC16B6FB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BBCDE40D-C9F7-495F-AD1E-18CB6CDA9F3B}" type="sibTrans" cxnId="{4A37FDF3-FF22-4F7C-8BBF-64E6DC16B6FB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1A5FD29C-6D2E-45C7-8C2E-12FD2ABF92E4}">
      <dgm:prSet phldrT="[Text]"/>
      <dgm:spPr/>
      <dgm:t>
        <a:bodyPr/>
        <a:lstStyle/>
        <a:p>
          <a:r>
            <a:rPr lang="en-GB" b="1" dirty="0" smtClean="0">
              <a:latin typeface="Montserrat" panose="020B0604020202020204" charset="0"/>
            </a:rPr>
            <a:t>Mental Capacity and DOLS</a:t>
          </a:r>
          <a:endParaRPr lang="en-GB" b="1" dirty="0">
            <a:latin typeface="Montserrat" panose="020B0604020202020204" charset="0"/>
          </a:endParaRPr>
        </a:p>
      </dgm:t>
    </dgm:pt>
    <dgm:pt modelId="{0B47B695-E9CE-45C2-8CF8-8E30FD9154DE}" type="parTrans" cxnId="{15318F65-C7D3-408F-9145-82E3B898B3E1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D3F546A2-D7B3-468D-8A82-E37691C0B2AF}" type="sibTrans" cxnId="{15318F65-C7D3-408F-9145-82E3B898B3E1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58A8EE34-9782-462B-8C80-759E4F496613}">
      <dgm:prSet phldrT="[Text]"/>
      <dgm:spPr/>
      <dgm:t>
        <a:bodyPr/>
        <a:lstStyle/>
        <a:p>
          <a:r>
            <a:rPr lang="en-GB" b="1" dirty="0" smtClean="0">
              <a:latin typeface="Montserrat" panose="020B0604020202020204" charset="0"/>
            </a:rPr>
            <a:t>Advanced Care Planning</a:t>
          </a:r>
          <a:endParaRPr lang="en-GB" b="1" dirty="0">
            <a:latin typeface="Montserrat" panose="020B0604020202020204" charset="0"/>
          </a:endParaRPr>
        </a:p>
      </dgm:t>
    </dgm:pt>
    <dgm:pt modelId="{EA1C979D-0046-4CB7-91A4-F30981D5B3A8}" type="parTrans" cxnId="{E59F4811-F7F1-4DA5-860D-D5942F048C8A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21E68AE4-6CF6-46ED-90D0-1F40CE23EA1A}" type="sibTrans" cxnId="{E59F4811-F7F1-4DA5-860D-D5942F048C8A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6C6C1B74-6F90-437D-8E52-B430D1FE3A9E}">
      <dgm:prSet phldrT="[Text]"/>
      <dgm:spPr/>
      <dgm:t>
        <a:bodyPr/>
        <a:lstStyle/>
        <a:p>
          <a:r>
            <a:rPr lang="en-GB" b="1" dirty="0" smtClean="0">
              <a:latin typeface="Montserrat" panose="020B0604020202020204" charset="0"/>
            </a:rPr>
            <a:t>Pain Management</a:t>
          </a:r>
          <a:endParaRPr lang="en-GB" b="1" dirty="0">
            <a:latin typeface="Montserrat" panose="020B0604020202020204" charset="0"/>
          </a:endParaRPr>
        </a:p>
      </dgm:t>
    </dgm:pt>
    <dgm:pt modelId="{CF11A28D-DF65-43C5-B06E-431F75593853}" type="parTrans" cxnId="{B51314CB-3C6D-4C9D-9D53-F76A1FA12419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C8EC275A-F83A-4D4A-9D39-62096747ECF9}" type="sibTrans" cxnId="{B51314CB-3C6D-4C9D-9D53-F76A1FA12419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BF9784EB-486E-4F8C-B6CC-2160390799DB}">
      <dgm:prSet phldrT="[Text]"/>
      <dgm:spPr/>
      <dgm:t>
        <a:bodyPr/>
        <a:lstStyle/>
        <a:p>
          <a:r>
            <a:rPr lang="en-GB" b="1" dirty="0" smtClean="0">
              <a:latin typeface="Montserrat" panose="020B0604020202020204" charset="0"/>
            </a:rPr>
            <a:t>Cognitive Assessments</a:t>
          </a:r>
          <a:endParaRPr lang="en-GB" b="1" dirty="0">
            <a:latin typeface="Montserrat" panose="020B0604020202020204" charset="0"/>
          </a:endParaRPr>
        </a:p>
      </dgm:t>
    </dgm:pt>
    <dgm:pt modelId="{3238B219-5298-4E93-94CD-CEBE9FC8426E}" type="parTrans" cxnId="{D3DD78E0-81E4-4B38-95F7-D357C5972B1B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5B6C89D1-11F1-410A-A212-3387B29E8C35}" type="sibTrans" cxnId="{D3DD78E0-81E4-4B38-95F7-D357C5972B1B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382D8A1F-3226-4E7B-AC23-CB1947462420}">
      <dgm:prSet phldrT="[Text]"/>
      <dgm:spPr/>
      <dgm:t>
        <a:bodyPr/>
        <a:lstStyle/>
        <a:p>
          <a:r>
            <a:rPr lang="en-GB" b="1" dirty="0" smtClean="0">
              <a:latin typeface="Montserrat" panose="020B0604020202020204" charset="0"/>
            </a:rPr>
            <a:t>Neuro Assessment</a:t>
          </a:r>
          <a:endParaRPr lang="en-GB" b="1" dirty="0">
            <a:latin typeface="Montserrat" panose="020B0604020202020204" charset="0"/>
          </a:endParaRPr>
        </a:p>
      </dgm:t>
    </dgm:pt>
    <dgm:pt modelId="{FA89BFBC-4177-46DE-9E55-593B1FBD8149}" type="parTrans" cxnId="{495257A7-3942-4169-A1B2-2A9356849223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D4797328-6DC1-4EB8-8569-6467871F7205}" type="sibTrans" cxnId="{495257A7-3942-4169-A1B2-2A9356849223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0873A131-AE38-4B22-8474-89D55AFA3737}">
      <dgm:prSet phldrT="[Text]"/>
      <dgm:spPr/>
      <dgm:t>
        <a:bodyPr/>
        <a:lstStyle/>
        <a:p>
          <a:r>
            <a:rPr lang="en-GB" b="1" dirty="0" smtClean="0">
              <a:latin typeface="Montserrat" panose="020B0604020202020204" charset="0"/>
            </a:rPr>
            <a:t>Self-Care Facilitation</a:t>
          </a:r>
          <a:endParaRPr lang="en-GB" b="1" dirty="0">
            <a:latin typeface="Montserrat" panose="020B0604020202020204" charset="0"/>
          </a:endParaRPr>
        </a:p>
      </dgm:t>
    </dgm:pt>
    <dgm:pt modelId="{34CCEF39-D4BA-49BF-B60C-D276FB8A6B96}" type="parTrans" cxnId="{AABE1131-D7AC-4C31-BEFB-91DE9AACB0A1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5290646E-DA29-48F1-AB73-2F4A6719202A}" type="sibTrans" cxnId="{AABE1131-D7AC-4C31-BEFB-91DE9AACB0A1}">
      <dgm:prSet/>
      <dgm:spPr/>
      <dgm:t>
        <a:bodyPr/>
        <a:lstStyle/>
        <a:p>
          <a:endParaRPr lang="en-GB" b="1">
            <a:latin typeface="Montserrat" panose="020B0604020202020204" charset="0"/>
          </a:endParaRPr>
        </a:p>
      </dgm:t>
    </dgm:pt>
    <dgm:pt modelId="{AD5CD661-AB3B-40E3-8738-F9ECA5655708}">
      <dgm:prSet phldrT="[Text]"/>
      <dgm:spPr/>
      <dgm:t>
        <a:bodyPr/>
        <a:lstStyle/>
        <a:p>
          <a:r>
            <a:rPr lang="en-GB" b="1" dirty="0" smtClean="0">
              <a:latin typeface="Montserrat" panose="020B0604020202020204" charset="0"/>
            </a:rPr>
            <a:t>Motivational Interviewing</a:t>
          </a:r>
          <a:endParaRPr lang="en-GB" b="1" dirty="0">
            <a:latin typeface="Montserrat" panose="020B0604020202020204" charset="0"/>
          </a:endParaRPr>
        </a:p>
      </dgm:t>
    </dgm:pt>
    <dgm:pt modelId="{258B5C36-453E-4FF9-91DF-A244B7126B7F}" type="parTrans" cxnId="{AE19812A-F583-4191-96DB-57362BAEF339}">
      <dgm:prSet/>
      <dgm:spPr/>
      <dgm:t>
        <a:bodyPr/>
        <a:lstStyle/>
        <a:p>
          <a:endParaRPr lang="en-GB">
            <a:latin typeface="Montserrat" panose="020B0604020202020204" charset="0"/>
          </a:endParaRPr>
        </a:p>
      </dgm:t>
    </dgm:pt>
    <dgm:pt modelId="{2CB8C05F-2A26-4571-A239-BACD2D06B0B0}" type="sibTrans" cxnId="{AE19812A-F583-4191-96DB-57362BAEF339}">
      <dgm:prSet/>
      <dgm:spPr/>
      <dgm:t>
        <a:bodyPr/>
        <a:lstStyle/>
        <a:p>
          <a:endParaRPr lang="en-GB">
            <a:latin typeface="Montserrat" panose="020B0604020202020204" charset="0"/>
          </a:endParaRPr>
        </a:p>
      </dgm:t>
    </dgm:pt>
    <dgm:pt modelId="{08BD36E4-E78F-453C-8F25-3EF12F174016}">
      <dgm:prSet phldrT="[Text]"/>
      <dgm:spPr/>
      <dgm:t>
        <a:bodyPr/>
        <a:lstStyle/>
        <a:p>
          <a:r>
            <a:rPr lang="en-GB" b="1" dirty="0" smtClean="0">
              <a:latin typeface="Montserrat" panose="020B0604020202020204" charset="0"/>
            </a:rPr>
            <a:t>Interpreting diagnostics</a:t>
          </a:r>
          <a:endParaRPr lang="en-GB" b="1" dirty="0">
            <a:latin typeface="Montserrat" panose="020B0604020202020204" charset="0"/>
          </a:endParaRPr>
        </a:p>
      </dgm:t>
    </dgm:pt>
    <dgm:pt modelId="{A3106B39-ED31-4FBD-A0C0-7C4AF2F3922C}" type="parTrans" cxnId="{BACFB45A-3598-4437-96E3-1CCD04CB1C5F}">
      <dgm:prSet/>
      <dgm:spPr/>
      <dgm:t>
        <a:bodyPr/>
        <a:lstStyle/>
        <a:p>
          <a:endParaRPr lang="en-GB">
            <a:latin typeface="Montserrat" panose="020B0604020202020204" charset="0"/>
          </a:endParaRPr>
        </a:p>
      </dgm:t>
    </dgm:pt>
    <dgm:pt modelId="{768DC385-D685-4B29-B302-E342683ADCED}" type="sibTrans" cxnId="{BACFB45A-3598-4437-96E3-1CCD04CB1C5F}">
      <dgm:prSet/>
      <dgm:spPr/>
      <dgm:t>
        <a:bodyPr/>
        <a:lstStyle/>
        <a:p>
          <a:endParaRPr lang="en-GB">
            <a:latin typeface="Montserrat" panose="020B0604020202020204" charset="0"/>
          </a:endParaRPr>
        </a:p>
      </dgm:t>
    </dgm:pt>
    <dgm:pt modelId="{558C538C-C6F1-4771-A603-C338BBAD4390}">
      <dgm:prSet phldrT="[Text]"/>
      <dgm:spPr/>
      <dgm:t>
        <a:bodyPr/>
        <a:lstStyle/>
        <a:p>
          <a:r>
            <a:rPr lang="en-GB" b="1" dirty="0" smtClean="0">
              <a:latin typeface="Montserrat" panose="020B0604020202020204" charset="0"/>
            </a:rPr>
            <a:t>Community risk assessment</a:t>
          </a:r>
          <a:endParaRPr lang="en-GB" b="1" dirty="0">
            <a:latin typeface="Montserrat" panose="020B0604020202020204" charset="0"/>
          </a:endParaRPr>
        </a:p>
      </dgm:t>
    </dgm:pt>
    <dgm:pt modelId="{4500F777-76E8-44D2-9423-4A4495318401}" type="parTrans" cxnId="{7DA62003-751D-4D8C-8426-ECFA82B46452}">
      <dgm:prSet/>
      <dgm:spPr/>
      <dgm:t>
        <a:bodyPr/>
        <a:lstStyle/>
        <a:p>
          <a:endParaRPr lang="en-GB">
            <a:latin typeface="Montserrat" panose="020B0604020202020204" charset="0"/>
          </a:endParaRPr>
        </a:p>
      </dgm:t>
    </dgm:pt>
    <dgm:pt modelId="{2770C3C4-F974-4C18-85F5-78537906D5B1}" type="sibTrans" cxnId="{7DA62003-751D-4D8C-8426-ECFA82B46452}">
      <dgm:prSet/>
      <dgm:spPr/>
      <dgm:t>
        <a:bodyPr/>
        <a:lstStyle/>
        <a:p>
          <a:endParaRPr lang="en-GB">
            <a:latin typeface="Montserrat" panose="020B0604020202020204" charset="0"/>
          </a:endParaRPr>
        </a:p>
      </dgm:t>
    </dgm:pt>
    <dgm:pt modelId="{1E10018B-C709-4CFD-8367-04327D2C1C08}">
      <dgm:prSet phldrT="[Text]"/>
      <dgm:spPr/>
      <dgm:t>
        <a:bodyPr/>
        <a:lstStyle/>
        <a:p>
          <a:r>
            <a:rPr lang="en-GB" b="1" dirty="0" smtClean="0">
              <a:latin typeface="Montserrat" panose="020B0604020202020204" charset="0"/>
            </a:rPr>
            <a:t>Case Management Co-ordination</a:t>
          </a:r>
          <a:endParaRPr lang="en-GB" b="1" dirty="0">
            <a:latin typeface="Montserrat" panose="020B0604020202020204" charset="0"/>
          </a:endParaRPr>
        </a:p>
      </dgm:t>
    </dgm:pt>
    <dgm:pt modelId="{2F0CDCE5-8854-4548-BE19-20DAE5393A51}" type="parTrans" cxnId="{E13C7D05-4C3D-4735-9C3F-BD5F1E8DA53A}">
      <dgm:prSet/>
      <dgm:spPr/>
      <dgm:t>
        <a:bodyPr/>
        <a:lstStyle/>
        <a:p>
          <a:endParaRPr lang="en-GB">
            <a:latin typeface="Montserrat" panose="020B0604020202020204" charset="0"/>
          </a:endParaRPr>
        </a:p>
      </dgm:t>
    </dgm:pt>
    <dgm:pt modelId="{80E15589-0E7A-407F-95C1-27D7AA616BFF}" type="sibTrans" cxnId="{E13C7D05-4C3D-4735-9C3F-BD5F1E8DA53A}">
      <dgm:prSet/>
      <dgm:spPr/>
      <dgm:t>
        <a:bodyPr/>
        <a:lstStyle/>
        <a:p>
          <a:endParaRPr lang="en-GB">
            <a:latin typeface="Montserrat" panose="020B0604020202020204" charset="0"/>
          </a:endParaRPr>
        </a:p>
      </dgm:t>
    </dgm:pt>
    <dgm:pt modelId="{D35F965F-39DB-47BA-8618-A82DEAE547A4}" type="pres">
      <dgm:prSet presAssocID="{0CA8A5B2-02C5-426D-80C5-39C2F6F747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5217C51-0ABB-405F-B458-CF6EBCEA52BF}" type="pres">
      <dgm:prSet presAssocID="{C7991565-0193-4823-BD4C-61EDC090865E}" presName="node" presStyleLbl="node1" presStyleIdx="0" presStyleCnt="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76BB85-00F5-4BAC-8E66-6C4B57F04905}" type="pres">
      <dgm:prSet presAssocID="{AC93707D-84EE-494D-A749-3B5A0584C5DA}" presName="sibTrans" presStyleCnt="0"/>
      <dgm:spPr/>
      <dgm:t>
        <a:bodyPr/>
        <a:lstStyle/>
        <a:p>
          <a:endParaRPr lang="en-GB"/>
        </a:p>
      </dgm:t>
    </dgm:pt>
    <dgm:pt modelId="{63DA7CEA-5129-45AB-8825-BD5C1C9DEC85}" type="pres">
      <dgm:prSet presAssocID="{B4A99F3A-B934-42C6-A8E3-A31A92600EF6}" presName="node" presStyleLbl="node1" presStyleIdx="1" presStyleCnt="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0AE51B-BC2B-45C1-8FF7-DA08F17EBE5F}" type="pres">
      <dgm:prSet presAssocID="{8DB1D710-900C-480B-9D46-A6BF485F6FF7}" presName="sibTrans" presStyleCnt="0"/>
      <dgm:spPr/>
      <dgm:t>
        <a:bodyPr/>
        <a:lstStyle/>
        <a:p>
          <a:endParaRPr lang="en-GB"/>
        </a:p>
      </dgm:t>
    </dgm:pt>
    <dgm:pt modelId="{3F8405E8-BD08-47A7-BF92-FEE3C65BA09F}" type="pres">
      <dgm:prSet presAssocID="{6A7E120C-A7F7-4280-9BA8-395C7D82D058}" presName="node" presStyleLbl="node1" presStyleIdx="2" presStyleCnt="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A6C910-1859-40AF-AB33-38544B4310F7}" type="pres">
      <dgm:prSet presAssocID="{8BE2B805-D0E6-4EA4-95F6-2B168A6CDA23}" presName="sibTrans" presStyleCnt="0"/>
      <dgm:spPr/>
      <dgm:t>
        <a:bodyPr/>
        <a:lstStyle/>
        <a:p>
          <a:endParaRPr lang="en-GB"/>
        </a:p>
      </dgm:t>
    </dgm:pt>
    <dgm:pt modelId="{8756AF57-20DC-48D0-8710-96FC4E319C65}" type="pres">
      <dgm:prSet presAssocID="{1A40C04A-C461-4C62-999F-AFAF794678E0}" presName="node" presStyleLbl="node1" presStyleIdx="3" presStyleCnt="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45E79B-4B54-4EF6-9A84-0078C5C5A6C4}" type="pres">
      <dgm:prSet presAssocID="{5E45634D-E9B2-4614-8571-47A16F862069}" presName="sibTrans" presStyleCnt="0"/>
      <dgm:spPr/>
      <dgm:t>
        <a:bodyPr/>
        <a:lstStyle/>
        <a:p>
          <a:endParaRPr lang="en-GB"/>
        </a:p>
      </dgm:t>
    </dgm:pt>
    <dgm:pt modelId="{CB62C6AA-DDB9-450F-AE58-1D4B90F6068E}" type="pres">
      <dgm:prSet presAssocID="{7DD67E28-0DDB-4F4C-AA55-28EF8A4EAB73}" presName="node" presStyleLbl="node1" presStyleIdx="4" presStyleCnt="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417E8A-F73C-4CEA-8232-AAA1D1C6F3CD}" type="pres">
      <dgm:prSet presAssocID="{993C3B2C-613E-450E-910A-F07E35ACBBB4}" presName="sibTrans" presStyleCnt="0"/>
      <dgm:spPr/>
      <dgm:t>
        <a:bodyPr/>
        <a:lstStyle/>
        <a:p>
          <a:endParaRPr lang="en-GB"/>
        </a:p>
      </dgm:t>
    </dgm:pt>
    <dgm:pt modelId="{DB7A5027-1C4A-406C-AD78-AE5AD77015A9}" type="pres">
      <dgm:prSet presAssocID="{346C8B38-CD14-4540-8776-92F1B76E4044}" presName="node" presStyleLbl="node1" presStyleIdx="5" presStyleCnt="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EB7382-7A74-4484-B9D3-D0B5523882DA}" type="pres">
      <dgm:prSet presAssocID="{6D795C95-80C5-47D1-962A-990DAC6D033F}" presName="sibTrans" presStyleCnt="0"/>
      <dgm:spPr/>
      <dgm:t>
        <a:bodyPr/>
        <a:lstStyle/>
        <a:p>
          <a:endParaRPr lang="en-GB"/>
        </a:p>
      </dgm:t>
    </dgm:pt>
    <dgm:pt modelId="{4861FFEB-C128-4BAF-9603-7E5828CF1F27}" type="pres">
      <dgm:prSet presAssocID="{C2D4AEA4-63AE-4A37-B3E1-9B8145B4630E}" presName="node" presStyleLbl="node1" presStyleIdx="6" presStyleCnt="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636B3E-776D-466B-A864-429BB71B2594}" type="pres">
      <dgm:prSet presAssocID="{4C8EE57E-7002-42D4-8A22-CC5B3B6B2F0F}" presName="sibTrans" presStyleCnt="0"/>
      <dgm:spPr/>
      <dgm:t>
        <a:bodyPr/>
        <a:lstStyle/>
        <a:p>
          <a:endParaRPr lang="en-GB"/>
        </a:p>
      </dgm:t>
    </dgm:pt>
    <dgm:pt modelId="{CAB0686B-8FC0-4F2F-9BF2-232F6DAA0B9E}" type="pres">
      <dgm:prSet presAssocID="{7169D1F8-4B98-4D1C-91FA-0A2C054D211E}" presName="node" presStyleLbl="node1" presStyleIdx="7" presStyleCnt="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A61275-F154-49CA-A61F-7DEB4F1419F2}" type="pres">
      <dgm:prSet presAssocID="{3FB4C1D9-E673-4358-AB5F-66A0D622B547}" presName="sibTrans" presStyleCnt="0"/>
      <dgm:spPr/>
      <dgm:t>
        <a:bodyPr/>
        <a:lstStyle/>
        <a:p>
          <a:endParaRPr lang="en-GB"/>
        </a:p>
      </dgm:t>
    </dgm:pt>
    <dgm:pt modelId="{1F7980C4-1289-4002-8959-E23D189E6EEB}" type="pres">
      <dgm:prSet presAssocID="{CFFA6010-5490-4875-A050-77E6EFCF1DF5}" presName="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A9B6AD-72FD-4DFA-9BF1-F74B36C14A0A}" type="pres">
      <dgm:prSet presAssocID="{299175F6-F204-4E38-BCD6-FDCA51894879}" presName="sibTrans" presStyleCnt="0"/>
      <dgm:spPr/>
      <dgm:t>
        <a:bodyPr/>
        <a:lstStyle/>
        <a:p>
          <a:endParaRPr lang="en-GB"/>
        </a:p>
      </dgm:t>
    </dgm:pt>
    <dgm:pt modelId="{8A7A3FEA-609C-4FCB-BFE4-C00DB14C51CA}" type="pres">
      <dgm:prSet presAssocID="{85CB3E11-D562-49BF-B97D-331A9CD73D41}" presName="node" presStyleLbl="node1" presStyleIdx="9" presStyleCnt="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E69617-0CB3-4639-8A67-F63530C0050C}" type="pres">
      <dgm:prSet presAssocID="{BBCDE40D-C9F7-495F-AD1E-18CB6CDA9F3B}" presName="sibTrans" presStyleCnt="0"/>
      <dgm:spPr/>
      <dgm:t>
        <a:bodyPr/>
        <a:lstStyle/>
        <a:p>
          <a:endParaRPr lang="en-GB"/>
        </a:p>
      </dgm:t>
    </dgm:pt>
    <dgm:pt modelId="{29E82636-8627-4AD5-B583-03A2F66E57D5}" type="pres">
      <dgm:prSet presAssocID="{6C6C1B74-6F90-437D-8E52-B430D1FE3A9E}" presName="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7E33A4-4105-484D-8BE3-202A741BE141}" type="pres">
      <dgm:prSet presAssocID="{C8EC275A-F83A-4D4A-9D39-62096747ECF9}" presName="sibTrans" presStyleCnt="0"/>
      <dgm:spPr/>
      <dgm:t>
        <a:bodyPr/>
        <a:lstStyle/>
        <a:p>
          <a:endParaRPr lang="en-GB"/>
        </a:p>
      </dgm:t>
    </dgm:pt>
    <dgm:pt modelId="{8015485A-870D-4C41-82F3-06DFE6E45FE6}" type="pres">
      <dgm:prSet presAssocID="{BF9784EB-486E-4F8C-B6CC-2160390799DB}" presName="node" presStyleLbl="node1" presStyleIdx="11" presStyleCnt="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396B8A-7AB2-4381-981F-A2F679360F51}" type="pres">
      <dgm:prSet presAssocID="{5B6C89D1-11F1-410A-A212-3387B29E8C35}" presName="sibTrans" presStyleCnt="0"/>
      <dgm:spPr/>
      <dgm:t>
        <a:bodyPr/>
        <a:lstStyle/>
        <a:p>
          <a:endParaRPr lang="en-GB"/>
        </a:p>
      </dgm:t>
    </dgm:pt>
    <dgm:pt modelId="{8235FC3E-054A-44E3-9F10-809D8ED114EA}" type="pres">
      <dgm:prSet presAssocID="{382D8A1F-3226-4E7B-AC23-CB1947462420}" presName="node" presStyleLbl="node1" presStyleIdx="12" presStyleCnt="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DE149E-3A02-4FEB-B17B-B232F7C1243E}" type="pres">
      <dgm:prSet presAssocID="{D4797328-6DC1-4EB8-8569-6467871F7205}" presName="sibTrans" presStyleCnt="0"/>
      <dgm:spPr/>
      <dgm:t>
        <a:bodyPr/>
        <a:lstStyle/>
        <a:p>
          <a:endParaRPr lang="en-GB"/>
        </a:p>
      </dgm:t>
    </dgm:pt>
    <dgm:pt modelId="{7B9BED61-25D8-4438-9C60-49BF4D041C8A}" type="pres">
      <dgm:prSet presAssocID="{0873A131-AE38-4B22-8474-89D55AFA3737}" presName="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9DE97B-8D5C-44E8-B847-CF0FAB4F8047}" type="pres">
      <dgm:prSet presAssocID="{5290646E-DA29-48F1-AB73-2F4A6719202A}" presName="sibTrans" presStyleCnt="0"/>
      <dgm:spPr/>
      <dgm:t>
        <a:bodyPr/>
        <a:lstStyle/>
        <a:p>
          <a:endParaRPr lang="en-GB"/>
        </a:p>
      </dgm:t>
    </dgm:pt>
    <dgm:pt modelId="{D31A1565-E9D3-4AC7-ABDC-15C22D6458C8}" type="pres">
      <dgm:prSet presAssocID="{1A5FD29C-6D2E-45C7-8C2E-12FD2ABF92E4}" presName="node" presStyleLbl="node1" presStyleIdx="14" presStyleCnt="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1ABB70-3AC8-4F8F-AEE1-6251DB47D7EA}" type="pres">
      <dgm:prSet presAssocID="{D3F546A2-D7B3-468D-8A82-E37691C0B2AF}" presName="sibTrans" presStyleCnt="0"/>
      <dgm:spPr/>
      <dgm:t>
        <a:bodyPr/>
        <a:lstStyle/>
        <a:p>
          <a:endParaRPr lang="en-GB"/>
        </a:p>
      </dgm:t>
    </dgm:pt>
    <dgm:pt modelId="{6F64D982-54D0-403B-ABB0-6C87661E97C8}" type="pres">
      <dgm:prSet presAssocID="{58A8EE34-9782-462B-8C80-759E4F496613}" presName="node" presStyleLbl="node1" presStyleIdx="15" presStyleCnt="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09A543-D0A1-4417-BA84-081228AE00E5}" type="pres">
      <dgm:prSet presAssocID="{21E68AE4-6CF6-46ED-90D0-1F40CE23EA1A}" presName="sibTrans" presStyleCnt="0"/>
      <dgm:spPr/>
      <dgm:t>
        <a:bodyPr/>
        <a:lstStyle/>
        <a:p>
          <a:endParaRPr lang="en-GB"/>
        </a:p>
      </dgm:t>
    </dgm:pt>
    <dgm:pt modelId="{CB463326-510E-40B6-93DD-290A4360D97D}" type="pres">
      <dgm:prSet presAssocID="{AD5CD661-AB3B-40E3-8738-F9ECA5655708}" presName="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77EDC2-7231-42DD-89E2-77EA44465D17}" type="pres">
      <dgm:prSet presAssocID="{2CB8C05F-2A26-4571-A239-BACD2D06B0B0}" presName="sibTrans" presStyleCnt="0"/>
      <dgm:spPr/>
      <dgm:t>
        <a:bodyPr/>
        <a:lstStyle/>
        <a:p>
          <a:endParaRPr lang="en-GB"/>
        </a:p>
      </dgm:t>
    </dgm:pt>
    <dgm:pt modelId="{35038661-72E8-41DB-A6FC-4794A301C56F}" type="pres">
      <dgm:prSet presAssocID="{08BD36E4-E78F-453C-8F25-3EF12F174016}" presName="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40C04C-80C5-4529-A9A7-746FF61C8418}" type="pres">
      <dgm:prSet presAssocID="{768DC385-D685-4B29-B302-E342683ADCED}" presName="sibTrans" presStyleCnt="0"/>
      <dgm:spPr/>
      <dgm:t>
        <a:bodyPr/>
        <a:lstStyle/>
        <a:p>
          <a:endParaRPr lang="en-GB"/>
        </a:p>
      </dgm:t>
    </dgm:pt>
    <dgm:pt modelId="{4A6A465D-7C27-4033-AD18-6547FBC1A6E4}" type="pres">
      <dgm:prSet presAssocID="{558C538C-C6F1-4771-A603-C338BBAD4390}" presName="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9B995B-2F33-4252-9C47-29B9A7EDEA74}" type="pres">
      <dgm:prSet presAssocID="{2770C3C4-F974-4C18-85F5-78537906D5B1}" presName="sibTrans" presStyleCnt="0"/>
      <dgm:spPr/>
      <dgm:t>
        <a:bodyPr/>
        <a:lstStyle/>
        <a:p>
          <a:endParaRPr lang="en-GB"/>
        </a:p>
      </dgm:t>
    </dgm:pt>
    <dgm:pt modelId="{8C6DEB6D-EC01-4A94-A43F-19EAA161C665}" type="pres">
      <dgm:prSet presAssocID="{1E10018B-C709-4CFD-8367-04327D2C1C08}" presName="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1FBC16A-FD8A-4FFA-A049-CEE29397C6D5}" type="presOf" srcId="{85CB3E11-D562-49BF-B97D-331A9CD73D41}" destId="{8A7A3FEA-609C-4FCB-BFE4-C00DB14C51CA}" srcOrd="0" destOrd="0" presId="urn:microsoft.com/office/officeart/2005/8/layout/default"/>
    <dgm:cxn modelId="{47F54839-3B15-4840-B4B6-DFA353D5F47D}" type="presOf" srcId="{1A40C04A-C461-4C62-999F-AFAF794678E0}" destId="{8756AF57-20DC-48D0-8710-96FC4E319C65}" srcOrd="0" destOrd="0" presId="urn:microsoft.com/office/officeart/2005/8/layout/default"/>
    <dgm:cxn modelId="{66AD4428-54D7-4986-B758-A74753212616}" type="presOf" srcId="{0CA8A5B2-02C5-426D-80C5-39C2F6F7477C}" destId="{D35F965F-39DB-47BA-8618-A82DEAE547A4}" srcOrd="0" destOrd="0" presId="urn:microsoft.com/office/officeart/2005/8/layout/default"/>
    <dgm:cxn modelId="{F54EA11B-C051-4BED-A80D-F40086E45455}" type="presOf" srcId="{558C538C-C6F1-4771-A603-C338BBAD4390}" destId="{4A6A465D-7C27-4033-AD18-6547FBC1A6E4}" srcOrd="0" destOrd="0" presId="urn:microsoft.com/office/officeart/2005/8/layout/default"/>
    <dgm:cxn modelId="{03EB7982-CA9E-4592-9423-E61370C7BB2B}" srcId="{0CA8A5B2-02C5-426D-80C5-39C2F6F7477C}" destId="{C2D4AEA4-63AE-4A37-B3E1-9B8145B4630E}" srcOrd="6" destOrd="0" parTransId="{76475B5A-9AD0-47FF-B858-6ABF44E96261}" sibTransId="{4C8EE57E-7002-42D4-8A22-CC5B3B6B2F0F}"/>
    <dgm:cxn modelId="{058E674D-6CC8-4BC8-B8F7-E9CE0F5E4472}" srcId="{0CA8A5B2-02C5-426D-80C5-39C2F6F7477C}" destId="{1A40C04A-C461-4C62-999F-AFAF794678E0}" srcOrd="3" destOrd="0" parTransId="{63BE128D-3193-4ABA-B0B8-37D5701C9CB9}" sibTransId="{5E45634D-E9B2-4614-8571-47A16F862069}"/>
    <dgm:cxn modelId="{46843FA8-F035-43AD-9E96-3AAB2583029A}" srcId="{0CA8A5B2-02C5-426D-80C5-39C2F6F7477C}" destId="{346C8B38-CD14-4540-8776-92F1B76E4044}" srcOrd="5" destOrd="0" parTransId="{FDCC37E3-7272-4A71-8977-0330A840446A}" sibTransId="{6D795C95-80C5-47D1-962A-990DAC6D033F}"/>
    <dgm:cxn modelId="{CB86F7B4-9E84-46D9-978C-7879B5BE2AC2}" type="presOf" srcId="{7DD67E28-0DDB-4F4C-AA55-28EF8A4EAB73}" destId="{CB62C6AA-DDB9-450F-AE58-1D4B90F6068E}" srcOrd="0" destOrd="0" presId="urn:microsoft.com/office/officeart/2005/8/layout/default"/>
    <dgm:cxn modelId="{AC4EF745-D3E1-4C9E-801B-BC5F11F0DE97}" type="presOf" srcId="{6A7E120C-A7F7-4280-9BA8-395C7D82D058}" destId="{3F8405E8-BD08-47A7-BF92-FEE3C65BA09F}" srcOrd="0" destOrd="0" presId="urn:microsoft.com/office/officeart/2005/8/layout/default"/>
    <dgm:cxn modelId="{2ED34051-A889-4A96-AE40-7E2404EA1618}" type="presOf" srcId="{C2D4AEA4-63AE-4A37-B3E1-9B8145B4630E}" destId="{4861FFEB-C128-4BAF-9603-7E5828CF1F27}" srcOrd="0" destOrd="0" presId="urn:microsoft.com/office/officeart/2005/8/layout/default"/>
    <dgm:cxn modelId="{15EE1697-F8C2-4130-A8F1-01304A90AD7F}" srcId="{0CA8A5B2-02C5-426D-80C5-39C2F6F7477C}" destId="{7DD67E28-0DDB-4F4C-AA55-28EF8A4EAB73}" srcOrd="4" destOrd="0" parTransId="{BB4245C2-B604-4DFA-84A3-449F4607BC98}" sibTransId="{993C3B2C-613E-450E-910A-F07E35ACBBB4}"/>
    <dgm:cxn modelId="{D3DD78E0-81E4-4B38-95F7-D357C5972B1B}" srcId="{0CA8A5B2-02C5-426D-80C5-39C2F6F7477C}" destId="{BF9784EB-486E-4F8C-B6CC-2160390799DB}" srcOrd="11" destOrd="0" parTransId="{3238B219-5298-4E93-94CD-CEBE9FC8426E}" sibTransId="{5B6C89D1-11F1-410A-A212-3387B29E8C35}"/>
    <dgm:cxn modelId="{AABE1131-D7AC-4C31-BEFB-91DE9AACB0A1}" srcId="{0CA8A5B2-02C5-426D-80C5-39C2F6F7477C}" destId="{0873A131-AE38-4B22-8474-89D55AFA3737}" srcOrd="13" destOrd="0" parTransId="{34CCEF39-D4BA-49BF-B60C-D276FB8A6B96}" sibTransId="{5290646E-DA29-48F1-AB73-2F4A6719202A}"/>
    <dgm:cxn modelId="{2C412A82-47EE-4BC9-B8A8-D01C2C9CFA2C}" type="presOf" srcId="{AD5CD661-AB3B-40E3-8738-F9ECA5655708}" destId="{CB463326-510E-40B6-93DD-290A4360D97D}" srcOrd="0" destOrd="0" presId="urn:microsoft.com/office/officeart/2005/8/layout/default"/>
    <dgm:cxn modelId="{B51314CB-3C6D-4C9D-9D53-F76A1FA12419}" srcId="{0CA8A5B2-02C5-426D-80C5-39C2F6F7477C}" destId="{6C6C1B74-6F90-437D-8E52-B430D1FE3A9E}" srcOrd="10" destOrd="0" parTransId="{CF11A28D-DF65-43C5-B06E-431F75593853}" sibTransId="{C8EC275A-F83A-4D4A-9D39-62096747ECF9}"/>
    <dgm:cxn modelId="{1019B544-17EF-4341-9CBA-C376C2A85771}" type="presOf" srcId="{08BD36E4-E78F-453C-8F25-3EF12F174016}" destId="{35038661-72E8-41DB-A6FC-4794A301C56F}" srcOrd="0" destOrd="0" presId="urn:microsoft.com/office/officeart/2005/8/layout/default"/>
    <dgm:cxn modelId="{15318F65-C7D3-408F-9145-82E3B898B3E1}" srcId="{0CA8A5B2-02C5-426D-80C5-39C2F6F7477C}" destId="{1A5FD29C-6D2E-45C7-8C2E-12FD2ABF92E4}" srcOrd="14" destOrd="0" parTransId="{0B47B695-E9CE-45C2-8CF8-8E30FD9154DE}" sibTransId="{D3F546A2-D7B3-468D-8A82-E37691C0B2AF}"/>
    <dgm:cxn modelId="{282126E3-84F4-45A8-8252-9228AAF76F29}" srcId="{0CA8A5B2-02C5-426D-80C5-39C2F6F7477C}" destId="{B4A99F3A-B934-42C6-A8E3-A31A92600EF6}" srcOrd="1" destOrd="0" parTransId="{BC108799-0014-4C75-8E1D-A7F9F5F46F1B}" sibTransId="{8DB1D710-900C-480B-9D46-A6BF485F6FF7}"/>
    <dgm:cxn modelId="{495257A7-3942-4169-A1B2-2A9356849223}" srcId="{0CA8A5B2-02C5-426D-80C5-39C2F6F7477C}" destId="{382D8A1F-3226-4E7B-AC23-CB1947462420}" srcOrd="12" destOrd="0" parTransId="{FA89BFBC-4177-46DE-9E55-593B1FBD8149}" sibTransId="{D4797328-6DC1-4EB8-8569-6467871F7205}"/>
    <dgm:cxn modelId="{BACFB45A-3598-4437-96E3-1CCD04CB1C5F}" srcId="{0CA8A5B2-02C5-426D-80C5-39C2F6F7477C}" destId="{08BD36E4-E78F-453C-8F25-3EF12F174016}" srcOrd="17" destOrd="0" parTransId="{A3106B39-ED31-4FBD-A0C0-7C4AF2F3922C}" sibTransId="{768DC385-D685-4B29-B302-E342683ADCED}"/>
    <dgm:cxn modelId="{2A5D62B5-B6BB-44FB-9088-DA269FF2AE3B}" type="presOf" srcId="{C7991565-0193-4823-BD4C-61EDC090865E}" destId="{C5217C51-0ABB-405F-B458-CF6EBCEA52BF}" srcOrd="0" destOrd="0" presId="urn:microsoft.com/office/officeart/2005/8/layout/default"/>
    <dgm:cxn modelId="{595E4308-C64C-4A09-BFF1-40F772A42DD9}" type="presOf" srcId="{1A5FD29C-6D2E-45C7-8C2E-12FD2ABF92E4}" destId="{D31A1565-E9D3-4AC7-ABDC-15C22D6458C8}" srcOrd="0" destOrd="0" presId="urn:microsoft.com/office/officeart/2005/8/layout/default"/>
    <dgm:cxn modelId="{0F34414B-B7B9-4565-9029-2D669A296255}" srcId="{0CA8A5B2-02C5-426D-80C5-39C2F6F7477C}" destId="{CFFA6010-5490-4875-A050-77E6EFCF1DF5}" srcOrd="8" destOrd="0" parTransId="{41726FC5-9B37-4872-A2C6-ADE348EA97C0}" sibTransId="{299175F6-F204-4E38-BCD6-FDCA51894879}"/>
    <dgm:cxn modelId="{7DA62003-751D-4D8C-8426-ECFA82B46452}" srcId="{0CA8A5B2-02C5-426D-80C5-39C2F6F7477C}" destId="{558C538C-C6F1-4771-A603-C338BBAD4390}" srcOrd="18" destOrd="0" parTransId="{4500F777-76E8-44D2-9423-4A4495318401}" sibTransId="{2770C3C4-F974-4C18-85F5-78537906D5B1}"/>
    <dgm:cxn modelId="{702CBA18-25FC-45BA-A05F-01C856ADB10E}" type="presOf" srcId="{346C8B38-CD14-4540-8776-92F1B76E4044}" destId="{DB7A5027-1C4A-406C-AD78-AE5AD77015A9}" srcOrd="0" destOrd="0" presId="urn:microsoft.com/office/officeart/2005/8/layout/default"/>
    <dgm:cxn modelId="{AE19812A-F583-4191-96DB-57362BAEF339}" srcId="{0CA8A5B2-02C5-426D-80C5-39C2F6F7477C}" destId="{AD5CD661-AB3B-40E3-8738-F9ECA5655708}" srcOrd="16" destOrd="0" parTransId="{258B5C36-453E-4FF9-91DF-A244B7126B7F}" sibTransId="{2CB8C05F-2A26-4571-A239-BACD2D06B0B0}"/>
    <dgm:cxn modelId="{4A37FDF3-FF22-4F7C-8BBF-64E6DC16B6FB}" srcId="{0CA8A5B2-02C5-426D-80C5-39C2F6F7477C}" destId="{85CB3E11-D562-49BF-B97D-331A9CD73D41}" srcOrd="9" destOrd="0" parTransId="{A416D1FA-F371-4B4D-B4F1-83AAEC60CDA3}" sibTransId="{BBCDE40D-C9F7-495F-AD1E-18CB6CDA9F3B}"/>
    <dgm:cxn modelId="{C45B9A34-6EF7-486C-99A8-9C8C88728CB8}" type="presOf" srcId="{1E10018B-C709-4CFD-8367-04327D2C1C08}" destId="{8C6DEB6D-EC01-4A94-A43F-19EAA161C665}" srcOrd="0" destOrd="0" presId="urn:microsoft.com/office/officeart/2005/8/layout/default"/>
    <dgm:cxn modelId="{E13C7D05-4C3D-4735-9C3F-BD5F1E8DA53A}" srcId="{0CA8A5B2-02C5-426D-80C5-39C2F6F7477C}" destId="{1E10018B-C709-4CFD-8367-04327D2C1C08}" srcOrd="19" destOrd="0" parTransId="{2F0CDCE5-8854-4548-BE19-20DAE5393A51}" sibTransId="{80E15589-0E7A-407F-95C1-27D7AA616BFF}"/>
    <dgm:cxn modelId="{E6C30DFB-DF46-44A4-8351-25F4881576DA}" type="presOf" srcId="{58A8EE34-9782-462B-8C80-759E4F496613}" destId="{6F64D982-54D0-403B-ABB0-6C87661E97C8}" srcOrd="0" destOrd="0" presId="urn:microsoft.com/office/officeart/2005/8/layout/default"/>
    <dgm:cxn modelId="{076E1298-174A-46AE-AC49-E5DA63D75CFB}" type="presOf" srcId="{382D8A1F-3226-4E7B-AC23-CB1947462420}" destId="{8235FC3E-054A-44E3-9F10-809D8ED114EA}" srcOrd="0" destOrd="0" presId="urn:microsoft.com/office/officeart/2005/8/layout/default"/>
    <dgm:cxn modelId="{09274F13-66CA-4B6F-8BDE-962DCC8C8AD1}" type="presOf" srcId="{CFFA6010-5490-4875-A050-77E6EFCF1DF5}" destId="{1F7980C4-1289-4002-8959-E23D189E6EEB}" srcOrd="0" destOrd="0" presId="urn:microsoft.com/office/officeart/2005/8/layout/default"/>
    <dgm:cxn modelId="{731D2F6C-F0A6-4A97-B847-9BDBC0807947}" type="presOf" srcId="{7169D1F8-4B98-4D1C-91FA-0A2C054D211E}" destId="{CAB0686B-8FC0-4F2F-9BF2-232F6DAA0B9E}" srcOrd="0" destOrd="0" presId="urn:microsoft.com/office/officeart/2005/8/layout/default"/>
    <dgm:cxn modelId="{E59F4811-F7F1-4DA5-860D-D5942F048C8A}" srcId="{0CA8A5B2-02C5-426D-80C5-39C2F6F7477C}" destId="{58A8EE34-9782-462B-8C80-759E4F496613}" srcOrd="15" destOrd="0" parTransId="{EA1C979D-0046-4CB7-91A4-F30981D5B3A8}" sibTransId="{21E68AE4-6CF6-46ED-90D0-1F40CE23EA1A}"/>
    <dgm:cxn modelId="{91964C36-BEB6-4B36-B2C6-FC6A4E940D37}" type="presOf" srcId="{B4A99F3A-B934-42C6-A8E3-A31A92600EF6}" destId="{63DA7CEA-5129-45AB-8825-BD5C1C9DEC85}" srcOrd="0" destOrd="0" presId="urn:microsoft.com/office/officeart/2005/8/layout/default"/>
    <dgm:cxn modelId="{F7CDA48C-8FDD-4FE7-B31F-737174BD2F38}" type="presOf" srcId="{BF9784EB-486E-4F8C-B6CC-2160390799DB}" destId="{8015485A-870D-4C41-82F3-06DFE6E45FE6}" srcOrd="0" destOrd="0" presId="urn:microsoft.com/office/officeart/2005/8/layout/default"/>
    <dgm:cxn modelId="{66544DCC-3F8B-48A3-97AD-F325416CC4C0}" type="presOf" srcId="{0873A131-AE38-4B22-8474-89D55AFA3737}" destId="{7B9BED61-25D8-4438-9C60-49BF4D041C8A}" srcOrd="0" destOrd="0" presId="urn:microsoft.com/office/officeart/2005/8/layout/default"/>
    <dgm:cxn modelId="{DAE329CB-B34C-49A7-8402-0DFE26CBDF33}" type="presOf" srcId="{6C6C1B74-6F90-437D-8E52-B430D1FE3A9E}" destId="{29E82636-8627-4AD5-B583-03A2F66E57D5}" srcOrd="0" destOrd="0" presId="urn:microsoft.com/office/officeart/2005/8/layout/default"/>
    <dgm:cxn modelId="{7246DD8C-9D22-45AE-9A9C-0A65260F4063}" srcId="{0CA8A5B2-02C5-426D-80C5-39C2F6F7477C}" destId="{C7991565-0193-4823-BD4C-61EDC090865E}" srcOrd="0" destOrd="0" parTransId="{1E89F16F-960D-4828-A1AE-9DD2187C7AEB}" sibTransId="{AC93707D-84EE-494D-A749-3B5A0584C5DA}"/>
    <dgm:cxn modelId="{FACFB9D1-F9C2-4EA6-84FB-97C975985A84}" srcId="{0CA8A5B2-02C5-426D-80C5-39C2F6F7477C}" destId="{7169D1F8-4B98-4D1C-91FA-0A2C054D211E}" srcOrd="7" destOrd="0" parTransId="{72DD3E05-1487-4FE2-9CFF-FA4F11483D3B}" sibTransId="{3FB4C1D9-E673-4358-AB5F-66A0D622B547}"/>
    <dgm:cxn modelId="{B84217EE-9888-4C35-AD4B-8A28C23ED38D}" srcId="{0CA8A5B2-02C5-426D-80C5-39C2F6F7477C}" destId="{6A7E120C-A7F7-4280-9BA8-395C7D82D058}" srcOrd="2" destOrd="0" parTransId="{2B241FC6-17EA-4556-8F6F-54F3836BAC60}" sibTransId="{8BE2B805-D0E6-4EA4-95F6-2B168A6CDA23}"/>
    <dgm:cxn modelId="{881F2A86-462D-4EB3-9025-F8952E4EF557}" type="presParOf" srcId="{D35F965F-39DB-47BA-8618-A82DEAE547A4}" destId="{C5217C51-0ABB-405F-B458-CF6EBCEA52BF}" srcOrd="0" destOrd="0" presId="urn:microsoft.com/office/officeart/2005/8/layout/default"/>
    <dgm:cxn modelId="{3FE444EF-B518-4239-B7E6-29349FC7DB2B}" type="presParOf" srcId="{D35F965F-39DB-47BA-8618-A82DEAE547A4}" destId="{2376BB85-00F5-4BAC-8E66-6C4B57F04905}" srcOrd="1" destOrd="0" presId="urn:microsoft.com/office/officeart/2005/8/layout/default"/>
    <dgm:cxn modelId="{6DEA22C2-057B-4DA4-B2FC-C87798C34664}" type="presParOf" srcId="{D35F965F-39DB-47BA-8618-A82DEAE547A4}" destId="{63DA7CEA-5129-45AB-8825-BD5C1C9DEC85}" srcOrd="2" destOrd="0" presId="urn:microsoft.com/office/officeart/2005/8/layout/default"/>
    <dgm:cxn modelId="{B11B85B2-5511-4D89-A92F-DEDFDC01E93D}" type="presParOf" srcId="{D35F965F-39DB-47BA-8618-A82DEAE547A4}" destId="{760AE51B-BC2B-45C1-8FF7-DA08F17EBE5F}" srcOrd="3" destOrd="0" presId="urn:microsoft.com/office/officeart/2005/8/layout/default"/>
    <dgm:cxn modelId="{F44C4FED-48F8-42A9-BA1B-9A701775C678}" type="presParOf" srcId="{D35F965F-39DB-47BA-8618-A82DEAE547A4}" destId="{3F8405E8-BD08-47A7-BF92-FEE3C65BA09F}" srcOrd="4" destOrd="0" presId="urn:microsoft.com/office/officeart/2005/8/layout/default"/>
    <dgm:cxn modelId="{2A6D0846-5525-4197-8EDC-6014E5D7D21A}" type="presParOf" srcId="{D35F965F-39DB-47BA-8618-A82DEAE547A4}" destId="{1BA6C910-1859-40AF-AB33-38544B4310F7}" srcOrd="5" destOrd="0" presId="urn:microsoft.com/office/officeart/2005/8/layout/default"/>
    <dgm:cxn modelId="{68537292-ABAA-4ABB-8DAE-580F30F55A33}" type="presParOf" srcId="{D35F965F-39DB-47BA-8618-A82DEAE547A4}" destId="{8756AF57-20DC-48D0-8710-96FC4E319C65}" srcOrd="6" destOrd="0" presId="urn:microsoft.com/office/officeart/2005/8/layout/default"/>
    <dgm:cxn modelId="{C85DEBE0-1234-459E-83FD-A48A1F6697DE}" type="presParOf" srcId="{D35F965F-39DB-47BA-8618-A82DEAE547A4}" destId="{9345E79B-4B54-4EF6-9A84-0078C5C5A6C4}" srcOrd="7" destOrd="0" presId="urn:microsoft.com/office/officeart/2005/8/layout/default"/>
    <dgm:cxn modelId="{691441EB-7AA3-485D-B1CB-85CF4E8DC785}" type="presParOf" srcId="{D35F965F-39DB-47BA-8618-A82DEAE547A4}" destId="{CB62C6AA-DDB9-450F-AE58-1D4B90F6068E}" srcOrd="8" destOrd="0" presId="urn:microsoft.com/office/officeart/2005/8/layout/default"/>
    <dgm:cxn modelId="{EF2BF657-C264-4A52-B54D-AB4DA240F958}" type="presParOf" srcId="{D35F965F-39DB-47BA-8618-A82DEAE547A4}" destId="{1D417E8A-F73C-4CEA-8232-AAA1D1C6F3CD}" srcOrd="9" destOrd="0" presId="urn:microsoft.com/office/officeart/2005/8/layout/default"/>
    <dgm:cxn modelId="{D56B7875-7EB2-4633-9BF7-8D66FA444C03}" type="presParOf" srcId="{D35F965F-39DB-47BA-8618-A82DEAE547A4}" destId="{DB7A5027-1C4A-406C-AD78-AE5AD77015A9}" srcOrd="10" destOrd="0" presId="urn:microsoft.com/office/officeart/2005/8/layout/default"/>
    <dgm:cxn modelId="{19598E7A-1073-4115-B919-6B1ACA307B40}" type="presParOf" srcId="{D35F965F-39DB-47BA-8618-A82DEAE547A4}" destId="{33EB7382-7A74-4484-B9D3-D0B5523882DA}" srcOrd="11" destOrd="0" presId="urn:microsoft.com/office/officeart/2005/8/layout/default"/>
    <dgm:cxn modelId="{EB434AAD-2A67-48CE-8F0B-ECFBF0EFCDBC}" type="presParOf" srcId="{D35F965F-39DB-47BA-8618-A82DEAE547A4}" destId="{4861FFEB-C128-4BAF-9603-7E5828CF1F27}" srcOrd="12" destOrd="0" presId="urn:microsoft.com/office/officeart/2005/8/layout/default"/>
    <dgm:cxn modelId="{EBE233C0-0031-4B7F-871B-5369ECAEA50C}" type="presParOf" srcId="{D35F965F-39DB-47BA-8618-A82DEAE547A4}" destId="{8D636B3E-776D-466B-A864-429BB71B2594}" srcOrd="13" destOrd="0" presId="urn:microsoft.com/office/officeart/2005/8/layout/default"/>
    <dgm:cxn modelId="{FEFACFE5-A5DF-4562-8F5D-6117E3B21AD6}" type="presParOf" srcId="{D35F965F-39DB-47BA-8618-A82DEAE547A4}" destId="{CAB0686B-8FC0-4F2F-9BF2-232F6DAA0B9E}" srcOrd="14" destOrd="0" presId="urn:microsoft.com/office/officeart/2005/8/layout/default"/>
    <dgm:cxn modelId="{BDBFA155-8BCD-4411-AEAE-ADBCDD4B2271}" type="presParOf" srcId="{D35F965F-39DB-47BA-8618-A82DEAE547A4}" destId="{B1A61275-F154-49CA-A61F-7DEB4F1419F2}" srcOrd="15" destOrd="0" presId="urn:microsoft.com/office/officeart/2005/8/layout/default"/>
    <dgm:cxn modelId="{BA2E4A4C-2DE5-47B8-811F-19632A9F2973}" type="presParOf" srcId="{D35F965F-39DB-47BA-8618-A82DEAE547A4}" destId="{1F7980C4-1289-4002-8959-E23D189E6EEB}" srcOrd="16" destOrd="0" presId="urn:microsoft.com/office/officeart/2005/8/layout/default"/>
    <dgm:cxn modelId="{7D3ACBA7-8646-4091-9024-13EB7F02631D}" type="presParOf" srcId="{D35F965F-39DB-47BA-8618-A82DEAE547A4}" destId="{8CA9B6AD-72FD-4DFA-9BF1-F74B36C14A0A}" srcOrd="17" destOrd="0" presId="urn:microsoft.com/office/officeart/2005/8/layout/default"/>
    <dgm:cxn modelId="{AC35A568-F41A-4566-B183-DE8B2F07C5EC}" type="presParOf" srcId="{D35F965F-39DB-47BA-8618-A82DEAE547A4}" destId="{8A7A3FEA-609C-4FCB-BFE4-C00DB14C51CA}" srcOrd="18" destOrd="0" presId="urn:microsoft.com/office/officeart/2005/8/layout/default"/>
    <dgm:cxn modelId="{B4E4BCC9-19B2-4AD6-80EC-08E228DF8D47}" type="presParOf" srcId="{D35F965F-39DB-47BA-8618-A82DEAE547A4}" destId="{41E69617-0CB3-4639-8A67-F63530C0050C}" srcOrd="19" destOrd="0" presId="urn:microsoft.com/office/officeart/2005/8/layout/default"/>
    <dgm:cxn modelId="{161EBDDA-AC65-40D3-951A-DE48C2B43F28}" type="presParOf" srcId="{D35F965F-39DB-47BA-8618-A82DEAE547A4}" destId="{29E82636-8627-4AD5-B583-03A2F66E57D5}" srcOrd="20" destOrd="0" presId="urn:microsoft.com/office/officeart/2005/8/layout/default"/>
    <dgm:cxn modelId="{2CCEC615-8C58-4BA3-8C30-0C5B458A4348}" type="presParOf" srcId="{D35F965F-39DB-47BA-8618-A82DEAE547A4}" destId="{967E33A4-4105-484D-8BE3-202A741BE141}" srcOrd="21" destOrd="0" presId="urn:microsoft.com/office/officeart/2005/8/layout/default"/>
    <dgm:cxn modelId="{2E97A1D5-58EC-4EB5-B85A-A299B46BEEFE}" type="presParOf" srcId="{D35F965F-39DB-47BA-8618-A82DEAE547A4}" destId="{8015485A-870D-4C41-82F3-06DFE6E45FE6}" srcOrd="22" destOrd="0" presId="urn:microsoft.com/office/officeart/2005/8/layout/default"/>
    <dgm:cxn modelId="{0EBDAE7D-9FDD-4DB6-A2EA-70DB744FE4EC}" type="presParOf" srcId="{D35F965F-39DB-47BA-8618-A82DEAE547A4}" destId="{90396B8A-7AB2-4381-981F-A2F679360F51}" srcOrd="23" destOrd="0" presId="urn:microsoft.com/office/officeart/2005/8/layout/default"/>
    <dgm:cxn modelId="{CB789C06-3D9E-44D1-A0FE-3C7712FE9796}" type="presParOf" srcId="{D35F965F-39DB-47BA-8618-A82DEAE547A4}" destId="{8235FC3E-054A-44E3-9F10-809D8ED114EA}" srcOrd="24" destOrd="0" presId="urn:microsoft.com/office/officeart/2005/8/layout/default"/>
    <dgm:cxn modelId="{5051C0A9-5759-4D0D-A42D-EB1084CDA4D2}" type="presParOf" srcId="{D35F965F-39DB-47BA-8618-A82DEAE547A4}" destId="{27DE149E-3A02-4FEB-B17B-B232F7C1243E}" srcOrd="25" destOrd="0" presId="urn:microsoft.com/office/officeart/2005/8/layout/default"/>
    <dgm:cxn modelId="{399F6AE7-2E18-4743-B939-9F7CDB6489BD}" type="presParOf" srcId="{D35F965F-39DB-47BA-8618-A82DEAE547A4}" destId="{7B9BED61-25D8-4438-9C60-49BF4D041C8A}" srcOrd="26" destOrd="0" presId="urn:microsoft.com/office/officeart/2005/8/layout/default"/>
    <dgm:cxn modelId="{FCE23F98-C203-41DA-8019-E94F2F90B5C9}" type="presParOf" srcId="{D35F965F-39DB-47BA-8618-A82DEAE547A4}" destId="{FD9DE97B-8D5C-44E8-B847-CF0FAB4F8047}" srcOrd="27" destOrd="0" presId="urn:microsoft.com/office/officeart/2005/8/layout/default"/>
    <dgm:cxn modelId="{C52059F8-57D8-403F-AD0D-F8EBF2B92D51}" type="presParOf" srcId="{D35F965F-39DB-47BA-8618-A82DEAE547A4}" destId="{D31A1565-E9D3-4AC7-ABDC-15C22D6458C8}" srcOrd="28" destOrd="0" presId="urn:microsoft.com/office/officeart/2005/8/layout/default"/>
    <dgm:cxn modelId="{7994713B-67E1-47EF-9524-CE21A1A830B4}" type="presParOf" srcId="{D35F965F-39DB-47BA-8618-A82DEAE547A4}" destId="{FE1ABB70-3AC8-4F8F-AEE1-6251DB47D7EA}" srcOrd="29" destOrd="0" presId="urn:microsoft.com/office/officeart/2005/8/layout/default"/>
    <dgm:cxn modelId="{898D767D-4CB6-4C8B-9D18-B167928B7EAA}" type="presParOf" srcId="{D35F965F-39DB-47BA-8618-A82DEAE547A4}" destId="{6F64D982-54D0-403B-ABB0-6C87661E97C8}" srcOrd="30" destOrd="0" presId="urn:microsoft.com/office/officeart/2005/8/layout/default"/>
    <dgm:cxn modelId="{0795927B-C3C8-40D1-B408-7E405CBFCFEB}" type="presParOf" srcId="{D35F965F-39DB-47BA-8618-A82DEAE547A4}" destId="{C909A543-D0A1-4417-BA84-081228AE00E5}" srcOrd="31" destOrd="0" presId="urn:microsoft.com/office/officeart/2005/8/layout/default"/>
    <dgm:cxn modelId="{42748285-E101-4AC5-8051-ECE9A9D24991}" type="presParOf" srcId="{D35F965F-39DB-47BA-8618-A82DEAE547A4}" destId="{CB463326-510E-40B6-93DD-290A4360D97D}" srcOrd="32" destOrd="0" presId="urn:microsoft.com/office/officeart/2005/8/layout/default"/>
    <dgm:cxn modelId="{FCFE616F-23FB-4664-AB48-AB8C5A04B947}" type="presParOf" srcId="{D35F965F-39DB-47BA-8618-A82DEAE547A4}" destId="{A877EDC2-7231-42DD-89E2-77EA44465D17}" srcOrd="33" destOrd="0" presId="urn:microsoft.com/office/officeart/2005/8/layout/default"/>
    <dgm:cxn modelId="{FBB1BBB8-4052-4F5A-85B6-E4E4CF9AB01B}" type="presParOf" srcId="{D35F965F-39DB-47BA-8618-A82DEAE547A4}" destId="{35038661-72E8-41DB-A6FC-4794A301C56F}" srcOrd="34" destOrd="0" presId="urn:microsoft.com/office/officeart/2005/8/layout/default"/>
    <dgm:cxn modelId="{5397904A-9B90-448F-952D-701936406B2C}" type="presParOf" srcId="{D35F965F-39DB-47BA-8618-A82DEAE547A4}" destId="{F340C04C-80C5-4529-A9A7-746FF61C8418}" srcOrd="35" destOrd="0" presId="urn:microsoft.com/office/officeart/2005/8/layout/default"/>
    <dgm:cxn modelId="{92BB048C-4B9E-45A1-B4B4-669867FBC697}" type="presParOf" srcId="{D35F965F-39DB-47BA-8618-A82DEAE547A4}" destId="{4A6A465D-7C27-4033-AD18-6547FBC1A6E4}" srcOrd="36" destOrd="0" presId="urn:microsoft.com/office/officeart/2005/8/layout/default"/>
    <dgm:cxn modelId="{4BC26FEF-D62E-410C-9CBA-B7B69E70CDC2}" type="presParOf" srcId="{D35F965F-39DB-47BA-8618-A82DEAE547A4}" destId="{869B995B-2F33-4252-9C47-29B9A7EDEA74}" srcOrd="37" destOrd="0" presId="urn:microsoft.com/office/officeart/2005/8/layout/default"/>
    <dgm:cxn modelId="{68C6F187-BFFB-48DE-8195-81B5CFAA9A6F}" type="presParOf" srcId="{D35F965F-39DB-47BA-8618-A82DEAE547A4}" destId="{8C6DEB6D-EC01-4A94-A43F-19EAA161C665}" srcOrd="3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17C51-0ABB-405F-B458-CF6EBCEA52BF}">
      <dsp:nvSpPr>
        <dsp:cNvPr id="0" name=""/>
        <dsp:cNvSpPr/>
      </dsp:nvSpPr>
      <dsp:spPr>
        <a:xfrm>
          <a:off x="2904" y="277516"/>
          <a:ext cx="1572432" cy="943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Montserrat" panose="020B0604020202020204" charset="0"/>
            </a:rPr>
            <a:t>Patient advocacy</a:t>
          </a:r>
          <a:endParaRPr lang="en-GB" sz="1400" b="1" kern="1200" dirty="0">
            <a:latin typeface="Montserrat" panose="020B0604020202020204" charset="0"/>
          </a:endParaRPr>
        </a:p>
      </dsp:txBody>
      <dsp:txXfrm>
        <a:off x="2904" y="277516"/>
        <a:ext cx="1572432" cy="943459"/>
      </dsp:txXfrm>
    </dsp:sp>
    <dsp:sp modelId="{63DA7CEA-5129-45AB-8825-BD5C1C9DEC85}">
      <dsp:nvSpPr>
        <dsp:cNvPr id="0" name=""/>
        <dsp:cNvSpPr/>
      </dsp:nvSpPr>
      <dsp:spPr>
        <a:xfrm>
          <a:off x="1732579" y="277516"/>
          <a:ext cx="1572432" cy="943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Montserrat" panose="020B0604020202020204" charset="0"/>
            </a:rPr>
            <a:t>Venepuncture</a:t>
          </a:r>
          <a:endParaRPr lang="en-GB" sz="1400" b="1" kern="1200" dirty="0">
            <a:latin typeface="Montserrat" panose="020B0604020202020204" charset="0"/>
          </a:endParaRPr>
        </a:p>
      </dsp:txBody>
      <dsp:txXfrm>
        <a:off x="1732579" y="277516"/>
        <a:ext cx="1572432" cy="943459"/>
      </dsp:txXfrm>
    </dsp:sp>
    <dsp:sp modelId="{3F8405E8-BD08-47A7-BF92-FEE3C65BA09F}">
      <dsp:nvSpPr>
        <dsp:cNvPr id="0" name=""/>
        <dsp:cNvSpPr/>
      </dsp:nvSpPr>
      <dsp:spPr>
        <a:xfrm>
          <a:off x="3462255" y="277516"/>
          <a:ext cx="1572432" cy="943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Montserrat" panose="020B0604020202020204" charset="0"/>
            </a:rPr>
            <a:t>Skin and Continence Assessments</a:t>
          </a:r>
          <a:endParaRPr lang="en-GB" sz="1400" b="1" kern="1200" dirty="0">
            <a:latin typeface="Montserrat" panose="020B0604020202020204" charset="0"/>
          </a:endParaRPr>
        </a:p>
      </dsp:txBody>
      <dsp:txXfrm>
        <a:off x="3462255" y="277516"/>
        <a:ext cx="1572432" cy="943459"/>
      </dsp:txXfrm>
    </dsp:sp>
    <dsp:sp modelId="{8756AF57-20DC-48D0-8710-96FC4E319C65}">
      <dsp:nvSpPr>
        <dsp:cNvPr id="0" name=""/>
        <dsp:cNvSpPr/>
      </dsp:nvSpPr>
      <dsp:spPr>
        <a:xfrm>
          <a:off x="5191931" y="277516"/>
          <a:ext cx="1572432" cy="943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Montserrat" panose="020B0604020202020204" charset="0"/>
            </a:rPr>
            <a:t>Dysphagia Assessment</a:t>
          </a:r>
          <a:endParaRPr lang="en-GB" sz="1400" b="1" kern="1200" dirty="0">
            <a:latin typeface="Montserrat" panose="020B0604020202020204" charset="0"/>
          </a:endParaRPr>
        </a:p>
      </dsp:txBody>
      <dsp:txXfrm>
        <a:off x="5191931" y="277516"/>
        <a:ext cx="1572432" cy="943459"/>
      </dsp:txXfrm>
    </dsp:sp>
    <dsp:sp modelId="{CB62C6AA-DDB9-450F-AE58-1D4B90F6068E}">
      <dsp:nvSpPr>
        <dsp:cNvPr id="0" name=""/>
        <dsp:cNvSpPr/>
      </dsp:nvSpPr>
      <dsp:spPr>
        <a:xfrm>
          <a:off x="6921607" y="277516"/>
          <a:ext cx="1572432" cy="943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Montserrat" panose="020B0604020202020204" charset="0"/>
            </a:rPr>
            <a:t>Moving and Handling risk assessment</a:t>
          </a:r>
          <a:endParaRPr lang="en-GB" sz="1400" b="1" kern="1200" dirty="0">
            <a:latin typeface="Montserrat" panose="020B0604020202020204" charset="0"/>
          </a:endParaRPr>
        </a:p>
      </dsp:txBody>
      <dsp:txXfrm>
        <a:off x="6921607" y="277516"/>
        <a:ext cx="1572432" cy="943459"/>
      </dsp:txXfrm>
    </dsp:sp>
    <dsp:sp modelId="{DB7A5027-1C4A-406C-AD78-AE5AD77015A9}">
      <dsp:nvSpPr>
        <dsp:cNvPr id="0" name=""/>
        <dsp:cNvSpPr/>
      </dsp:nvSpPr>
      <dsp:spPr>
        <a:xfrm>
          <a:off x="2904" y="1378218"/>
          <a:ext cx="1572432" cy="943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Montserrat" panose="020B0604020202020204" charset="0"/>
            </a:rPr>
            <a:t>Point of Care Testing</a:t>
          </a:r>
          <a:endParaRPr lang="en-GB" sz="1400" b="1" kern="1200" dirty="0">
            <a:latin typeface="Montserrat" panose="020B0604020202020204" charset="0"/>
          </a:endParaRPr>
        </a:p>
      </dsp:txBody>
      <dsp:txXfrm>
        <a:off x="2904" y="1378218"/>
        <a:ext cx="1572432" cy="943459"/>
      </dsp:txXfrm>
    </dsp:sp>
    <dsp:sp modelId="{4861FFEB-C128-4BAF-9603-7E5828CF1F27}">
      <dsp:nvSpPr>
        <dsp:cNvPr id="0" name=""/>
        <dsp:cNvSpPr/>
      </dsp:nvSpPr>
      <dsp:spPr>
        <a:xfrm>
          <a:off x="1732579" y="1378218"/>
          <a:ext cx="1572432" cy="943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Montserrat" panose="020B0604020202020204" charset="0"/>
            </a:rPr>
            <a:t>Non-medical Prescribing</a:t>
          </a:r>
          <a:endParaRPr lang="en-GB" sz="1400" b="1" kern="1200" dirty="0">
            <a:latin typeface="Montserrat" panose="020B0604020202020204" charset="0"/>
          </a:endParaRPr>
        </a:p>
      </dsp:txBody>
      <dsp:txXfrm>
        <a:off x="1732579" y="1378218"/>
        <a:ext cx="1572432" cy="943459"/>
      </dsp:txXfrm>
    </dsp:sp>
    <dsp:sp modelId="{CAB0686B-8FC0-4F2F-9BF2-232F6DAA0B9E}">
      <dsp:nvSpPr>
        <dsp:cNvPr id="0" name=""/>
        <dsp:cNvSpPr/>
      </dsp:nvSpPr>
      <dsp:spPr>
        <a:xfrm>
          <a:off x="3462255" y="1378218"/>
          <a:ext cx="1572432" cy="943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0" kern="1200" dirty="0" smtClean="0">
              <a:latin typeface="Montserrat" panose="020B0604020202020204" charset="0"/>
            </a:rPr>
            <a:t>Commissioning</a:t>
          </a:r>
          <a:r>
            <a:rPr lang="en-GB" sz="1400" b="1" kern="1200" dirty="0" smtClean="0">
              <a:latin typeface="Montserrat" panose="020B0604020202020204" charset="0"/>
            </a:rPr>
            <a:t> Social Care Packages</a:t>
          </a:r>
          <a:endParaRPr lang="en-GB" sz="1400" b="1" kern="1200" dirty="0">
            <a:latin typeface="Montserrat" panose="020B0604020202020204" charset="0"/>
          </a:endParaRPr>
        </a:p>
      </dsp:txBody>
      <dsp:txXfrm>
        <a:off x="3462255" y="1378218"/>
        <a:ext cx="1572432" cy="943459"/>
      </dsp:txXfrm>
    </dsp:sp>
    <dsp:sp modelId="{1F7980C4-1289-4002-8959-E23D189E6EEB}">
      <dsp:nvSpPr>
        <dsp:cNvPr id="0" name=""/>
        <dsp:cNvSpPr/>
      </dsp:nvSpPr>
      <dsp:spPr>
        <a:xfrm>
          <a:off x="5191931" y="1378218"/>
          <a:ext cx="1572432" cy="943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Montserrat" panose="020B0604020202020204" charset="0"/>
            </a:rPr>
            <a:t>Equipment Assessment</a:t>
          </a:r>
          <a:endParaRPr lang="en-GB" sz="1400" b="1" kern="1200" dirty="0">
            <a:latin typeface="Montserrat" panose="020B0604020202020204" charset="0"/>
          </a:endParaRPr>
        </a:p>
      </dsp:txBody>
      <dsp:txXfrm>
        <a:off x="5191931" y="1378218"/>
        <a:ext cx="1572432" cy="943459"/>
      </dsp:txXfrm>
    </dsp:sp>
    <dsp:sp modelId="{8A7A3FEA-609C-4FCB-BFE4-C00DB14C51CA}">
      <dsp:nvSpPr>
        <dsp:cNvPr id="0" name=""/>
        <dsp:cNvSpPr/>
      </dsp:nvSpPr>
      <dsp:spPr>
        <a:xfrm>
          <a:off x="6921607" y="1378218"/>
          <a:ext cx="1572432" cy="943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Montserrat" panose="020B0604020202020204" charset="0"/>
            </a:rPr>
            <a:t>Acute Respiratory Exacerbations</a:t>
          </a:r>
          <a:endParaRPr lang="en-GB" sz="1400" b="1" kern="1200" dirty="0">
            <a:latin typeface="Montserrat" panose="020B0604020202020204" charset="0"/>
          </a:endParaRPr>
        </a:p>
      </dsp:txBody>
      <dsp:txXfrm>
        <a:off x="6921607" y="1378218"/>
        <a:ext cx="1572432" cy="943459"/>
      </dsp:txXfrm>
    </dsp:sp>
    <dsp:sp modelId="{29E82636-8627-4AD5-B583-03A2F66E57D5}">
      <dsp:nvSpPr>
        <dsp:cNvPr id="0" name=""/>
        <dsp:cNvSpPr/>
      </dsp:nvSpPr>
      <dsp:spPr>
        <a:xfrm>
          <a:off x="2904" y="2478921"/>
          <a:ext cx="1572432" cy="943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Montserrat" panose="020B0604020202020204" charset="0"/>
            </a:rPr>
            <a:t>Pain Management</a:t>
          </a:r>
          <a:endParaRPr lang="en-GB" sz="1400" b="1" kern="1200" dirty="0">
            <a:latin typeface="Montserrat" panose="020B0604020202020204" charset="0"/>
          </a:endParaRPr>
        </a:p>
      </dsp:txBody>
      <dsp:txXfrm>
        <a:off x="2904" y="2478921"/>
        <a:ext cx="1572432" cy="943459"/>
      </dsp:txXfrm>
    </dsp:sp>
    <dsp:sp modelId="{8015485A-870D-4C41-82F3-06DFE6E45FE6}">
      <dsp:nvSpPr>
        <dsp:cNvPr id="0" name=""/>
        <dsp:cNvSpPr/>
      </dsp:nvSpPr>
      <dsp:spPr>
        <a:xfrm>
          <a:off x="1732579" y="2478921"/>
          <a:ext cx="1572432" cy="943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Montserrat" panose="020B0604020202020204" charset="0"/>
            </a:rPr>
            <a:t>Cognitive Assessments</a:t>
          </a:r>
          <a:endParaRPr lang="en-GB" sz="1400" b="1" kern="1200" dirty="0">
            <a:latin typeface="Montserrat" panose="020B0604020202020204" charset="0"/>
          </a:endParaRPr>
        </a:p>
      </dsp:txBody>
      <dsp:txXfrm>
        <a:off x="1732579" y="2478921"/>
        <a:ext cx="1572432" cy="943459"/>
      </dsp:txXfrm>
    </dsp:sp>
    <dsp:sp modelId="{8235FC3E-054A-44E3-9F10-809D8ED114EA}">
      <dsp:nvSpPr>
        <dsp:cNvPr id="0" name=""/>
        <dsp:cNvSpPr/>
      </dsp:nvSpPr>
      <dsp:spPr>
        <a:xfrm>
          <a:off x="3462255" y="2478921"/>
          <a:ext cx="1572432" cy="943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Montserrat" panose="020B0604020202020204" charset="0"/>
            </a:rPr>
            <a:t>Neuro Assessment</a:t>
          </a:r>
          <a:endParaRPr lang="en-GB" sz="1400" b="1" kern="1200" dirty="0">
            <a:latin typeface="Montserrat" panose="020B0604020202020204" charset="0"/>
          </a:endParaRPr>
        </a:p>
      </dsp:txBody>
      <dsp:txXfrm>
        <a:off x="3462255" y="2478921"/>
        <a:ext cx="1572432" cy="943459"/>
      </dsp:txXfrm>
    </dsp:sp>
    <dsp:sp modelId="{7B9BED61-25D8-4438-9C60-49BF4D041C8A}">
      <dsp:nvSpPr>
        <dsp:cNvPr id="0" name=""/>
        <dsp:cNvSpPr/>
      </dsp:nvSpPr>
      <dsp:spPr>
        <a:xfrm>
          <a:off x="5191931" y="2478921"/>
          <a:ext cx="1572432" cy="943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Montserrat" panose="020B0604020202020204" charset="0"/>
            </a:rPr>
            <a:t>Self-Care Facilitation</a:t>
          </a:r>
          <a:endParaRPr lang="en-GB" sz="1400" b="1" kern="1200" dirty="0">
            <a:latin typeface="Montserrat" panose="020B0604020202020204" charset="0"/>
          </a:endParaRPr>
        </a:p>
      </dsp:txBody>
      <dsp:txXfrm>
        <a:off x="5191931" y="2478921"/>
        <a:ext cx="1572432" cy="943459"/>
      </dsp:txXfrm>
    </dsp:sp>
    <dsp:sp modelId="{D31A1565-E9D3-4AC7-ABDC-15C22D6458C8}">
      <dsp:nvSpPr>
        <dsp:cNvPr id="0" name=""/>
        <dsp:cNvSpPr/>
      </dsp:nvSpPr>
      <dsp:spPr>
        <a:xfrm>
          <a:off x="6921607" y="2478921"/>
          <a:ext cx="1572432" cy="943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Montserrat" panose="020B0604020202020204" charset="0"/>
            </a:rPr>
            <a:t>Mental Capacity and DOLS</a:t>
          </a:r>
          <a:endParaRPr lang="en-GB" sz="1400" b="1" kern="1200" dirty="0">
            <a:latin typeface="Montserrat" panose="020B0604020202020204" charset="0"/>
          </a:endParaRPr>
        </a:p>
      </dsp:txBody>
      <dsp:txXfrm>
        <a:off x="6921607" y="2478921"/>
        <a:ext cx="1572432" cy="943459"/>
      </dsp:txXfrm>
    </dsp:sp>
    <dsp:sp modelId="{6F64D982-54D0-403B-ABB0-6C87661E97C8}">
      <dsp:nvSpPr>
        <dsp:cNvPr id="0" name=""/>
        <dsp:cNvSpPr/>
      </dsp:nvSpPr>
      <dsp:spPr>
        <a:xfrm>
          <a:off x="2904" y="3579624"/>
          <a:ext cx="1572432" cy="943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Montserrat" panose="020B0604020202020204" charset="0"/>
            </a:rPr>
            <a:t>Advanced Care Planning</a:t>
          </a:r>
          <a:endParaRPr lang="en-GB" sz="1400" b="1" kern="1200" dirty="0">
            <a:latin typeface="Montserrat" panose="020B0604020202020204" charset="0"/>
          </a:endParaRPr>
        </a:p>
      </dsp:txBody>
      <dsp:txXfrm>
        <a:off x="2904" y="3579624"/>
        <a:ext cx="1572432" cy="943459"/>
      </dsp:txXfrm>
    </dsp:sp>
    <dsp:sp modelId="{CB463326-510E-40B6-93DD-290A4360D97D}">
      <dsp:nvSpPr>
        <dsp:cNvPr id="0" name=""/>
        <dsp:cNvSpPr/>
      </dsp:nvSpPr>
      <dsp:spPr>
        <a:xfrm>
          <a:off x="1732579" y="3579624"/>
          <a:ext cx="1572432" cy="943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Montserrat" panose="020B0604020202020204" charset="0"/>
            </a:rPr>
            <a:t>Motivational Interviewing</a:t>
          </a:r>
          <a:endParaRPr lang="en-GB" sz="1400" b="1" kern="1200" dirty="0">
            <a:latin typeface="Montserrat" panose="020B0604020202020204" charset="0"/>
          </a:endParaRPr>
        </a:p>
      </dsp:txBody>
      <dsp:txXfrm>
        <a:off x="1732579" y="3579624"/>
        <a:ext cx="1572432" cy="943459"/>
      </dsp:txXfrm>
    </dsp:sp>
    <dsp:sp modelId="{35038661-72E8-41DB-A6FC-4794A301C56F}">
      <dsp:nvSpPr>
        <dsp:cNvPr id="0" name=""/>
        <dsp:cNvSpPr/>
      </dsp:nvSpPr>
      <dsp:spPr>
        <a:xfrm>
          <a:off x="3462255" y="3579624"/>
          <a:ext cx="1572432" cy="943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Montserrat" panose="020B0604020202020204" charset="0"/>
            </a:rPr>
            <a:t>Interpreting diagnostics</a:t>
          </a:r>
          <a:endParaRPr lang="en-GB" sz="1400" b="1" kern="1200" dirty="0">
            <a:latin typeface="Montserrat" panose="020B0604020202020204" charset="0"/>
          </a:endParaRPr>
        </a:p>
      </dsp:txBody>
      <dsp:txXfrm>
        <a:off x="3462255" y="3579624"/>
        <a:ext cx="1572432" cy="943459"/>
      </dsp:txXfrm>
    </dsp:sp>
    <dsp:sp modelId="{4A6A465D-7C27-4033-AD18-6547FBC1A6E4}">
      <dsp:nvSpPr>
        <dsp:cNvPr id="0" name=""/>
        <dsp:cNvSpPr/>
      </dsp:nvSpPr>
      <dsp:spPr>
        <a:xfrm>
          <a:off x="5191931" y="3579624"/>
          <a:ext cx="1572432" cy="943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Montserrat" panose="020B0604020202020204" charset="0"/>
            </a:rPr>
            <a:t>Community risk assessment</a:t>
          </a:r>
          <a:endParaRPr lang="en-GB" sz="1400" b="1" kern="1200" dirty="0">
            <a:latin typeface="Montserrat" panose="020B0604020202020204" charset="0"/>
          </a:endParaRPr>
        </a:p>
      </dsp:txBody>
      <dsp:txXfrm>
        <a:off x="5191931" y="3579624"/>
        <a:ext cx="1572432" cy="943459"/>
      </dsp:txXfrm>
    </dsp:sp>
    <dsp:sp modelId="{8C6DEB6D-EC01-4A94-A43F-19EAA161C665}">
      <dsp:nvSpPr>
        <dsp:cNvPr id="0" name=""/>
        <dsp:cNvSpPr/>
      </dsp:nvSpPr>
      <dsp:spPr>
        <a:xfrm>
          <a:off x="6921607" y="3579624"/>
          <a:ext cx="1572432" cy="9434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Montserrat" panose="020B0604020202020204" charset="0"/>
            </a:rPr>
            <a:t>Case Management Co-ordination</a:t>
          </a:r>
          <a:endParaRPr lang="en-GB" sz="1400" b="1" kern="1200" dirty="0">
            <a:latin typeface="Montserrat" panose="020B0604020202020204" charset="0"/>
          </a:endParaRPr>
        </a:p>
      </dsp:txBody>
      <dsp:txXfrm>
        <a:off x="6921607" y="3579624"/>
        <a:ext cx="1572432" cy="943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4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44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097D9-B767-4866-887E-810A9EFBEB42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445500"/>
            <a:ext cx="2971800" cy="444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445500"/>
            <a:ext cx="2971800" cy="444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A2BAC-D11B-4064-AC79-B00304CCC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617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1" y="4223504"/>
            <a:ext cx="5486399" cy="40012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05647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1" y="4223504"/>
            <a:ext cx="5486399" cy="40012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1" y="4223504"/>
            <a:ext cx="5486399" cy="40012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1" y="4223504"/>
            <a:ext cx="5486399" cy="40012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1" y="4223504"/>
            <a:ext cx="5486399" cy="40012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277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1" y="4223504"/>
            <a:ext cx="5486399" cy="40012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buFont typeface="+mj-lt"/>
              <a:buNone/>
            </a:pPr>
            <a:r>
              <a:rPr lang="en-GB" sz="1100" dirty="0" smtClean="0">
                <a:solidFill>
                  <a:srgbClr val="333A4D"/>
                </a:solidFill>
                <a:latin typeface="Montserrat" panose="020B0604020202020204" charset="0"/>
              </a:rPr>
              <a:t>Learning outcomes:</a:t>
            </a:r>
          </a:p>
          <a:p>
            <a:pPr marL="457200" lvl="0" indent="-457200">
              <a:buFont typeface="+mj-lt"/>
              <a:buAutoNum type="arabicPeriod"/>
            </a:pPr>
            <a:endParaRPr lang="en-GB" sz="1100" dirty="0" smtClean="0">
              <a:solidFill>
                <a:srgbClr val="333A4D"/>
              </a:solidFill>
              <a:latin typeface="Montserrat" panose="020B060402020202020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1100" dirty="0" smtClean="0">
                <a:solidFill>
                  <a:srgbClr val="333A4D"/>
                </a:solidFill>
                <a:latin typeface="Montserrat" panose="020B0604020202020204" charset="0"/>
              </a:rPr>
              <a:t>The core and extended skills both clinical and non-clinical</a:t>
            </a:r>
          </a:p>
          <a:p>
            <a:pPr marL="457200" lvl="0" indent="-457200">
              <a:buFont typeface="+mj-lt"/>
              <a:buAutoNum type="arabicPeriod"/>
            </a:pPr>
            <a:endParaRPr lang="en-GB" sz="1100" dirty="0" smtClean="0">
              <a:solidFill>
                <a:srgbClr val="333A4D"/>
              </a:solidFill>
              <a:latin typeface="Montserrat" panose="020B060402020202020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1100" dirty="0" smtClean="0">
                <a:solidFill>
                  <a:srgbClr val="333A4D"/>
                </a:solidFill>
                <a:latin typeface="Montserrat" panose="020B0604020202020204" charset="0"/>
              </a:rPr>
              <a:t>Protecting roles through leadership and accountability in the context of a changing workforce.</a:t>
            </a:r>
            <a:r>
              <a:rPr lang="en-GB" sz="1100" baseline="0" dirty="0" smtClean="0">
                <a:solidFill>
                  <a:srgbClr val="333A4D"/>
                </a:solidFill>
                <a:latin typeface="Montserrat" panose="020B0604020202020204" charset="0"/>
              </a:rPr>
              <a:t>  </a:t>
            </a:r>
            <a:r>
              <a:rPr lang="en-GB" sz="1100" dirty="0" smtClean="0">
                <a:solidFill>
                  <a:srgbClr val="333A4D"/>
                </a:solidFill>
                <a:latin typeface="Montserrat" panose="020B0604020202020204" charset="0"/>
              </a:rPr>
              <a:t>Thinking differently about extending the scope of Physiotherapists’ skills within an urgent community care setting</a:t>
            </a:r>
          </a:p>
          <a:p>
            <a:pPr marL="457200" lvl="0" indent="-457200">
              <a:buFont typeface="+mj-lt"/>
              <a:buAutoNum type="arabicPeriod"/>
            </a:pPr>
            <a:endParaRPr lang="en-GB" sz="1100" dirty="0" smtClean="0">
              <a:solidFill>
                <a:srgbClr val="333A4D"/>
              </a:solidFill>
              <a:latin typeface="Montserrat" panose="020B060402020202020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1100" dirty="0" smtClean="0">
                <a:solidFill>
                  <a:srgbClr val="333A4D"/>
                </a:solidFill>
                <a:latin typeface="Montserrat" panose="020B0604020202020204" charset="0"/>
              </a:rPr>
              <a:t>What Physiotherapy can offer Intermediate Care and Community Urgent Care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1" y="4223504"/>
            <a:ext cx="5486399" cy="40012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Think about your role and your</a:t>
            </a:r>
            <a:r>
              <a:rPr lang="en-GB" baseline="0" dirty="0" smtClean="0"/>
              <a:t> service, and make changes to close any gaps there might be?  Delays in care / screening not specialist assessment to accurately stream demand to specialist services and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29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666750"/>
            <a:ext cx="5927725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4252325"/>
            <a:ext cx="8229600" cy="890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36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5A34-AAB4-4AC9-9CA7-C986EB02EB60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C567-26B9-4DC2-9078-B5C25A0C2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8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5A34-AAB4-4AC9-9CA7-C986EB02EB60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C567-26B9-4DC2-9078-B5C25A0C2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5A34-AAB4-4AC9-9CA7-C986EB02EB60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C567-26B9-4DC2-9078-B5C25A0C2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5A34-AAB4-4AC9-9CA7-C986EB02EB60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C567-26B9-4DC2-9078-B5C25A0C2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31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5A34-AAB4-4AC9-9CA7-C986EB02EB60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C567-26B9-4DC2-9078-B5C25A0C2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76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FE9-F31F-42A1-84E2-E560F30624BF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6050-2E5D-44F9-9860-5C10E4F42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47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FE9-F31F-42A1-84E2-E560F30624BF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6050-2E5D-44F9-9860-5C10E4F42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70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FE9-F31F-42A1-84E2-E560F30624BF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6050-2E5D-44F9-9860-5C10E4F42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5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FE9-F31F-42A1-84E2-E560F30624BF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6050-2E5D-44F9-9860-5C10E4F42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8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FE9-F31F-42A1-84E2-E560F30624BF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6050-2E5D-44F9-9860-5C10E4F42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50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FE9-F31F-42A1-84E2-E560F30624BF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6050-2E5D-44F9-9860-5C10E4F42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90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FE9-F31F-42A1-84E2-E560F30624BF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6050-2E5D-44F9-9860-5C10E4F42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8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FE9-F31F-42A1-84E2-E560F30624BF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6050-2E5D-44F9-9860-5C10E4F42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1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FE9-F31F-42A1-84E2-E560F30624BF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6050-2E5D-44F9-9860-5C10E4F42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12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FE9-F31F-42A1-84E2-E560F30624BF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6050-2E5D-44F9-9860-5C10E4F42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4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FE9-F31F-42A1-84E2-E560F30624BF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6050-2E5D-44F9-9860-5C10E4F42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rgbClr val="43434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18062" y="805650"/>
            <a:ext cx="7507875" cy="3532200"/>
          </a:xfrm>
          <a:custGeom>
            <a:avLst/>
            <a:gdLst/>
            <a:ahLst/>
            <a:cxnLst/>
            <a:rect l="0" t="0" r="0" b="0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2037600" y="2161800"/>
            <a:ext cx="50687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SzPct val="100000"/>
              <a:defRPr sz="1800" i="1">
                <a:solidFill>
                  <a:srgbClr val="CCCCCC"/>
                </a:solidFill>
              </a:defRPr>
            </a:lvl1pPr>
            <a:lvl2pPr algn="ctr" rtl="0">
              <a:spcBef>
                <a:spcPts val="0"/>
              </a:spcBef>
              <a:defRPr sz="1800" i="1">
                <a:solidFill>
                  <a:srgbClr val="CCCCCC"/>
                </a:solidFill>
              </a:defRPr>
            </a:lvl2pPr>
            <a:lvl3pPr algn="ctr" rtl="0">
              <a:spcBef>
                <a:spcPts val="0"/>
              </a:spcBef>
              <a:buSzPct val="100000"/>
              <a:defRPr sz="1800" i="1">
                <a:solidFill>
                  <a:srgbClr val="CCCCCC"/>
                </a:solidFill>
              </a:defRPr>
            </a:lvl3pPr>
            <a:lvl4pPr algn="ctr" rtl="0">
              <a:spcBef>
                <a:spcPts val="0"/>
              </a:spcBef>
              <a:defRPr i="1">
                <a:solidFill>
                  <a:srgbClr val="CCCCCC"/>
                </a:solidFill>
              </a:defRPr>
            </a:lvl4pPr>
            <a:lvl5pPr algn="ctr" rtl="0">
              <a:spcBef>
                <a:spcPts val="0"/>
              </a:spcBef>
              <a:defRPr i="1">
                <a:solidFill>
                  <a:srgbClr val="CCCCCC"/>
                </a:solidFill>
              </a:defRPr>
            </a:lvl5pPr>
            <a:lvl6pPr algn="ctr" rtl="0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6pPr>
            <a:lvl7pPr algn="ctr" rtl="0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7pPr>
            <a:lvl8pPr algn="ctr" rtl="0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8pPr>
            <a:lvl9pPr algn="ctr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/>
          <p:nvPr/>
        </p:nvSpPr>
        <p:spPr>
          <a:xfrm>
            <a:off x="3853200" y="293593"/>
            <a:ext cx="14376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9600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53702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">
    <p:bg>
      <p:bgPr>
        <a:solidFill>
          <a:srgbClr val="43434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18062" y="805650"/>
            <a:ext cx="7507875" cy="3532200"/>
          </a:xfrm>
          <a:custGeom>
            <a:avLst/>
            <a:gdLst/>
            <a:ahLst/>
            <a:cxnLst/>
            <a:rect l="0" t="0" r="0" b="0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2037600" y="2161800"/>
            <a:ext cx="50687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SzPct val="100000"/>
              <a:defRPr sz="1800" i="1">
                <a:solidFill>
                  <a:srgbClr val="CCCCCC"/>
                </a:solidFill>
              </a:defRPr>
            </a:lvl1pPr>
            <a:lvl2pPr algn="ctr" rtl="0">
              <a:spcBef>
                <a:spcPts val="0"/>
              </a:spcBef>
              <a:defRPr sz="1800" i="1">
                <a:solidFill>
                  <a:srgbClr val="CCCCCC"/>
                </a:solidFill>
              </a:defRPr>
            </a:lvl2pPr>
            <a:lvl3pPr algn="ctr" rtl="0">
              <a:spcBef>
                <a:spcPts val="0"/>
              </a:spcBef>
              <a:buSzPct val="100000"/>
              <a:defRPr sz="1800" i="1">
                <a:solidFill>
                  <a:srgbClr val="CCCCCC"/>
                </a:solidFill>
              </a:defRPr>
            </a:lvl3pPr>
            <a:lvl4pPr algn="ctr" rtl="0">
              <a:spcBef>
                <a:spcPts val="0"/>
              </a:spcBef>
              <a:defRPr i="1">
                <a:solidFill>
                  <a:srgbClr val="CCCCCC"/>
                </a:solidFill>
              </a:defRPr>
            </a:lvl4pPr>
            <a:lvl5pPr algn="ctr" rtl="0">
              <a:spcBef>
                <a:spcPts val="0"/>
              </a:spcBef>
              <a:defRPr i="1">
                <a:solidFill>
                  <a:srgbClr val="CCCCCC"/>
                </a:solidFill>
              </a:defRPr>
            </a:lvl5pPr>
            <a:lvl6pPr algn="ctr" rtl="0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6pPr>
            <a:lvl7pPr algn="ctr" rtl="0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7pPr>
            <a:lvl8pPr algn="ctr" rtl="0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8pPr>
            <a:lvl9pPr algn="ctr">
              <a:spcBef>
                <a:spcPts val="0"/>
              </a:spcBef>
              <a:buClr>
                <a:srgbClr val="CCCCCC"/>
              </a:buClr>
              <a:defRPr i="1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/>
          <p:nvPr/>
        </p:nvSpPr>
        <p:spPr>
          <a:xfrm>
            <a:off x="3853200" y="293593"/>
            <a:ext cx="14376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9600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814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6A53-BB8C-44DD-985A-D0878009F13B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7DB1-156C-41CD-B117-808001B80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2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6A53-BB8C-44DD-985A-D0878009F13B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7DB1-156C-41CD-B117-808001B80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8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81541"/>
            <a:ext cx="8229600" cy="59406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29613"/>
            <a:ext cx="8219256" cy="32650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989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6A53-BB8C-44DD-985A-D0878009F13B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7DB1-156C-41CD-B117-808001B80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1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6A53-BB8C-44DD-985A-D0878009F13B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7DB1-156C-41CD-B117-808001B80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6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6A53-BB8C-44DD-985A-D0878009F13B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7DB1-156C-41CD-B117-808001B80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3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6A53-BB8C-44DD-985A-D0878009F13B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7DB1-156C-41CD-B117-808001B80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6A53-BB8C-44DD-985A-D0878009F13B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7DB1-156C-41CD-B117-808001B80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58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6A53-BB8C-44DD-985A-D0878009F13B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7DB1-156C-41CD-B117-808001B80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6A53-BB8C-44DD-985A-D0878009F13B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7DB1-156C-41CD-B117-808001B80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78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6A53-BB8C-44DD-985A-D0878009F13B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7DB1-156C-41CD-B117-808001B80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62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6A53-BB8C-44DD-985A-D0878009F13B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7DB1-156C-41CD-B117-808001B80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18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81541"/>
            <a:ext cx="8229600" cy="59406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29613"/>
            <a:ext cx="8219256" cy="32650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12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5A34-AAB4-4AC9-9CA7-C986EB02EB60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C567-26B9-4DC2-9078-B5C25A0C2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7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5E0AFFB-E632-498A-A732-73BC5C2865F9}" type="datetimeFigureOut">
              <a:rPr lang="en-GB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/>
              <a:t>24/07/2018</a:t>
            </a:fld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2BC8ED2-898E-4AE1-A6AE-F8CAB05C0E88}" type="slidenum">
              <a:rPr lang="en-GB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789553"/>
            <a:ext cx="8219256" cy="3805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4822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5E0AFFB-E632-498A-A732-73BC5C2865F9}" type="datetimeFigureOut">
              <a:rPr lang="en-GB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/>
              <a:t>24/07/2018</a:t>
            </a:fld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2BC8ED2-898E-4AE1-A6AE-F8CAB05C0E88}" type="slidenum">
              <a:rPr lang="en-GB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924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5E0AFFB-E632-498A-A732-73BC5C2865F9}" type="datetimeFigureOut">
              <a:rPr lang="en-GB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/>
              <a:t>24/07/2018</a:t>
            </a:fld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2BC8ED2-898E-4AE1-A6AE-F8CAB05C0E88}" type="slidenum">
              <a:rPr lang="en-GB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178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5E0AFFB-E632-498A-A732-73BC5C2865F9}" type="datetimeFigureOut">
              <a:rPr lang="en-GB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/>
              <a:t>24/07/2018</a:t>
            </a:fld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2BC8ED2-898E-4AE1-A6AE-F8CAB05C0E88}" type="slidenum">
              <a:rPr lang="en-GB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0723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5E0AFFB-E632-498A-A732-73BC5C2865F9}" type="datetimeFigureOut">
              <a:rPr lang="en-GB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/>
              <a:t>24/07/2018</a:t>
            </a:fld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2BC8ED2-898E-4AE1-A6AE-F8CAB05C0E88}" type="slidenum">
              <a:rPr lang="en-GB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089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5E0AFFB-E632-498A-A732-73BC5C2865F9}" type="datetimeFigureOut">
              <a:rPr lang="en-GB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/>
              <a:t>24/07/2018</a:t>
            </a:fld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2BC8ED2-898E-4AE1-A6AE-F8CAB05C0E88}" type="slidenum">
              <a:rPr lang="en-GB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1794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5E0AFFB-E632-498A-A732-73BC5C2865F9}" type="datetimeFigureOut">
              <a:rPr lang="en-GB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/>
              <a:t>24/07/2018</a:t>
            </a:fld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2BC8ED2-898E-4AE1-A6AE-F8CAB05C0E88}" type="slidenum">
              <a:rPr lang="en-GB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174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5E0AFFB-E632-498A-A732-73BC5C2865F9}" type="datetimeFigureOut">
              <a:rPr lang="en-GB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/>
              <a:t>24/07/2018</a:t>
            </a:fld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2BC8ED2-898E-4AE1-A6AE-F8CAB05C0E88}" type="slidenum">
              <a:rPr lang="en-GB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197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5E0AFFB-E632-498A-A732-73BC5C2865F9}" type="datetimeFigureOut">
              <a:rPr lang="en-GB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/>
              <a:t>24/07/2018</a:t>
            </a:fld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2BC8ED2-898E-4AE1-A6AE-F8CAB05C0E88}" type="slidenum">
              <a:rPr lang="en-GB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405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5E0AFFB-E632-498A-A732-73BC5C2865F9}" type="datetimeFigureOut">
              <a:rPr lang="en-GB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/>
              <a:t>24/07/2018</a:t>
            </a:fld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2BC8ED2-898E-4AE1-A6AE-F8CAB05C0E88}" type="slidenum">
              <a:rPr lang="en-GB" sz="18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GB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24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5A34-AAB4-4AC9-9CA7-C986EB02EB60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C567-26B9-4DC2-9078-B5C25A0C2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8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12700" y="1991850"/>
            <a:ext cx="8118600" cy="1159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7200"/>
            </a:lvl1pPr>
            <a:lvl2pPr lvl="1" algn="ctr">
              <a:spcBef>
                <a:spcPts val="0"/>
              </a:spcBef>
              <a:buSzPct val="100000"/>
              <a:defRPr sz="7200"/>
            </a:lvl2pPr>
            <a:lvl3pPr lvl="2" algn="ctr">
              <a:spcBef>
                <a:spcPts val="0"/>
              </a:spcBef>
              <a:buSzPct val="100000"/>
              <a:defRPr sz="7200"/>
            </a:lvl3pPr>
            <a:lvl4pPr lvl="3" algn="ctr">
              <a:spcBef>
                <a:spcPts val="0"/>
              </a:spcBef>
              <a:buSzPct val="100000"/>
              <a:defRPr sz="7200"/>
            </a:lvl4pPr>
            <a:lvl5pPr lvl="4" algn="ctr">
              <a:spcBef>
                <a:spcPts val="0"/>
              </a:spcBef>
              <a:buSzPct val="100000"/>
              <a:defRPr sz="7200"/>
            </a:lvl5pPr>
            <a:lvl6pPr lvl="5" algn="ctr">
              <a:spcBef>
                <a:spcPts val="0"/>
              </a:spcBef>
              <a:buSzPct val="100000"/>
              <a:defRPr sz="7200"/>
            </a:lvl6pPr>
            <a:lvl7pPr lvl="6" algn="ctr">
              <a:spcBef>
                <a:spcPts val="0"/>
              </a:spcBef>
              <a:buSzPct val="100000"/>
              <a:defRPr sz="7200"/>
            </a:lvl7pPr>
            <a:lvl8pPr lvl="7" algn="ctr">
              <a:spcBef>
                <a:spcPts val="0"/>
              </a:spcBef>
              <a:buSzPct val="100000"/>
              <a:defRPr sz="7200"/>
            </a:lvl8pPr>
            <a:lvl9pPr lvl="8" algn="ctr"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26452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851725" y="1583350"/>
            <a:ext cx="5440500" cy="1159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135200" y="3812000"/>
            <a:ext cx="4873500" cy="1331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algn="ctr" rtl="0">
              <a:spcBef>
                <a:spcPts val="0"/>
              </a:spcBef>
              <a:buSzPct val="100000"/>
              <a:buNone/>
              <a:defRPr sz="3000"/>
            </a:lvl2pPr>
            <a:lvl3pPr lvl="2" algn="ctr" rtl="0">
              <a:spcBef>
                <a:spcPts val="0"/>
              </a:spcBef>
              <a:buSzPct val="100000"/>
              <a:buNone/>
              <a:defRPr sz="3000"/>
            </a:lvl3pPr>
            <a:lvl4pPr lvl="3" algn="ctr" rtl="0">
              <a:spcBef>
                <a:spcPts val="0"/>
              </a:spcBef>
              <a:buSzPct val="100000"/>
              <a:buNone/>
              <a:defRPr sz="3000"/>
            </a:lvl4pPr>
            <a:lvl5pPr lvl="4" algn="ctr" rtl="0">
              <a:spcBef>
                <a:spcPts val="0"/>
              </a:spcBef>
              <a:buSzPct val="100000"/>
              <a:buNone/>
              <a:defRPr sz="3000"/>
            </a:lvl5pPr>
            <a:lvl6pPr lvl="5" algn="ctr" rtl="0">
              <a:spcBef>
                <a:spcPts val="0"/>
              </a:spcBef>
              <a:buSzPct val="100000"/>
              <a:buNone/>
              <a:defRPr sz="3000"/>
            </a:lvl6pPr>
            <a:lvl7pPr lvl="6" algn="ctr" rtl="0">
              <a:spcBef>
                <a:spcPts val="0"/>
              </a:spcBef>
              <a:buSzPct val="100000"/>
              <a:buNone/>
              <a:defRPr sz="3000"/>
            </a:lvl7pPr>
            <a:lvl8pPr lvl="7" algn="ctr" rtl="0">
              <a:spcBef>
                <a:spcPts val="0"/>
              </a:spcBef>
              <a:buSzPct val="100000"/>
              <a:buNone/>
              <a:defRPr sz="3000"/>
            </a:lvl8pPr>
            <a:lvl9pPr lvl="8" algn="ctr" rtl="0"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 rot="10800000">
            <a:off x="4169400" y="3812000"/>
            <a:ext cx="805200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2423397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58050" y="3685800"/>
            <a:ext cx="5860500" cy="819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algn="ctr" rtl="0">
              <a:spcBef>
                <a:spcPts val="0"/>
              </a:spcBef>
              <a:buSzPct val="100000"/>
              <a:defRPr sz="3000"/>
            </a:lvl2pPr>
            <a:lvl3pPr lvl="2" algn="ctr" rtl="0">
              <a:spcBef>
                <a:spcPts val="0"/>
              </a:spcBef>
              <a:buSzPct val="100000"/>
              <a:defRPr sz="3000"/>
            </a:lvl3pPr>
            <a:lvl4pPr lvl="3" algn="ctr" rtl="0">
              <a:spcBef>
                <a:spcPts val="0"/>
              </a:spcBef>
              <a:buSzPct val="100000"/>
              <a:defRPr sz="3000"/>
            </a:lvl4pPr>
            <a:lvl5pPr lvl="4" algn="ctr" rtl="0">
              <a:spcBef>
                <a:spcPts val="0"/>
              </a:spcBef>
              <a:buSzPct val="100000"/>
              <a:defRPr sz="3000"/>
            </a:lvl5pPr>
            <a:lvl6pPr lvl="5" algn="ctr" rtl="0">
              <a:spcBef>
                <a:spcPts val="0"/>
              </a:spcBef>
              <a:buSzPct val="100000"/>
              <a:defRPr sz="3000"/>
            </a:lvl6pPr>
            <a:lvl7pPr lvl="6" algn="ctr" rtl="0">
              <a:spcBef>
                <a:spcPts val="0"/>
              </a:spcBef>
              <a:buSzPct val="100000"/>
              <a:defRPr sz="3000"/>
            </a:lvl7pPr>
            <a:lvl8pPr lvl="7" algn="ctr" rtl="0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7" name="Shape 17"/>
          <p:cNvSpPr txBox="1"/>
          <p:nvPr/>
        </p:nvSpPr>
        <p:spPr>
          <a:xfrm>
            <a:off x="623812" y="449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" sz="9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</p:txBody>
      </p:sp>
      <p:cxnSp>
        <p:nvCxnSpPr>
          <p:cNvPr id="18" name="Shape 18"/>
          <p:cNvCxnSpPr/>
          <p:nvPr/>
        </p:nvCxnSpPr>
        <p:spPr>
          <a:xfrm rot="10800000">
            <a:off x="759503" y="1139975"/>
            <a:ext cx="805200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4862956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236500" y="3727575"/>
            <a:ext cx="6671100" cy="1198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549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36822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252325"/>
            <a:ext cx="8229600" cy="891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36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8516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17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5A34-AAB4-4AC9-9CA7-C986EB02EB60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C567-26B9-4DC2-9078-B5C25A0C2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67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5A34-AAB4-4AC9-9CA7-C986EB02EB60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C567-26B9-4DC2-9078-B5C25A0C2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5A34-AAB4-4AC9-9CA7-C986EB02EB60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C567-26B9-4DC2-9078-B5C25A0C2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4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5A34-AAB4-4AC9-9CA7-C986EB02EB60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BC567-26B9-4DC2-9078-B5C25A0C2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1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5975" y="0"/>
            <a:ext cx="9144000" cy="5143499"/>
          </a:xfrm>
          <a:prstGeom prst="rect">
            <a:avLst/>
          </a:prstGeom>
          <a:solidFill>
            <a:srgbClr val="161732">
              <a:alpha val="3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36500" y="3727575"/>
            <a:ext cx="6671100" cy="119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>
              <a:spcBef>
                <a:spcPts val="48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>
              <a:spcBef>
                <a:spcPts val="48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95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D5A34-AAB4-4AC9-9CA7-C986EB02EB60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BC567-26B9-4DC2-9078-B5C25A0C2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2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D8FE9-F31F-42A1-84E2-E560F30624BF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96050-2E5D-44F9-9860-5C10E4F42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73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96A53-BB8C-44DD-985A-D0878009F13B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27DB1-156C-41CD-B117-808001B80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73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8" y="195486"/>
            <a:ext cx="2520280" cy="582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87" y="325265"/>
            <a:ext cx="3602608" cy="323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5966"/>
            <a:ext cx="9144000" cy="56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5975" y="0"/>
            <a:ext cx="9144000" cy="5143500"/>
          </a:xfrm>
          <a:prstGeom prst="rect">
            <a:avLst/>
          </a:prstGeom>
          <a:solidFill>
            <a:srgbClr val="161732">
              <a:alpha val="3654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236500" y="3727575"/>
            <a:ext cx="6671100" cy="119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Playfair Display"/>
              <a:buChar char="●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Playfair Display"/>
              <a:buChar char="○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Playfair Display"/>
              <a:buChar char="■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buChar char="●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buChar char="○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buChar char="■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buChar char="●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buChar char="○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buChar char="■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39263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4909" y="2143125"/>
            <a:ext cx="8496252" cy="857250"/>
          </a:xfrm>
        </p:spPr>
        <p:txBody>
          <a:bodyPr>
            <a:noAutofit/>
          </a:bodyPr>
          <a:lstStyle/>
          <a:p>
            <a:pPr algn="l"/>
            <a:r>
              <a:rPr lang="en-GB" sz="4400" b="1" dirty="0" smtClean="0">
                <a:solidFill>
                  <a:srgbClr val="333A4D"/>
                </a:solidFill>
                <a:latin typeface="Montserrat" panose="020B0604020202020204" charset="0"/>
              </a:rPr>
              <a:t>The Value of Physiotherapy in Community Urgent Care</a:t>
            </a:r>
            <a:r>
              <a:rPr lang="en-GB" sz="5200" b="1" dirty="0" smtClean="0">
                <a:solidFill>
                  <a:srgbClr val="333A4D"/>
                </a:solidFill>
                <a:latin typeface="Montserrat" panose="020B0604020202020204" charset="0"/>
              </a:rPr>
              <a:t/>
            </a:r>
            <a:br>
              <a:rPr lang="en-GB" sz="5200" b="1" dirty="0" smtClean="0">
                <a:solidFill>
                  <a:srgbClr val="333A4D"/>
                </a:solidFill>
                <a:latin typeface="Montserrat" panose="020B0604020202020204" charset="0"/>
              </a:rPr>
            </a:br>
            <a:r>
              <a:rPr lang="en-GB" sz="2000" b="1" dirty="0" smtClean="0">
                <a:solidFill>
                  <a:srgbClr val="333A4D"/>
                </a:solidFill>
                <a:latin typeface="Montserrat" panose="020B0604020202020204" charset="0"/>
              </a:rPr>
              <a:t/>
            </a:r>
            <a:br>
              <a:rPr lang="en-GB" sz="2000" b="1" dirty="0" smtClean="0">
                <a:solidFill>
                  <a:srgbClr val="333A4D"/>
                </a:solidFill>
                <a:latin typeface="Montserrat" panose="020B0604020202020204" charset="0"/>
              </a:rPr>
            </a:br>
            <a:r>
              <a:rPr lang="en-GB" sz="2000" b="1" dirty="0" smtClean="0">
                <a:solidFill>
                  <a:srgbClr val="333A4D"/>
                </a:solidFill>
                <a:latin typeface="Montserrat" panose="020B0604020202020204" charset="0"/>
              </a:rPr>
              <a:t>Sophie Wallington</a:t>
            </a:r>
            <a:br>
              <a:rPr lang="en-GB" sz="2000" b="1" dirty="0" smtClean="0">
                <a:solidFill>
                  <a:srgbClr val="333A4D"/>
                </a:solidFill>
                <a:latin typeface="Montserrat" panose="020B0604020202020204" charset="0"/>
              </a:rPr>
            </a:br>
            <a:r>
              <a:rPr lang="en-GB" sz="2000" b="1" dirty="0" smtClean="0">
                <a:solidFill>
                  <a:srgbClr val="333A4D"/>
                </a:solidFill>
                <a:latin typeface="Montserrat" panose="020B0604020202020204" charset="0"/>
              </a:rPr>
              <a:t>Advanced Physiotherapist Practitioner</a:t>
            </a:r>
            <a:endParaRPr lang="en-GB" sz="2000" b="1" dirty="0">
              <a:solidFill>
                <a:srgbClr val="333A4D"/>
              </a:solidFill>
              <a:latin typeface="Montserrat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573936"/>
            <a:ext cx="5460318" cy="702417"/>
          </a:xfrm>
          <a:prstGeom prst="rect">
            <a:avLst/>
          </a:prstGeom>
        </p:spPr>
      </p:pic>
      <p:pic>
        <p:nvPicPr>
          <p:cNvPr id="6" name="Picture 5" descr="N Manchester CCG co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909" y="4248152"/>
            <a:ext cx="2516892" cy="646387"/>
          </a:xfrm>
          <a:prstGeom prst="rect">
            <a:avLst/>
          </a:prstGeom>
        </p:spPr>
      </p:pic>
      <p:pic>
        <p:nvPicPr>
          <p:cNvPr id="4" name="Picture 2" descr="http://www.enventure.co.uk/wp-content/uploads/2015/03/mc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99" y="4350542"/>
            <a:ext cx="2625362" cy="44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0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 idx="4294967295"/>
          </p:nvPr>
        </p:nvSpPr>
        <p:spPr>
          <a:xfrm>
            <a:off x="0" y="1962150"/>
            <a:ext cx="91440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0" dirty="0" smtClean="0"/>
              <a:t>Roles</a:t>
            </a:r>
            <a:endParaRPr lang="en" sz="10000" dirty="0"/>
          </a:p>
        </p:txBody>
      </p:sp>
      <p:sp>
        <p:nvSpPr>
          <p:cNvPr id="68" name="Shape 68"/>
          <p:cNvSpPr txBox="1">
            <a:spLocks noGrp="1"/>
          </p:cNvSpPr>
          <p:nvPr>
            <p:ph type="body" idx="4294967295"/>
          </p:nvPr>
        </p:nvSpPr>
        <p:spPr>
          <a:xfrm>
            <a:off x="0" y="3727575"/>
            <a:ext cx="9144000" cy="1198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dirty="0" smtClean="0">
                <a:latin typeface="Montserrat" panose="020B0604020202020204" charset="0"/>
              </a:rPr>
              <a:t>Protect changing roles through leadership and accountability.  Extend scope appropriately to improve care, not careers</a:t>
            </a:r>
            <a:endParaRPr lang="en" sz="1600" dirty="0">
              <a:latin typeface="Montserrat" panose="020B0604020202020204" charset="0"/>
            </a:endParaRPr>
          </a:p>
        </p:txBody>
      </p:sp>
      <p:grpSp>
        <p:nvGrpSpPr>
          <p:cNvPr id="12" name="Shape 177"/>
          <p:cNvGrpSpPr/>
          <p:nvPr/>
        </p:nvGrpSpPr>
        <p:grpSpPr>
          <a:xfrm>
            <a:off x="6019800" y="195327"/>
            <a:ext cx="347107" cy="438984"/>
            <a:chOff x="584925" y="238125"/>
            <a:chExt cx="415200" cy="525100"/>
          </a:xfrm>
        </p:grpSpPr>
        <p:sp>
          <p:nvSpPr>
            <p:cNvPr id="13" name="Shape 17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79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80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81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82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3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5181600" y="292885"/>
            <a:ext cx="745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dirty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👧</a:t>
            </a:r>
            <a:endParaRPr lang="en-GB" sz="6000" dirty="0"/>
          </a:p>
        </p:txBody>
      </p:sp>
      <p:grpSp>
        <p:nvGrpSpPr>
          <p:cNvPr id="20" name="Shape 196"/>
          <p:cNvGrpSpPr/>
          <p:nvPr/>
        </p:nvGrpSpPr>
        <p:grpSpPr>
          <a:xfrm>
            <a:off x="6040709" y="802380"/>
            <a:ext cx="335905" cy="397142"/>
            <a:chOff x="4636075" y="261925"/>
            <a:chExt cx="401800" cy="475050"/>
          </a:xfrm>
        </p:grpSpPr>
        <p:sp>
          <p:nvSpPr>
            <p:cNvPr id="21" name="Shape 197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198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199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00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95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0" y="361950"/>
            <a:ext cx="9144000" cy="47815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1800" dirty="0">
                <a:solidFill>
                  <a:schemeClr val="bg1"/>
                </a:solidFill>
                <a:latin typeface="Montserrat" panose="020B0604020202020204" charset="0"/>
              </a:rPr>
              <a:t>Extending the roles of individual team members and role blurring</a:t>
            </a:r>
          </a:p>
          <a:p>
            <a:pPr algn="ctr"/>
            <a:endParaRPr lang="en-GB" sz="1800" dirty="0">
              <a:solidFill>
                <a:schemeClr val="bg1"/>
              </a:solidFill>
              <a:latin typeface="Montserrat" panose="020B0604020202020204" charset="0"/>
            </a:endParaRPr>
          </a:p>
          <a:p>
            <a:pPr algn="ctr"/>
            <a:r>
              <a:rPr lang="en-GB" sz="1800" dirty="0">
                <a:solidFill>
                  <a:schemeClr val="bg1"/>
                </a:solidFill>
                <a:latin typeface="Montserrat" panose="020B0604020202020204" charset="0"/>
              </a:rPr>
              <a:t>Leads</a:t>
            </a:r>
          </a:p>
          <a:p>
            <a:pPr algn="ctr"/>
            <a:endParaRPr lang="en-GB" sz="1800" dirty="0">
              <a:solidFill>
                <a:schemeClr val="bg1"/>
              </a:solidFill>
              <a:latin typeface="Montserrat" panose="020B0604020202020204" charset="0"/>
            </a:endParaRPr>
          </a:p>
          <a:p>
            <a:pPr algn="ctr"/>
            <a:r>
              <a:rPr lang="en-GB" sz="1800" dirty="0">
                <a:solidFill>
                  <a:schemeClr val="bg1"/>
                </a:solidFill>
                <a:latin typeface="Montserrat" panose="020B0604020202020204" charset="0"/>
              </a:rPr>
              <a:t>The most appropriate assessor for the patient</a:t>
            </a:r>
          </a:p>
          <a:p>
            <a:pPr algn="ctr"/>
            <a:endParaRPr lang="en-GB" sz="1800" dirty="0">
              <a:solidFill>
                <a:schemeClr val="bg1"/>
              </a:solidFill>
              <a:latin typeface="Montserrat" panose="020B0604020202020204" charset="0"/>
            </a:endParaRPr>
          </a:p>
          <a:p>
            <a:pPr algn="ctr"/>
            <a:r>
              <a:rPr lang="en-GB" sz="1800" dirty="0">
                <a:solidFill>
                  <a:schemeClr val="bg1"/>
                </a:solidFill>
                <a:latin typeface="Montserrat" panose="020B0604020202020204" charset="0"/>
              </a:rPr>
              <a:t>Ability to troubleshoot unknown issues through extended skill base</a:t>
            </a:r>
          </a:p>
          <a:p>
            <a:pPr algn="ctr"/>
            <a:endParaRPr lang="en-GB" sz="1800" dirty="0">
              <a:solidFill>
                <a:schemeClr val="bg1"/>
              </a:solidFill>
              <a:latin typeface="Montserrat" panose="020B0604020202020204" charset="0"/>
            </a:endParaRPr>
          </a:p>
          <a:p>
            <a:pPr algn="ctr"/>
            <a:r>
              <a:rPr lang="en-GB" sz="1800" dirty="0">
                <a:solidFill>
                  <a:schemeClr val="bg1"/>
                </a:solidFill>
                <a:latin typeface="Montserrat" panose="020B0604020202020204" charset="0"/>
              </a:rPr>
              <a:t>Delegation and direction</a:t>
            </a:r>
          </a:p>
          <a:p>
            <a:pPr algn="ctr"/>
            <a:endParaRPr lang="en-GB" sz="1800" dirty="0">
              <a:solidFill>
                <a:schemeClr val="bg1"/>
              </a:solidFill>
              <a:latin typeface="Montserrat" panose="020B0604020202020204" charset="0"/>
            </a:endParaRPr>
          </a:p>
          <a:p>
            <a:pPr algn="ctr"/>
            <a:r>
              <a:rPr lang="en-GB" sz="1800" dirty="0">
                <a:solidFill>
                  <a:schemeClr val="bg1"/>
                </a:solidFill>
                <a:latin typeface="Montserrat" panose="020B0604020202020204" charset="0"/>
              </a:rPr>
              <a:t>Clinical Governance</a:t>
            </a:r>
          </a:p>
          <a:p>
            <a:pPr algn="ctr"/>
            <a:endParaRPr lang="en-GB" sz="1800" dirty="0">
              <a:solidFill>
                <a:schemeClr val="bg1"/>
              </a:solidFill>
              <a:latin typeface="Montserrat" panose="020B0604020202020204" charset="0"/>
            </a:endParaRPr>
          </a:p>
          <a:p>
            <a:pPr algn="ctr"/>
            <a:r>
              <a:rPr lang="en-GB" sz="1800" dirty="0">
                <a:solidFill>
                  <a:schemeClr val="bg1"/>
                </a:solidFill>
                <a:latin typeface="Montserrat" panose="020B0604020202020204" charset="0"/>
              </a:rPr>
              <a:t>Assistant Practitioner Competencies</a:t>
            </a:r>
          </a:p>
        </p:txBody>
      </p:sp>
    </p:spTree>
    <p:extLst>
      <p:ext uri="{BB962C8B-B14F-4D97-AF65-F5344CB8AC3E}">
        <p14:creationId xmlns:p14="http://schemas.microsoft.com/office/powerpoint/2010/main" val="33135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0" y="2143050"/>
            <a:ext cx="91440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Benefits and Impact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236500" y="3727575"/>
            <a:ext cx="6671100" cy="1198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540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/>
          </p:cNvSpPr>
          <p:nvPr/>
        </p:nvSpPr>
        <p:spPr>
          <a:xfrm>
            <a:off x="0" y="361950"/>
            <a:ext cx="9144000" cy="47815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Montserrat" panose="020B0604020202020204" charset="0"/>
              </a:rPr>
              <a:t>Acute hospitals focus on treating those requiring specialist or more complex </a:t>
            </a:r>
            <a:r>
              <a:rPr lang="en-GB" sz="2000" dirty="0" smtClean="0">
                <a:solidFill>
                  <a:schemeClr val="bg1"/>
                </a:solidFill>
                <a:latin typeface="Montserrat" panose="020B0604020202020204" charset="0"/>
              </a:rPr>
              <a:t>treatment</a:t>
            </a:r>
          </a:p>
          <a:p>
            <a:pPr algn="ctr"/>
            <a:endParaRPr lang="en-GB" sz="2000" dirty="0">
              <a:solidFill>
                <a:prstClr val="white"/>
              </a:solidFill>
              <a:latin typeface="Montserrat" panose="020B0604020202020204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Montserrat" panose="020B0604020202020204" charset="0"/>
              </a:rPr>
              <a:t>Rapid access to information, advice and treatment</a:t>
            </a:r>
            <a:endParaRPr lang="en-GB" sz="2000" dirty="0">
              <a:solidFill>
                <a:prstClr val="white"/>
              </a:solidFill>
              <a:latin typeface="Montserrat" panose="020B0604020202020204" charset="0"/>
            </a:endParaRPr>
          </a:p>
          <a:p>
            <a:pPr algn="ctr"/>
            <a:endParaRPr lang="en-GB" sz="2000" dirty="0">
              <a:solidFill>
                <a:prstClr val="white"/>
              </a:solidFill>
              <a:latin typeface="Montserrat" panose="020B0604020202020204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Montserrat" panose="020B0604020202020204" charset="0"/>
              </a:rPr>
              <a:t>Better use of highly trained clinicians’ skills and expertise. Offers patients access to the most appropriately trained </a:t>
            </a:r>
            <a:r>
              <a:rPr lang="en-GB" sz="2000" dirty="0" smtClean="0">
                <a:solidFill>
                  <a:schemeClr val="bg1"/>
                </a:solidFill>
                <a:latin typeface="Montserrat" panose="020B0604020202020204" charset="0"/>
              </a:rPr>
              <a:t>professional</a:t>
            </a:r>
          </a:p>
          <a:p>
            <a:pPr algn="ctr"/>
            <a:endParaRPr lang="en-GB" sz="2000" dirty="0">
              <a:solidFill>
                <a:prstClr val="white"/>
              </a:solidFill>
              <a:latin typeface="Montserrat" panose="020B0604020202020204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Montserrat" panose="020B0604020202020204" charset="0"/>
              </a:rPr>
              <a:t>Enhances workforce capacity in community services and supports delivery of more care outside hospital, closer to </a:t>
            </a:r>
            <a:r>
              <a:rPr lang="en-GB" sz="2000" dirty="0" smtClean="0">
                <a:solidFill>
                  <a:schemeClr val="bg1"/>
                </a:solidFill>
                <a:latin typeface="Montserrat" panose="020B0604020202020204" charset="0"/>
              </a:rPr>
              <a:t>home</a:t>
            </a:r>
          </a:p>
          <a:p>
            <a:pPr algn="ctr"/>
            <a:endParaRPr lang="en-GB" sz="2000" dirty="0">
              <a:solidFill>
                <a:prstClr val="white"/>
              </a:solidFill>
              <a:latin typeface="Montserrat" panose="020B0604020202020204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Montserrat" panose="020B0604020202020204" charset="0"/>
              </a:rPr>
              <a:t>Enable GPs to maximise the use of their medical training and skills in dealing with complex clinical work.  Shared care with the GP, with clinical confidence and credibility</a:t>
            </a:r>
            <a:endParaRPr lang="en-GB" sz="2000" dirty="0">
              <a:solidFill>
                <a:prstClr val="white"/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0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 idx="4294967295"/>
          </p:nvPr>
        </p:nvSpPr>
        <p:spPr>
          <a:xfrm>
            <a:off x="685800" y="1991850"/>
            <a:ext cx="77724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£921.81</a:t>
            </a:r>
            <a:endParaRPr lang="en" sz="10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4294967295"/>
          </p:nvPr>
        </p:nvSpPr>
        <p:spPr>
          <a:xfrm>
            <a:off x="0" y="3727575"/>
            <a:ext cx="9144000" cy="1198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smtClean="0">
                <a:latin typeface="Montserrat" panose="020B0604020202020204" charset="0"/>
              </a:rPr>
              <a:t>Ambulance (£213.81), A&amp;E Assessment (£104), Less than 24 Hours (£604)</a:t>
            </a:r>
            <a:endParaRPr lang="en" sz="1800" dirty="0"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 idx="4294967295"/>
          </p:nvPr>
        </p:nvSpPr>
        <p:spPr>
          <a:xfrm>
            <a:off x="685800" y="1991850"/>
            <a:ext cx="77724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£1800.00</a:t>
            </a:r>
            <a:endParaRPr lang="en" sz="10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4294967295"/>
          </p:nvPr>
        </p:nvSpPr>
        <p:spPr>
          <a:xfrm>
            <a:off x="0" y="3727575"/>
            <a:ext cx="9144000" cy="1198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smtClean="0">
                <a:latin typeface="Montserrat" panose="020B0604020202020204" charset="0"/>
              </a:rPr>
              <a:t>Flat rate tariff for non-elective hospital admission </a:t>
            </a:r>
            <a:endParaRPr lang="en" sz="1800" dirty="0"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7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 idx="4294967295"/>
          </p:nvPr>
        </p:nvSpPr>
        <p:spPr>
          <a:xfrm>
            <a:off x="685800" y="1991850"/>
            <a:ext cx="77724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£435.00</a:t>
            </a:r>
            <a:endParaRPr lang="en" sz="1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4294967295"/>
          </p:nvPr>
        </p:nvSpPr>
        <p:spPr>
          <a:xfrm>
            <a:off x="0" y="3727575"/>
            <a:ext cx="9144000" cy="1198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smtClean="0">
                <a:latin typeface="Montserrat" panose="020B0604020202020204" charset="0"/>
              </a:rPr>
              <a:t>1 Week in Residential Care.  Manchester Local authority Rate </a:t>
            </a:r>
            <a:endParaRPr lang="en" sz="1800" dirty="0"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 idx="4294967295"/>
          </p:nvPr>
        </p:nvSpPr>
        <p:spPr>
          <a:xfrm>
            <a:off x="685800" y="1991850"/>
            <a:ext cx="77724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£23.50</a:t>
            </a:r>
            <a:endParaRPr lang="en" sz="1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4294967295"/>
          </p:nvPr>
        </p:nvSpPr>
        <p:spPr>
          <a:xfrm>
            <a:off x="0" y="3727575"/>
            <a:ext cx="9144000" cy="1198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smtClean="0">
                <a:latin typeface="Montserrat" panose="020B0604020202020204" charset="0"/>
              </a:rPr>
              <a:t>1 Hour Senior Physiotherapist Contact Time in Patients’ Home</a:t>
            </a:r>
            <a:endParaRPr lang="en" sz="1800" dirty="0"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8"/>
          <p:cNvSpPr txBox="1">
            <a:spLocks/>
          </p:cNvSpPr>
          <p:nvPr/>
        </p:nvSpPr>
        <p:spPr>
          <a:xfrm>
            <a:off x="0" y="2019300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"/>
              <a:buNone/>
              <a:defRPr sz="6000" b="1" i="0" u="none" strike="noStrike" cap="none" baseline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dirty="0" smtClean="0"/>
              <a:t>Think Differently</a:t>
            </a:r>
            <a:endParaRPr lang="en" dirty="0"/>
          </a:p>
        </p:txBody>
      </p:sp>
      <p:sp>
        <p:nvSpPr>
          <p:cNvPr id="4" name="Shape 58"/>
          <p:cNvSpPr txBox="1">
            <a:spLocks/>
          </p:cNvSpPr>
          <p:nvPr/>
        </p:nvSpPr>
        <p:spPr>
          <a:xfrm>
            <a:off x="0" y="10287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"/>
              <a:buNone/>
              <a:defRPr sz="6000" b="1" i="0" u="none" strike="noStrike" cap="none" baseline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dirty="0" smtClean="0"/>
              <a:t>Be Proud</a:t>
            </a:r>
            <a:endParaRPr lang="en" dirty="0"/>
          </a:p>
        </p:txBody>
      </p:sp>
      <p:sp>
        <p:nvSpPr>
          <p:cNvPr id="7" name="Shape 58"/>
          <p:cNvSpPr txBox="1">
            <a:spLocks/>
          </p:cNvSpPr>
          <p:nvPr/>
        </p:nvSpPr>
        <p:spPr>
          <a:xfrm>
            <a:off x="0" y="2876550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"/>
              <a:buNone/>
              <a:defRPr sz="6000" b="1" i="0" u="none" strike="noStrike" cap="none" baseline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dirty="0" smtClean="0"/>
              <a:t>Make an Impact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405192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ctrTitle" idx="4294967295"/>
          </p:nvPr>
        </p:nvSpPr>
        <p:spPr>
          <a:xfrm>
            <a:off x="1275149" y="1991850"/>
            <a:ext cx="65937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0" dirty="0"/>
              <a:t>Thanks!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subTitle" idx="4294967295"/>
          </p:nvPr>
        </p:nvSpPr>
        <p:spPr>
          <a:xfrm>
            <a:off x="1306137" y="3638550"/>
            <a:ext cx="6593700" cy="120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2000" b="1" dirty="0" smtClean="0">
              <a:latin typeface="Montserrat" panose="020B0604020202020204" charset="0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000" b="1" dirty="0" smtClean="0">
                <a:latin typeface="Montserrat" panose="020B0604020202020204" charset="0"/>
              </a:rPr>
              <a:t>Any </a:t>
            </a:r>
            <a:r>
              <a:rPr lang="en" sz="2000" b="1" dirty="0">
                <a:latin typeface="Montserrat" panose="020B0604020202020204" charset="0"/>
              </a:rPr>
              <a:t>questions</a:t>
            </a:r>
            <a:r>
              <a:rPr lang="en" sz="2000" b="1" dirty="0" smtClean="0">
                <a:latin typeface="Montserrat" panose="020B0604020202020204" charset="0"/>
              </a:rPr>
              <a:t>?</a:t>
            </a:r>
          </a:p>
          <a:p>
            <a:pPr lvl="0" algn="ctr" rtl="0">
              <a:spcBef>
                <a:spcPts val="0"/>
              </a:spcBef>
              <a:buNone/>
            </a:pPr>
            <a:endParaRPr lang="en" sz="800" b="1" dirty="0">
              <a:latin typeface="Montserrat" panose="020B060402020202020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 idx="4294967295"/>
          </p:nvPr>
        </p:nvSpPr>
        <p:spPr>
          <a:xfrm>
            <a:off x="1275149" y="1991850"/>
            <a:ext cx="65937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0" dirty="0"/>
              <a:t>Hello!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ubTitle" idx="4294967295"/>
          </p:nvPr>
        </p:nvSpPr>
        <p:spPr>
          <a:xfrm>
            <a:off x="1295400" y="3867150"/>
            <a:ext cx="6593700" cy="120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800" b="1" dirty="0" smtClean="0">
                <a:latin typeface="Montserrat" panose="020B0604020202020204" charset="0"/>
              </a:rPr>
              <a:t>My name is Sophie Wallington</a:t>
            </a:r>
            <a:endParaRPr lang="en" sz="1800" b="1" dirty="0">
              <a:latin typeface="Montserrat" panose="020B0604020202020204" charset="0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dirty="0" smtClean="0">
                <a:latin typeface="Montserrat" panose="020B0604020202020204" charset="0"/>
              </a:rPr>
              <a:t>Advanced Physiotherapist Practitioner</a:t>
            </a:r>
            <a:endParaRPr lang="en" dirty="0">
              <a:latin typeface="Montserrat" panose="020B0604020202020204" charset="0"/>
            </a:endParaRPr>
          </a:p>
        </p:txBody>
      </p:sp>
    </p:spTree>
  </p:cSld>
  <p:clrMapOvr>
    <a:masterClrMapping/>
  </p:clrMapOvr>
  <p:transition spd="slow" advTm="4124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 idx="4294967295"/>
          </p:nvPr>
        </p:nvSpPr>
        <p:spPr>
          <a:xfrm>
            <a:off x="0" y="2116750"/>
            <a:ext cx="91440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0" dirty="0" smtClean="0"/>
              <a:t>Frailty</a:t>
            </a:r>
            <a:endParaRPr lang="en" sz="10000" dirty="0"/>
          </a:p>
        </p:txBody>
      </p:sp>
      <p:sp>
        <p:nvSpPr>
          <p:cNvPr id="65" name="Shape 65"/>
          <p:cNvSpPr txBox="1">
            <a:spLocks noGrp="1"/>
          </p:cNvSpPr>
          <p:nvPr>
            <p:ph type="body" idx="4294967295"/>
          </p:nvPr>
        </p:nvSpPr>
        <p:spPr>
          <a:xfrm>
            <a:off x="1248201" y="3638550"/>
            <a:ext cx="6671100" cy="119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 i="1" dirty="0" smtClean="0">
                <a:latin typeface="Calibri" panose="020F0502020204030204" pitchFamily="34" charset="0"/>
              </a:rPr>
              <a:t>A complex problem requiring a complex solution</a:t>
            </a:r>
            <a:endParaRPr lang="en" sz="1600" b="1" i="1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://www.clker.com/cliparts/Y/Y/P/O/z/F/old-people-crossing-the-road-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8150"/>
            <a:ext cx="1395102" cy="151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Shape 365"/>
          <p:cNvGrpSpPr/>
          <p:nvPr/>
        </p:nvGrpSpPr>
        <p:grpSpPr>
          <a:xfrm>
            <a:off x="5281302" y="590550"/>
            <a:ext cx="352206" cy="333835"/>
            <a:chOff x="5300400" y="3670175"/>
            <a:chExt cx="421300" cy="399325"/>
          </a:xfrm>
        </p:grpSpPr>
        <p:sp>
          <p:nvSpPr>
            <p:cNvPr id="14" name="Shape 366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367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368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36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370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4270855"/>
      </p:ext>
    </p:extLst>
  </p:cSld>
  <p:clrMapOvr>
    <a:masterClrMapping/>
  </p:clrMapOvr>
  <p:transition spd="slow" advTm="40317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5627555" y="304813"/>
            <a:ext cx="2444628" cy="4520464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5844682" y="870626"/>
            <a:ext cx="2085323" cy="3241115"/>
          </a:xfrm>
          <a:prstGeom prst="rect">
            <a:avLst/>
          </a:prstGeom>
          <a:solidFill>
            <a:srgbClr val="161732">
              <a:alpha val="3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Place your screenshot here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4294967295"/>
          </p:nvPr>
        </p:nvSpPr>
        <p:spPr>
          <a:xfrm>
            <a:off x="457200" y="438150"/>
            <a:ext cx="4800600" cy="514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b="1" dirty="0" smtClean="0">
                <a:latin typeface="Montserrat"/>
                <a:ea typeface="Montserrat"/>
                <a:cs typeface="Montserrat"/>
                <a:sym typeface="Montserrat"/>
              </a:rPr>
              <a:t>      @FrailtyChampion</a:t>
            </a:r>
            <a:endParaRPr lang="en" sz="2000" b="1" i="1" dirty="0" smtClean="0">
              <a:latin typeface="Montserrat" panose="020B0604020202020204" charset="0"/>
            </a:endParaRPr>
          </a:p>
          <a:p>
            <a:pPr lvl="0" rtl="0">
              <a:spcBef>
                <a:spcPts val="0"/>
              </a:spcBef>
              <a:buNone/>
            </a:pPr>
            <a:endParaRPr lang="en" sz="2000" b="1" i="1" dirty="0">
              <a:latin typeface="Montserrat" panose="020B0604020202020204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000" b="1" i="1" dirty="0" smtClean="0">
                <a:latin typeface="Montserrat" panose="020B0604020202020204" charset="0"/>
              </a:rPr>
              <a:t>Build a network and enhance opportunities to share learning, ideas and increase knowledge of local and national initiatives in the field</a:t>
            </a:r>
          </a:p>
          <a:p>
            <a:pPr lvl="0" rtl="0">
              <a:spcBef>
                <a:spcPts val="0"/>
              </a:spcBef>
              <a:buNone/>
            </a:pPr>
            <a:endParaRPr lang="en" sz="2000" b="1" i="1" dirty="0">
              <a:latin typeface="Montserrat" panose="020B0604020202020204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000" b="1" i="1" dirty="0" smtClean="0">
                <a:latin typeface="Montserrat" panose="020B0604020202020204" charset="0"/>
              </a:rPr>
              <a:t>Sophie.Wallington@NHS.Net</a:t>
            </a:r>
            <a:endParaRPr lang="en" sz="2000" b="1" i="1" dirty="0">
              <a:latin typeface="Montserrat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870626"/>
            <a:ext cx="2138805" cy="3377524"/>
          </a:xfrm>
          <a:prstGeom prst="rect">
            <a:avLst/>
          </a:prstGeom>
        </p:spPr>
      </p:pic>
      <p:grpSp>
        <p:nvGrpSpPr>
          <p:cNvPr id="9" name="Shape 283"/>
          <p:cNvGrpSpPr/>
          <p:nvPr/>
        </p:nvGrpSpPr>
        <p:grpSpPr>
          <a:xfrm>
            <a:off x="597091" y="1581150"/>
            <a:ext cx="401718" cy="366502"/>
            <a:chOff x="6625350" y="1613750"/>
            <a:chExt cx="480525" cy="438400"/>
          </a:xfrm>
        </p:grpSpPr>
        <p:sp>
          <p:nvSpPr>
            <p:cNvPr id="10" name="Shape 284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285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286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287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28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600709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7622"/>
            <a:ext cx="8839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600" dirty="0">
                <a:solidFill>
                  <a:srgbClr val="4A4F68"/>
                </a:solidFill>
                <a:latin typeface="Montserrat" panose="020B0604020202020204" charset="0"/>
              </a:rPr>
              <a:t>Crisis Response Service</a:t>
            </a:r>
            <a:r>
              <a:rPr lang="en-GB" sz="2200" dirty="0">
                <a:solidFill>
                  <a:srgbClr val="4A4F68"/>
                </a:solidFill>
                <a:latin typeface="Montserrat" panose="020B0604020202020204" charset="0"/>
              </a:rPr>
              <a:t/>
            </a:r>
            <a:br>
              <a:rPr lang="en-GB" sz="2200" dirty="0">
                <a:solidFill>
                  <a:srgbClr val="4A4F68"/>
                </a:solidFill>
                <a:latin typeface="Montserrat" panose="020B0604020202020204" charset="0"/>
              </a:rPr>
            </a:br>
            <a:r>
              <a:rPr lang="en-GB" sz="1800" dirty="0">
                <a:solidFill>
                  <a:srgbClr val="4A4F68"/>
                </a:solidFill>
                <a:latin typeface="Montserrat" panose="020B0604020202020204" charset="0"/>
              </a:rPr>
              <a:t>Community Assessment and Support Service (CASS) </a:t>
            </a:r>
            <a:br>
              <a:rPr lang="en-GB" sz="1800" dirty="0">
                <a:solidFill>
                  <a:srgbClr val="4A4F68"/>
                </a:solidFill>
                <a:latin typeface="Montserrat" panose="020B0604020202020204" charset="0"/>
              </a:rPr>
            </a:br>
            <a:r>
              <a:rPr lang="en-GB" sz="1800" dirty="0">
                <a:solidFill>
                  <a:srgbClr val="4A4F68"/>
                </a:solidFill>
                <a:latin typeface="Montserrat" panose="020B0604020202020204" charset="0"/>
              </a:rPr>
              <a:t>North Manchester Community Services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508945"/>
            <a:ext cx="670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4A4F68"/>
                </a:solidFill>
                <a:latin typeface="Montserrat" panose="020B0604020202020204" charset="0"/>
              </a:rPr>
              <a:t>Urgent Community Care 72 Hour Service</a:t>
            </a:r>
          </a:p>
          <a:p>
            <a:r>
              <a:rPr lang="en-GB" sz="1800" dirty="0">
                <a:solidFill>
                  <a:srgbClr val="4A4F68"/>
                </a:solidFill>
                <a:latin typeface="Montserrat" panose="020B0604020202020204" charset="0"/>
              </a:rPr>
              <a:t>Integrated Health and Social Care delivery model</a:t>
            </a:r>
          </a:p>
          <a:p>
            <a:r>
              <a:rPr lang="en-GB" sz="1800" dirty="0">
                <a:solidFill>
                  <a:srgbClr val="4A4F68"/>
                </a:solidFill>
                <a:latin typeface="Montserrat" panose="020B0604020202020204" charset="0"/>
              </a:rPr>
              <a:t>1-2 hour response</a:t>
            </a:r>
          </a:p>
          <a:p>
            <a:r>
              <a:rPr lang="en-GB" sz="1800" dirty="0">
                <a:solidFill>
                  <a:srgbClr val="4A4F68"/>
                </a:solidFill>
                <a:latin typeface="Montserrat" panose="020B0604020202020204" charset="0"/>
              </a:rPr>
              <a:t>7-day service</a:t>
            </a:r>
          </a:p>
          <a:p>
            <a:r>
              <a:rPr lang="en-GB" sz="1800" dirty="0">
                <a:solidFill>
                  <a:srgbClr val="4A4F68"/>
                </a:solidFill>
                <a:latin typeface="Montserrat" panose="020B0604020202020204" charset="0"/>
              </a:rPr>
              <a:t>Credible alternative to A&amp;E</a:t>
            </a:r>
          </a:p>
          <a:p>
            <a:r>
              <a:rPr lang="en-GB" sz="1800" dirty="0">
                <a:solidFill>
                  <a:srgbClr val="4A4F68"/>
                </a:solidFill>
                <a:latin typeface="Montserrat" panose="020B0604020202020204" charset="0"/>
              </a:rPr>
              <a:t>Direct referrals from: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A4F68"/>
                </a:solidFill>
                <a:latin typeface="Montserrat" panose="020B0604020202020204" charset="0"/>
              </a:rPr>
              <a:t>Urgent Care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A4F68"/>
                </a:solidFill>
                <a:latin typeface="Montserrat" panose="020B0604020202020204" charset="0"/>
              </a:rPr>
              <a:t>Ambulance Service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A4F68"/>
                </a:solidFill>
                <a:latin typeface="Montserrat" panose="020B0604020202020204" charset="0"/>
              </a:rPr>
              <a:t>GP’s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A4F68"/>
                </a:solidFill>
                <a:latin typeface="Montserrat" panose="020B0604020202020204" charset="0"/>
              </a:rPr>
              <a:t>Health and social care professionals in the community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A4F68"/>
                </a:solidFill>
                <a:latin typeface="Montserrat" panose="020B0604020202020204" charset="0"/>
              </a:rPr>
              <a:t>Community Alarms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58253"/>
            <a:ext cx="3461488" cy="186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45" y="4546357"/>
            <a:ext cx="2730155" cy="351208"/>
          </a:xfrm>
          <a:prstGeom prst="rect">
            <a:avLst/>
          </a:prstGeom>
        </p:spPr>
      </p:pic>
      <p:grpSp>
        <p:nvGrpSpPr>
          <p:cNvPr id="7" name="Shape 277"/>
          <p:cNvGrpSpPr/>
          <p:nvPr/>
        </p:nvGrpSpPr>
        <p:grpSpPr>
          <a:xfrm>
            <a:off x="370242" y="3458528"/>
            <a:ext cx="1286073" cy="1300861"/>
            <a:chOff x="5297950" y="1632050"/>
            <a:chExt cx="426200" cy="431100"/>
          </a:xfrm>
          <a:solidFill>
            <a:srgbClr val="4A4F68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" name="Shape 278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79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6894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60"/>
    </mc:Choice>
    <mc:Fallback xmlns="">
      <p:transition spd="slow" advTm="2606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3138251" y="1126800"/>
            <a:ext cx="2889900" cy="2889900"/>
          </a:xfrm>
          <a:prstGeom prst="ellips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" sz="3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Role</a:t>
            </a:r>
            <a:endParaRPr lang="en"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669500" y="1126800"/>
            <a:ext cx="2889900" cy="2889900"/>
          </a:xfrm>
          <a:prstGeom prst="ellips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" sz="3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Skills</a:t>
            </a:r>
            <a:endParaRPr lang="en"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5607002" y="1126800"/>
            <a:ext cx="2889900" cy="2889900"/>
          </a:xfrm>
          <a:prstGeom prst="ellips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" sz="3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Impact</a:t>
            </a:r>
            <a:endParaRPr lang="en"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7936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 idx="4294967295"/>
          </p:nvPr>
        </p:nvSpPr>
        <p:spPr>
          <a:xfrm>
            <a:off x="0" y="2116750"/>
            <a:ext cx="91440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0" dirty="0" smtClean="0"/>
              <a:t>Skills</a:t>
            </a:r>
            <a:endParaRPr lang="en" sz="10000" dirty="0"/>
          </a:p>
        </p:txBody>
      </p:sp>
      <p:sp>
        <p:nvSpPr>
          <p:cNvPr id="65" name="Shape 65"/>
          <p:cNvSpPr txBox="1">
            <a:spLocks noGrp="1"/>
          </p:cNvSpPr>
          <p:nvPr>
            <p:ph type="body" idx="4294967295"/>
          </p:nvPr>
        </p:nvSpPr>
        <p:spPr>
          <a:xfrm>
            <a:off x="838200" y="3638550"/>
            <a:ext cx="7543800" cy="119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 i="1" dirty="0" smtClean="0">
                <a:latin typeface="Calibri" panose="020F0502020204030204" pitchFamily="34" charset="0"/>
              </a:rPr>
              <a:t>Push the boundaries of traditional Physiotherapy practice</a:t>
            </a:r>
            <a:endParaRPr lang="en" sz="1600" b="1" i="1" dirty="0">
              <a:latin typeface="Calibri" panose="020F0502020204030204" pitchFamily="34" charset="0"/>
            </a:endParaRPr>
          </a:p>
        </p:txBody>
      </p:sp>
      <p:pic>
        <p:nvPicPr>
          <p:cNvPr id="2" name="Picture 2" descr="Image result for helping elderly stick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2430"/>
            <a:ext cx="137159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40317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80143660"/>
              </p:ext>
            </p:extLst>
          </p:nvPr>
        </p:nvGraphicFramePr>
        <p:xfrm>
          <a:off x="228600" y="209550"/>
          <a:ext cx="8496944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04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217C51-0ABB-405F-B458-CF6EBCEA5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217C51-0ABB-405F-B458-CF6EBCEA5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DA7CEA-5129-45AB-8825-BD5C1C9DE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63DA7CEA-5129-45AB-8825-BD5C1C9DE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8405E8-BD08-47A7-BF92-FEE3C65BA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3F8405E8-BD08-47A7-BF92-FEE3C65BA0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56AF57-20DC-48D0-8710-96FC4E319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8756AF57-20DC-48D0-8710-96FC4E319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62C6AA-DDB9-450F-AE58-1D4B90F60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B62C6AA-DDB9-450F-AE58-1D4B90F60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7A5027-1C4A-406C-AD78-AE5AD7701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DB7A5027-1C4A-406C-AD78-AE5AD7701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61FFEB-C128-4BAF-9603-7E5828CF1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4861FFEB-C128-4BAF-9603-7E5828CF1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B0686B-8FC0-4F2F-9BF2-232F6DAA0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CAB0686B-8FC0-4F2F-9BF2-232F6DAA0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7980C4-1289-4002-8959-E23D189E6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1F7980C4-1289-4002-8959-E23D189E6E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7A3FEA-609C-4FCB-BFE4-C00DB14C5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8A7A3FEA-609C-4FCB-BFE4-C00DB14C51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E82636-8627-4AD5-B583-03A2F66E5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29E82636-8627-4AD5-B583-03A2F66E57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15485A-870D-4C41-82F3-06DFE6E45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8015485A-870D-4C41-82F3-06DFE6E45F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35FC3E-054A-44E3-9F10-809D8ED11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8235FC3E-054A-44E3-9F10-809D8ED114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9BED61-25D8-4438-9C60-49BF4D041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graphicEl>
                                              <a:dgm id="{7B9BED61-25D8-4438-9C60-49BF4D041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1A1565-E9D3-4AC7-ABDC-15C22D645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graphicEl>
                                              <a:dgm id="{D31A1565-E9D3-4AC7-ABDC-15C22D645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64D982-54D0-403B-ABB0-6C87661E9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graphicEl>
                                              <a:dgm id="{6F64D982-54D0-403B-ABB0-6C87661E97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463326-510E-40B6-93DD-290A4360D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graphicEl>
                                              <a:dgm id="{CB463326-510E-40B6-93DD-290A4360D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038661-72E8-41DB-A6FC-4794A301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35038661-72E8-41DB-A6FC-4794A301C5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6A465D-7C27-4033-AD18-6547FBC1A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graphicEl>
                                              <a:dgm id="{4A6A465D-7C27-4033-AD18-6547FBC1A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6DEB6D-EC01-4A94-A43F-19EAA16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graphicEl>
                                              <a:dgm id="{8C6DEB6D-EC01-4A94-A43F-19EAA161C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42900" y="0"/>
            <a:ext cx="83058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 smtClean="0"/>
              <a:t>The Physiotherapy Offer</a:t>
            </a:r>
            <a:endParaRPr lang="en" sz="4000" dirty="0"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0" y="3812000"/>
            <a:ext cx="9144000" cy="1331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Montserrat" panose="020B0604020202020204" charset="0"/>
              </a:rPr>
              <a:t>The Advanced Practice Role can act as a vehicle for allowing Physiotherapists access to the correct advanced medical knowledge and skills to competently sit at the front of this pathway – with adherence to strong clinical governance.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04775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Montserrat" panose="020B0604020202020204" charset="0"/>
              </a:rPr>
              <a:t>Linking physiology and function</a:t>
            </a:r>
          </a:p>
          <a:p>
            <a:r>
              <a:rPr lang="en-GB" sz="1600" dirty="0">
                <a:solidFill>
                  <a:schemeClr val="bg1"/>
                </a:solidFill>
                <a:latin typeface="Montserrat" panose="020B0604020202020204" charset="0"/>
              </a:rPr>
              <a:t>Holistic</a:t>
            </a:r>
          </a:p>
          <a:p>
            <a:r>
              <a:rPr lang="en-GB" sz="1600" dirty="0">
                <a:solidFill>
                  <a:schemeClr val="bg1"/>
                </a:solidFill>
                <a:latin typeface="Montserrat" panose="020B0604020202020204" charset="0"/>
              </a:rPr>
              <a:t>Impact on daily living rather than purely medical or physiological presentation</a:t>
            </a:r>
          </a:p>
          <a:p>
            <a:r>
              <a:rPr lang="en-GB" sz="1600" dirty="0">
                <a:solidFill>
                  <a:schemeClr val="bg1"/>
                </a:solidFill>
                <a:latin typeface="Montserrat" panose="020B0604020202020204" charset="0"/>
              </a:rPr>
              <a:t>Systematic</a:t>
            </a:r>
          </a:p>
          <a:p>
            <a:r>
              <a:rPr lang="en-GB" sz="1600" dirty="0">
                <a:solidFill>
                  <a:schemeClr val="bg1"/>
                </a:solidFill>
                <a:latin typeface="Montserrat" panose="020B0604020202020204" charset="0"/>
              </a:rPr>
              <a:t>Assessment skills – Hands on </a:t>
            </a:r>
          </a:p>
          <a:p>
            <a:r>
              <a:rPr lang="en-GB" sz="1600" dirty="0">
                <a:solidFill>
                  <a:schemeClr val="bg1"/>
                </a:solidFill>
                <a:latin typeface="Montserrat" panose="020B0604020202020204" charset="0"/>
              </a:rPr>
              <a:t>Level and depth of training</a:t>
            </a:r>
          </a:p>
          <a:p>
            <a:r>
              <a:rPr lang="en-GB" sz="1600" dirty="0">
                <a:solidFill>
                  <a:schemeClr val="bg1"/>
                </a:solidFill>
                <a:latin typeface="Montserrat" panose="020B0604020202020204" charset="0"/>
              </a:rPr>
              <a:t>Clinical autonomy – work outside of a hierarchical system</a:t>
            </a:r>
          </a:p>
          <a:p>
            <a:r>
              <a:rPr lang="en-GB" sz="1600" dirty="0">
                <a:solidFill>
                  <a:schemeClr val="bg1"/>
                </a:solidFill>
                <a:latin typeface="Montserrat" panose="020B0604020202020204" charset="0"/>
              </a:rPr>
              <a:t>Clinically competent diagnosticians</a:t>
            </a:r>
          </a:p>
        </p:txBody>
      </p:sp>
    </p:spTree>
    <p:extLst>
      <p:ext uri="{BB962C8B-B14F-4D97-AF65-F5344CB8AC3E}">
        <p14:creationId xmlns:p14="http://schemas.microsoft.com/office/powerpoint/2010/main" val="270768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58050" y="3685800"/>
            <a:ext cx="5860500" cy="819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 sz="2600" dirty="0">
                <a:solidFill>
                  <a:schemeClr val="bg1"/>
                </a:solidFill>
                <a:latin typeface="Montserrat" panose="020B0604020202020204" charset="0"/>
              </a:rPr>
              <a:t>Traditionally Physiotherapy assessment and intervention </a:t>
            </a:r>
            <a:r>
              <a:rPr lang="en-GB" sz="2600" dirty="0" smtClean="0">
                <a:solidFill>
                  <a:schemeClr val="bg1"/>
                </a:solidFill>
                <a:latin typeface="Montserrat" panose="020B0604020202020204" charset="0"/>
              </a:rPr>
              <a:t>is applied </a:t>
            </a:r>
            <a:r>
              <a:rPr lang="en-GB" sz="2600" dirty="0">
                <a:solidFill>
                  <a:schemeClr val="bg1"/>
                </a:solidFill>
                <a:latin typeface="Montserrat" panose="020B0604020202020204" charset="0"/>
              </a:rPr>
              <a:t>at the end of a care pathway, with a focus on rehabilitation, more specialised diagnosis and </a:t>
            </a:r>
            <a:r>
              <a:rPr lang="en-GB" sz="2600" dirty="0" smtClean="0">
                <a:solidFill>
                  <a:schemeClr val="bg1"/>
                </a:solidFill>
                <a:latin typeface="Montserrat" panose="020B0604020202020204" charset="0"/>
              </a:rPr>
              <a:t>reversibility</a:t>
            </a:r>
            <a:endParaRPr lang="en-GB" sz="2600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466648" y="209550"/>
            <a:ext cx="8219256" cy="326501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sz="1900" dirty="0" smtClean="0">
              <a:solidFill>
                <a:schemeClr val="bg1"/>
              </a:solidFill>
              <a:latin typeface="Montserrat" panose="020B0604020202020204" charset="0"/>
            </a:endParaRPr>
          </a:p>
          <a:p>
            <a:r>
              <a:rPr lang="en-GB" sz="1900" dirty="0" smtClean="0">
                <a:solidFill>
                  <a:schemeClr val="bg1"/>
                </a:solidFill>
                <a:latin typeface="Montserrat" panose="020B0604020202020204" charset="0"/>
              </a:rPr>
              <a:t>Using a Physiotherapists’ skills right at the start of an assessment from A&amp;E, Urgent Care, Urgent Community care clinical assessment – these very scientific, diagnostic, holistic skills are applied concurrently to the management of medical, nursing and social care issues.  </a:t>
            </a:r>
          </a:p>
          <a:p>
            <a:endParaRPr lang="en-GB" sz="1900" dirty="0" smtClean="0">
              <a:solidFill>
                <a:schemeClr val="bg1"/>
              </a:solidFill>
              <a:latin typeface="Montserrat" panose="020B0604020202020204" charset="0"/>
            </a:endParaRPr>
          </a:p>
          <a:p>
            <a:r>
              <a:rPr lang="en-GB" sz="1900" dirty="0" smtClean="0">
                <a:solidFill>
                  <a:schemeClr val="bg1"/>
                </a:solidFill>
                <a:latin typeface="Montserrat" panose="020B0604020202020204" charset="0"/>
              </a:rPr>
              <a:t>It can often add a different perspective to management and it can aid a speedy recovery as some of the self care elements of Physiotherapy intervention are instilled early on.</a:t>
            </a:r>
          </a:p>
          <a:p>
            <a:endParaRPr lang="en-GB" sz="1900" dirty="0" smtClean="0">
              <a:solidFill>
                <a:schemeClr val="bg1"/>
              </a:solidFill>
              <a:latin typeface="Montserrat" panose="020B0604020202020204" charset="0"/>
            </a:endParaRPr>
          </a:p>
          <a:p>
            <a:r>
              <a:rPr lang="en-GB" sz="1900" dirty="0" smtClean="0">
                <a:solidFill>
                  <a:schemeClr val="bg1"/>
                </a:solidFill>
                <a:latin typeface="Montserrat" panose="020B0604020202020204" charset="0"/>
              </a:rPr>
              <a:t>This is not a replacement of the traditional role of rehabilitation – more assists in streaming the appropriate patients down the right therapy pathway, and kick starts the process early.</a:t>
            </a:r>
            <a:endParaRPr lang="en-GB" sz="1900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0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tharine templa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Kathar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678</Words>
  <Application>Microsoft Office PowerPoint</Application>
  <PresentationFormat>On-screen Show (16:9)</PresentationFormat>
  <Paragraphs>115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Montserrat</vt:lpstr>
      <vt:lpstr>Arial</vt:lpstr>
      <vt:lpstr>Playfair Display</vt:lpstr>
      <vt:lpstr>Calibri</vt:lpstr>
      <vt:lpstr>Katharine template</vt:lpstr>
      <vt:lpstr>Custom Design</vt:lpstr>
      <vt:lpstr>1_Custom Design</vt:lpstr>
      <vt:lpstr>2_Custom Design</vt:lpstr>
      <vt:lpstr>Office Theme</vt:lpstr>
      <vt:lpstr>1_Katharine template</vt:lpstr>
      <vt:lpstr>The Value of Physiotherapy in Community Urgent Care  Sophie Wallington Advanced Physiotherapist Practitioner</vt:lpstr>
      <vt:lpstr>Hello!</vt:lpstr>
      <vt:lpstr>PowerPoint Presentation</vt:lpstr>
      <vt:lpstr>PowerPoint Presentation</vt:lpstr>
      <vt:lpstr>Skills</vt:lpstr>
      <vt:lpstr>PowerPoint Presentation</vt:lpstr>
      <vt:lpstr>The Physiotherapy Offer</vt:lpstr>
      <vt:lpstr>PowerPoint Presentation</vt:lpstr>
      <vt:lpstr>PowerPoint Presentation</vt:lpstr>
      <vt:lpstr>Roles</vt:lpstr>
      <vt:lpstr>PowerPoint Presentation</vt:lpstr>
      <vt:lpstr>Benefits and Impact</vt:lpstr>
      <vt:lpstr>PowerPoint Presentation</vt:lpstr>
      <vt:lpstr>£921.81</vt:lpstr>
      <vt:lpstr>£1800.00</vt:lpstr>
      <vt:lpstr>£435.00</vt:lpstr>
      <vt:lpstr>£23.50</vt:lpstr>
      <vt:lpstr>PowerPoint Presentation</vt:lpstr>
      <vt:lpstr>Thanks!</vt:lpstr>
      <vt:lpstr>Frailty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Sophie</dc:creator>
  <cp:lastModifiedBy>Cheryl Gurgul</cp:lastModifiedBy>
  <cp:revision>120</cp:revision>
  <cp:lastPrinted>2015-12-16T17:43:05Z</cp:lastPrinted>
  <dcterms:modified xsi:type="dcterms:W3CDTF">2018-07-24T10:01:08Z</dcterms:modified>
</cp:coreProperties>
</file>