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71" r:id="rId8"/>
    <p:sldId id="270" r:id="rId9"/>
    <p:sldId id="268" r:id="rId10"/>
    <p:sldId id="272" r:id="rId11"/>
    <p:sldId id="274" r:id="rId12"/>
    <p:sldId id="273" r:id="rId13"/>
    <p:sldId id="269" r:id="rId14"/>
    <p:sldId id="267" r:id="rId15"/>
    <p:sldId id="262" r:id="rId16"/>
    <p:sldId id="275" r:id="rId17"/>
  </p:sldIdLst>
  <p:sldSz cx="12192000" cy="6858000"/>
  <p:notesSz cx="9929813" cy="67992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4453" autoAdjust="0"/>
  </p:normalViewPr>
  <p:slideViewPr>
    <p:cSldViewPr snapToGrid="0">
      <p:cViewPr varScale="1">
        <p:scale>
          <a:sx n="35" d="100"/>
          <a:sy n="35" d="100"/>
        </p:scale>
        <p:origin x="6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411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596" y="0"/>
            <a:ext cx="4302919" cy="341144"/>
          </a:xfrm>
          <a:prstGeom prst="rect">
            <a:avLst/>
          </a:prstGeom>
        </p:spPr>
        <p:txBody>
          <a:bodyPr vert="horz" lIns="91440" tIns="45720" rIns="91440" bIns="45720" rtlCol="0"/>
          <a:lstStyle>
            <a:lvl1pPr algn="r">
              <a:defRPr sz="1200"/>
            </a:lvl1pPr>
          </a:lstStyle>
          <a:p>
            <a:fld id="{8CD7AB13-4679-4496-A8E5-092248D9C4C7}" type="datetimeFigureOut">
              <a:rPr lang="en-GB" smtClean="0"/>
              <a:t>07/07/2016</a:t>
            </a:fld>
            <a:endParaRPr lang="en-GB"/>
          </a:p>
        </p:txBody>
      </p:sp>
      <p:sp>
        <p:nvSpPr>
          <p:cNvPr id="4" name="Footer Placeholder 3"/>
          <p:cNvSpPr>
            <a:spLocks noGrp="1"/>
          </p:cNvSpPr>
          <p:nvPr>
            <p:ph type="ftr" sz="quarter" idx="2"/>
          </p:nvPr>
        </p:nvSpPr>
        <p:spPr>
          <a:xfrm>
            <a:off x="0" y="6458121"/>
            <a:ext cx="4302919" cy="34114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596" y="6458121"/>
            <a:ext cx="4302919" cy="341143"/>
          </a:xfrm>
          <a:prstGeom prst="rect">
            <a:avLst/>
          </a:prstGeom>
        </p:spPr>
        <p:txBody>
          <a:bodyPr vert="horz" lIns="91440" tIns="45720" rIns="91440" bIns="45720" rtlCol="0" anchor="b"/>
          <a:lstStyle>
            <a:lvl1pPr algn="r">
              <a:defRPr sz="1200"/>
            </a:lvl1pPr>
          </a:lstStyle>
          <a:p>
            <a:fld id="{E82396CF-C6DC-44F0-80BE-FA68F42170CF}" type="slidenum">
              <a:rPr lang="en-GB" smtClean="0"/>
              <a:t>‹#›</a:t>
            </a:fld>
            <a:endParaRPr lang="en-GB"/>
          </a:p>
        </p:txBody>
      </p:sp>
    </p:spTree>
    <p:extLst>
      <p:ext uri="{BB962C8B-B14F-4D97-AF65-F5344CB8AC3E}">
        <p14:creationId xmlns:p14="http://schemas.microsoft.com/office/powerpoint/2010/main" val="2034823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411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596" y="0"/>
            <a:ext cx="4302919" cy="341144"/>
          </a:xfrm>
          <a:prstGeom prst="rect">
            <a:avLst/>
          </a:prstGeom>
        </p:spPr>
        <p:txBody>
          <a:bodyPr vert="horz" lIns="91440" tIns="45720" rIns="91440" bIns="45720" rtlCol="0"/>
          <a:lstStyle>
            <a:lvl1pPr algn="r">
              <a:defRPr sz="1200"/>
            </a:lvl1pPr>
          </a:lstStyle>
          <a:p>
            <a:fld id="{CC1187DA-0A95-452D-84A8-A91CF33B4A69}" type="datetimeFigureOut">
              <a:rPr lang="en-GB" smtClean="0"/>
              <a:t>07/07/2016</a:t>
            </a:fld>
            <a:endParaRPr lang="en-GB"/>
          </a:p>
        </p:txBody>
      </p:sp>
      <p:sp>
        <p:nvSpPr>
          <p:cNvPr id="4" name="Slide Image Placeholder 3"/>
          <p:cNvSpPr>
            <a:spLocks noGrp="1" noRot="1" noChangeAspect="1"/>
          </p:cNvSpPr>
          <p:nvPr>
            <p:ph type="sldImg" idx="2"/>
          </p:nvPr>
        </p:nvSpPr>
        <p:spPr>
          <a:xfrm>
            <a:off x="2924175" y="849313"/>
            <a:ext cx="4081463"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982" y="3272145"/>
            <a:ext cx="7943850" cy="267721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8121"/>
            <a:ext cx="4302919" cy="34114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596" y="6458121"/>
            <a:ext cx="4302919" cy="341143"/>
          </a:xfrm>
          <a:prstGeom prst="rect">
            <a:avLst/>
          </a:prstGeom>
        </p:spPr>
        <p:txBody>
          <a:bodyPr vert="horz" lIns="91440" tIns="45720" rIns="91440" bIns="45720" rtlCol="0" anchor="b"/>
          <a:lstStyle>
            <a:lvl1pPr algn="r">
              <a:defRPr sz="1200"/>
            </a:lvl1pPr>
          </a:lstStyle>
          <a:p>
            <a:fld id="{55EFB996-3FF4-4E22-92B3-3635E80319B3}" type="slidenum">
              <a:rPr lang="en-GB" smtClean="0"/>
              <a:t>‹#›</a:t>
            </a:fld>
            <a:endParaRPr lang="en-GB"/>
          </a:p>
        </p:txBody>
      </p:sp>
    </p:spTree>
    <p:extLst>
      <p:ext uri="{BB962C8B-B14F-4D97-AF65-F5344CB8AC3E}">
        <p14:creationId xmlns:p14="http://schemas.microsoft.com/office/powerpoint/2010/main" val="132373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EFB996-3FF4-4E22-92B3-3635E80319B3}" type="slidenum">
              <a:rPr lang="en-GB" smtClean="0"/>
              <a:t>2</a:t>
            </a:fld>
            <a:endParaRPr lang="en-GB"/>
          </a:p>
        </p:txBody>
      </p:sp>
    </p:spTree>
    <p:extLst>
      <p:ext uri="{BB962C8B-B14F-4D97-AF65-F5344CB8AC3E}">
        <p14:creationId xmlns:p14="http://schemas.microsoft.com/office/powerpoint/2010/main" val="4249789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EFB996-3FF4-4E22-92B3-3635E80319B3}" type="slidenum">
              <a:rPr lang="en-GB" smtClean="0"/>
              <a:t>6</a:t>
            </a:fld>
            <a:endParaRPr lang="en-GB"/>
          </a:p>
        </p:txBody>
      </p:sp>
    </p:spTree>
    <p:extLst>
      <p:ext uri="{BB962C8B-B14F-4D97-AF65-F5344CB8AC3E}">
        <p14:creationId xmlns:p14="http://schemas.microsoft.com/office/powerpoint/2010/main" val="333981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7/7/2016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7/7/2016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7/7/2016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7/7/2016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7/7/2016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7/7/2016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7/7/2016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138118/Equality_Act_2010_-_Duty_on_employers_to_make_reasonable_adjustments_for....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outhampton.ac.uk/assets/centresresearch/documents/alps/supporting_students_with_dyslexia_in_practice_2nd_edition.pdf" TargetMode="External"/><Relationship Id="rId2" Type="http://schemas.openxmlformats.org/officeDocument/2006/relationships/hyperlink" Target="http://www.southampton.ac.uk/assets/imported/transforms/peripheral-block/UsefulDownloads_Download/B222AC8B3FF747979DA7610141C08891/understanding_dyslexia%5b1%5d.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www.disabilityrightsuk.org/access-work" TargetMode="External"/><Relationship Id="rId2" Type="http://schemas.openxmlformats.org/officeDocument/2006/relationships/hyperlink" Target="https://www.gov.uk/access-to-work/overview" TargetMode="External"/><Relationship Id="rId1" Type="http://schemas.openxmlformats.org/officeDocument/2006/relationships/slideLayout" Target="../slideLayouts/slideLayout2.xml"/><Relationship Id="rId4" Type="http://schemas.openxmlformats.org/officeDocument/2006/relationships/hyperlink" Target="http://researchbriefings.files.parliament.uk/documents/SN06666/SN06666.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300" y="3558017"/>
            <a:ext cx="9144000" cy="1641490"/>
          </a:xfrm>
        </p:spPr>
        <p:txBody>
          <a:bodyPr>
            <a:normAutofit fontScale="90000"/>
          </a:bodyPr>
          <a:lstStyle/>
          <a:p>
            <a:r>
              <a:rPr lang="en-GB" sz="7200" b="1" dirty="0" smtClean="0">
                <a:latin typeface="Arial" panose="020B0604020202020204" pitchFamily="34" charset="0"/>
                <a:cs typeface="Arial" panose="020B0604020202020204" pitchFamily="34" charset="0"/>
              </a:rPr>
              <a:t>Dyslexia Study Day: </a:t>
            </a:r>
            <a:br>
              <a:rPr lang="en-GB" sz="7200" b="1" dirty="0" smtClean="0">
                <a:latin typeface="Arial" panose="020B0604020202020204" pitchFamily="34" charset="0"/>
                <a:cs typeface="Arial" panose="020B0604020202020204" pitchFamily="34" charset="0"/>
              </a:rPr>
            </a:br>
            <a:r>
              <a:rPr lang="en-GB" sz="7200" b="1" dirty="0" smtClean="0">
                <a:latin typeface="Arial" panose="020B0604020202020204" pitchFamily="34" charset="0"/>
                <a:cs typeface="Arial" panose="020B0604020202020204" pitchFamily="34" charset="0"/>
              </a:rPr>
              <a:t>reasonable adjustments</a:t>
            </a:r>
            <a:endParaRPr lang="en-GB" sz="7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285300" y="2717506"/>
            <a:ext cx="9144000" cy="754025"/>
          </a:xfrm>
        </p:spPr>
        <p:txBody>
          <a:bodyPr/>
          <a:lstStyle/>
          <a:p>
            <a:r>
              <a:rPr lang="en-GB" dirty="0" smtClean="0">
                <a:latin typeface="Arial" panose="020B0604020202020204" pitchFamily="34" charset="0"/>
                <a:cs typeface="Arial" panose="020B0604020202020204" pitchFamily="34" charset="0"/>
              </a:rPr>
              <a:t>CSP Disability Network</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8577237" y="5418160"/>
            <a:ext cx="2852063" cy="646331"/>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Karen Atkinson</a:t>
            </a:r>
          </a:p>
          <a:p>
            <a:r>
              <a:rPr lang="en-GB" dirty="0" smtClean="0">
                <a:latin typeface="Arial" panose="020B0604020202020204" pitchFamily="34" charset="0"/>
                <a:cs typeface="Arial" panose="020B0604020202020204" pitchFamily="34" charset="0"/>
              </a:rPr>
              <a:t>University of Hertfordshire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852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Arial" panose="020B0604020202020204" pitchFamily="34" charset="0"/>
                <a:cs typeface="Arial" panose="020B0604020202020204" pitchFamily="34" charset="0"/>
              </a:rPr>
              <a:t>What is a reasonable adjustment?</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3200" dirty="0" smtClean="0">
                <a:latin typeface="Arial" panose="020B0604020202020204" pitchFamily="34" charset="0"/>
                <a:cs typeface="Arial" panose="020B0604020202020204" pitchFamily="34" charset="0"/>
              </a:rPr>
              <a:t>This is </a:t>
            </a:r>
            <a:r>
              <a:rPr lang="en-GB" sz="3200" dirty="0">
                <a:latin typeface="Arial" panose="020B0604020202020204" pitchFamily="34" charset="0"/>
                <a:cs typeface="Arial" panose="020B0604020202020204" pitchFamily="34" charset="0"/>
              </a:rPr>
              <a:t>any </a:t>
            </a:r>
            <a:r>
              <a:rPr lang="en-GB" sz="3200" dirty="0" smtClean="0">
                <a:latin typeface="Arial" panose="020B0604020202020204" pitchFamily="34" charset="0"/>
                <a:cs typeface="Arial" panose="020B0604020202020204" pitchFamily="34" charset="0"/>
              </a:rPr>
              <a:t>alteration </a:t>
            </a:r>
            <a:r>
              <a:rPr lang="en-GB" sz="3200" dirty="0">
                <a:latin typeface="Arial" panose="020B0604020202020204" pitchFamily="34" charset="0"/>
                <a:cs typeface="Arial" panose="020B0604020202020204" pitchFamily="34" charset="0"/>
              </a:rPr>
              <a:t>or </a:t>
            </a:r>
            <a:r>
              <a:rPr lang="en-GB" sz="3200" dirty="0" smtClean="0">
                <a:latin typeface="Arial" panose="020B0604020202020204" pitchFamily="34" charset="0"/>
                <a:cs typeface="Arial" panose="020B0604020202020204" pitchFamily="34" charset="0"/>
              </a:rPr>
              <a:t>accommodation </a:t>
            </a:r>
            <a:r>
              <a:rPr lang="en-GB" sz="3200" dirty="0">
                <a:latin typeface="Arial" panose="020B0604020202020204" pitchFamily="34" charset="0"/>
                <a:cs typeface="Arial" panose="020B0604020202020204" pitchFamily="34" charset="0"/>
              </a:rPr>
              <a:t>necessary to enable </a:t>
            </a:r>
            <a:r>
              <a:rPr lang="en-GB" sz="3200" dirty="0" smtClean="0">
                <a:latin typeface="Arial" panose="020B0604020202020204" pitchFamily="34" charset="0"/>
                <a:cs typeface="Arial" panose="020B0604020202020204" pitchFamily="34" charset="0"/>
              </a:rPr>
              <a:t>a disabled individual </a:t>
            </a:r>
            <a:r>
              <a:rPr lang="en-GB" sz="3200" dirty="0">
                <a:latin typeface="Arial" panose="020B0604020202020204" pitchFamily="34" charset="0"/>
                <a:cs typeface="Arial" panose="020B0604020202020204" pitchFamily="34" charset="0"/>
              </a:rPr>
              <a:t>to have the opportunity to demonstrate </a:t>
            </a:r>
            <a:r>
              <a:rPr lang="en-GB" sz="3200" dirty="0" smtClean="0">
                <a:latin typeface="Arial" panose="020B0604020202020204" pitchFamily="34" charset="0"/>
                <a:cs typeface="Arial" panose="020B0604020202020204" pitchFamily="34" charset="0"/>
              </a:rPr>
              <a:t>his/her abilities</a:t>
            </a:r>
          </a:p>
          <a:p>
            <a:pPr marL="0" indent="0">
              <a:buNone/>
            </a:pPr>
            <a:endParaRPr lang="en-GB" sz="3600" b="1" dirty="0">
              <a:solidFill>
                <a:schemeClr val="tx2">
                  <a:lumMod val="20000"/>
                  <a:lumOff val="80000"/>
                </a:schemeClr>
              </a:solidFill>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The </a:t>
            </a:r>
            <a:r>
              <a:rPr lang="en-GB" sz="3200" dirty="0">
                <a:latin typeface="Arial" panose="020B0604020202020204" pitchFamily="34" charset="0"/>
                <a:cs typeface="Arial" panose="020B0604020202020204" pitchFamily="34" charset="0"/>
              </a:rPr>
              <a:t>provider/employer has a duty to make reasonable adjustments to </a:t>
            </a:r>
            <a:r>
              <a:rPr lang="en-GB" sz="3200" dirty="0" smtClean="0">
                <a:latin typeface="Arial" panose="020B0604020202020204" pitchFamily="34" charset="0"/>
                <a:cs typeface="Arial" panose="020B0604020202020204" pitchFamily="34" charset="0"/>
              </a:rPr>
              <a:t>educational/employment </a:t>
            </a:r>
            <a:r>
              <a:rPr lang="en-GB" sz="3200" dirty="0">
                <a:latin typeface="Arial" panose="020B0604020202020204" pitchFamily="34" charset="0"/>
                <a:cs typeface="Arial" panose="020B0604020202020204" pitchFamily="34" charset="0"/>
              </a:rPr>
              <a:t>practices and premises if these place the disabled person at </a:t>
            </a:r>
            <a:r>
              <a:rPr lang="en-GB" sz="3200" dirty="0" smtClean="0">
                <a:latin typeface="Arial" panose="020B0604020202020204" pitchFamily="34" charset="0"/>
                <a:cs typeface="Arial" panose="020B0604020202020204" pitchFamily="34" charset="0"/>
              </a:rPr>
              <a:t>a substantial </a:t>
            </a:r>
            <a:r>
              <a:rPr lang="en-GB" sz="3200" dirty="0">
                <a:latin typeface="Arial" panose="020B0604020202020204" pitchFamily="34" charset="0"/>
                <a:cs typeface="Arial" panose="020B0604020202020204" pitchFamily="34" charset="0"/>
              </a:rPr>
              <a:t>disadvantage when compared to non-disabled </a:t>
            </a:r>
            <a:r>
              <a:rPr lang="en-GB" sz="3200" dirty="0" smtClean="0">
                <a:latin typeface="Arial" panose="020B0604020202020204" pitchFamily="34" charset="0"/>
                <a:cs typeface="Arial" panose="020B0604020202020204" pitchFamily="34" charset="0"/>
              </a:rPr>
              <a:t>people</a:t>
            </a:r>
          </a:p>
          <a:p>
            <a:endParaRPr lang="en-GB" dirty="0"/>
          </a:p>
        </p:txBody>
      </p:sp>
    </p:spTree>
    <p:extLst>
      <p:ext uri="{BB962C8B-B14F-4D97-AF65-F5344CB8AC3E}">
        <p14:creationId xmlns:p14="http://schemas.microsoft.com/office/powerpoint/2010/main" val="787971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What is reasonable?</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a:lnSpc>
                <a:spcPct val="120000"/>
              </a:lnSpc>
            </a:pPr>
            <a:r>
              <a:rPr lang="en-GB" sz="3000" dirty="0">
                <a:solidFill>
                  <a:schemeClr val="tx2">
                    <a:lumMod val="20000"/>
                    <a:lumOff val="80000"/>
                  </a:schemeClr>
                </a:solidFill>
                <a:latin typeface="Arial" panose="020B0604020202020204" pitchFamily="34" charset="0"/>
                <a:cs typeface="Arial" panose="020B0604020202020204" pitchFamily="34" charset="0"/>
              </a:rPr>
              <a:t>The Act does not provide a definition of the term ‘reasonable’ and ultimately, in any particular situation, this would be decided by the courts. It will take into account:</a:t>
            </a:r>
          </a:p>
          <a:p>
            <a:pPr lvl="1">
              <a:lnSpc>
                <a:spcPct val="120000"/>
              </a:lnSpc>
            </a:pPr>
            <a:r>
              <a:rPr lang="en-GB" sz="3000" dirty="0" smtClean="0">
                <a:solidFill>
                  <a:schemeClr val="tx2">
                    <a:lumMod val="20000"/>
                    <a:lumOff val="80000"/>
                  </a:schemeClr>
                </a:solidFill>
                <a:latin typeface="Arial" panose="020B0604020202020204" pitchFamily="34" charset="0"/>
                <a:cs typeface="Arial" panose="020B0604020202020204" pitchFamily="34" charset="0"/>
              </a:rPr>
              <a:t>cost </a:t>
            </a:r>
            <a:r>
              <a:rPr lang="en-GB" sz="3000" dirty="0">
                <a:solidFill>
                  <a:schemeClr val="tx2">
                    <a:lumMod val="20000"/>
                    <a:lumOff val="80000"/>
                  </a:schemeClr>
                </a:solidFill>
                <a:latin typeface="Arial" panose="020B0604020202020204" pitchFamily="34" charset="0"/>
                <a:cs typeface="Arial" panose="020B0604020202020204" pitchFamily="34" charset="0"/>
              </a:rPr>
              <a:t>of the adjustment</a:t>
            </a:r>
          </a:p>
          <a:p>
            <a:pPr lvl="1">
              <a:lnSpc>
                <a:spcPct val="120000"/>
              </a:lnSpc>
            </a:pPr>
            <a:r>
              <a:rPr lang="en-GB" sz="3000" dirty="0">
                <a:solidFill>
                  <a:schemeClr val="tx2">
                    <a:lumMod val="20000"/>
                    <a:lumOff val="80000"/>
                  </a:schemeClr>
                </a:solidFill>
                <a:latin typeface="Arial" panose="020B0604020202020204" pitchFamily="34" charset="0"/>
                <a:cs typeface="Arial" panose="020B0604020202020204" pitchFamily="34" charset="0"/>
              </a:rPr>
              <a:t>the interests of others</a:t>
            </a:r>
          </a:p>
          <a:p>
            <a:pPr lvl="1">
              <a:lnSpc>
                <a:spcPct val="120000"/>
              </a:lnSpc>
            </a:pPr>
            <a:r>
              <a:rPr lang="en-GB" sz="3000" dirty="0">
                <a:solidFill>
                  <a:schemeClr val="tx2">
                    <a:lumMod val="20000"/>
                    <a:lumOff val="80000"/>
                  </a:schemeClr>
                </a:solidFill>
                <a:latin typeface="Arial" panose="020B0604020202020204" pitchFamily="34" charset="0"/>
                <a:cs typeface="Arial" panose="020B0604020202020204" pitchFamily="34" charset="0"/>
              </a:rPr>
              <a:t>health and safety factors</a:t>
            </a:r>
          </a:p>
          <a:p>
            <a:pPr lvl="1">
              <a:lnSpc>
                <a:spcPct val="120000"/>
              </a:lnSpc>
            </a:pPr>
            <a:r>
              <a:rPr lang="en-GB" sz="3000" dirty="0">
                <a:solidFill>
                  <a:schemeClr val="tx2">
                    <a:lumMod val="20000"/>
                    <a:lumOff val="80000"/>
                  </a:schemeClr>
                </a:solidFill>
                <a:latin typeface="Arial" panose="020B0604020202020204" pitchFamily="34" charset="0"/>
                <a:cs typeface="Arial" panose="020B0604020202020204" pitchFamily="34" charset="0"/>
              </a:rPr>
              <a:t>whether competency standards are maintained </a:t>
            </a:r>
            <a:endParaRPr lang="en-GB" sz="3000" dirty="0" smtClean="0">
              <a:solidFill>
                <a:schemeClr val="tx2">
                  <a:lumMod val="20000"/>
                  <a:lumOff val="80000"/>
                </a:schemeClr>
              </a:solidFill>
              <a:latin typeface="Arial" panose="020B0604020202020204" pitchFamily="34" charset="0"/>
              <a:cs typeface="Arial" panose="020B0604020202020204" pitchFamily="34" charset="0"/>
            </a:endParaRPr>
          </a:p>
          <a:p>
            <a:pPr marL="457200" lvl="1" indent="0">
              <a:lnSpc>
                <a:spcPct val="120000"/>
              </a:lnSpc>
              <a:buNone/>
            </a:pPr>
            <a:endParaRPr lang="en-GB" sz="3000" dirty="0">
              <a:solidFill>
                <a:schemeClr val="tx2">
                  <a:lumMod val="20000"/>
                  <a:lumOff val="80000"/>
                </a:schemeClr>
              </a:solidFill>
              <a:latin typeface="Arial" panose="020B0604020202020204" pitchFamily="34" charset="0"/>
              <a:cs typeface="Arial" panose="020B0604020202020204" pitchFamily="34" charset="0"/>
            </a:endParaRPr>
          </a:p>
          <a:p>
            <a:pPr>
              <a:lnSpc>
                <a:spcPct val="120000"/>
              </a:lnSpc>
            </a:pPr>
            <a:r>
              <a:rPr lang="en-GB" sz="3000" dirty="0" smtClean="0">
                <a:solidFill>
                  <a:schemeClr val="tx2">
                    <a:lumMod val="20000"/>
                    <a:lumOff val="80000"/>
                  </a:schemeClr>
                </a:solidFill>
                <a:latin typeface="Arial" panose="020B0604020202020204" pitchFamily="34" charset="0"/>
                <a:cs typeface="Arial" panose="020B0604020202020204" pitchFamily="34" charset="0"/>
              </a:rPr>
              <a:t>The </a:t>
            </a:r>
            <a:r>
              <a:rPr lang="en-GB" sz="3000" dirty="0">
                <a:solidFill>
                  <a:schemeClr val="tx2">
                    <a:lumMod val="20000"/>
                    <a:lumOff val="80000"/>
                  </a:schemeClr>
                </a:solidFill>
                <a:latin typeface="Arial" panose="020B0604020202020204" pitchFamily="34" charset="0"/>
                <a:cs typeface="Arial" panose="020B0604020202020204" pitchFamily="34" charset="0"/>
              </a:rPr>
              <a:t>notion of what is ‘reasonable’ varies from organisation to organisation and it </a:t>
            </a:r>
            <a:r>
              <a:rPr lang="en-GB" sz="3000" dirty="0" smtClean="0">
                <a:solidFill>
                  <a:schemeClr val="tx2">
                    <a:lumMod val="20000"/>
                    <a:lumOff val="80000"/>
                  </a:schemeClr>
                </a:solidFill>
                <a:latin typeface="Arial" panose="020B0604020202020204" pitchFamily="34" charset="0"/>
                <a:cs typeface="Arial" panose="020B0604020202020204" pitchFamily="34" charset="0"/>
              </a:rPr>
              <a:t>is sometimes </a:t>
            </a:r>
            <a:r>
              <a:rPr lang="en-GB" sz="3000" dirty="0">
                <a:solidFill>
                  <a:schemeClr val="tx2">
                    <a:lumMod val="20000"/>
                    <a:lumOff val="80000"/>
                  </a:schemeClr>
                </a:solidFill>
                <a:latin typeface="Arial" panose="020B0604020202020204" pitchFamily="34" charset="0"/>
                <a:cs typeface="Arial" panose="020B0604020202020204" pitchFamily="34" charset="0"/>
              </a:rPr>
              <a:t>necessary to test out standards of </a:t>
            </a:r>
            <a:r>
              <a:rPr lang="en-GB" sz="3000" dirty="0" smtClean="0">
                <a:solidFill>
                  <a:schemeClr val="tx2">
                    <a:lumMod val="20000"/>
                    <a:lumOff val="80000"/>
                  </a:schemeClr>
                </a:solidFill>
                <a:latin typeface="Arial" panose="020B0604020202020204" pitchFamily="34" charset="0"/>
                <a:cs typeface="Arial" panose="020B0604020202020204" pitchFamily="34" charset="0"/>
              </a:rPr>
              <a:t>reasonableness </a:t>
            </a:r>
            <a:endParaRPr lang="en-GB" sz="3000" dirty="0">
              <a:solidFill>
                <a:schemeClr val="tx2">
                  <a:lumMod val="20000"/>
                  <a:lumOff val="80000"/>
                </a:schemeClr>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03549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2">
                    <a:lumMod val="20000"/>
                    <a:lumOff val="80000"/>
                  </a:schemeClr>
                </a:solidFill>
                <a:latin typeface="Arial" pitchFamily="34" charset="0"/>
                <a:cs typeface="Arial" pitchFamily="34" charset="0"/>
              </a:rPr>
              <a:t>Failure to make a reasonable adjustment</a:t>
            </a:r>
            <a:endParaRPr lang="en-GB" b="1" dirty="0">
              <a:solidFill>
                <a:schemeClr val="tx2">
                  <a:lumMod val="20000"/>
                  <a:lumOff val="80000"/>
                </a:schemeClr>
              </a:solidFill>
            </a:endParaRPr>
          </a:p>
        </p:txBody>
      </p:sp>
      <p:sp>
        <p:nvSpPr>
          <p:cNvPr id="3" name="Content Placeholder 2"/>
          <p:cNvSpPr>
            <a:spLocks noGrp="1"/>
          </p:cNvSpPr>
          <p:nvPr>
            <p:ph idx="1"/>
          </p:nvPr>
        </p:nvSpPr>
        <p:spPr/>
        <p:txBody>
          <a:bodyPr>
            <a:normAutofit fontScale="85000" lnSpcReduction="10000"/>
          </a:bodyPr>
          <a:lstStyle/>
          <a:p>
            <a:pPr>
              <a:lnSpc>
                <a:spcPct val="110000"/>
              </a:lnSpc>
            </a:pPr>
            <a:r>
              <a:rPr lang="en-GB" dirty="0">
                <a:solidFill>
                  <a:schemeClr val="tx2">
                    <a:lumMod val="20000"/>
                    <a:lumOff val="80000"/>
                  </a:schemeClr>
                </a:solidFill>
                <a:latin typeface="Arial" charset="0"/>
              </a:rPr>
              <a:t>Employers/providers must take steps to take account of a person’s disability, even if that involves treating them more favourably</a:t>
            </a:r>
          </a:p>
          <a:p>
            <a:pPr>
              <a:lnSpc>
                <a:spcPct val="110000"/>
              </a:lnSpc>
              <a:buNone/>
            </a:pPr>
            <a:endParaRPr lang="en-GB" dirty="0">
              <a:solidFill>
                <a:schemeClr val="tx2">
                  <a:lumMod val="20000"/>
                  <a:lumOff val="80000"/>
                </a:schemeClr>
              </a:solidFill>
              <a:latin typeface="Arial" charset="0"/>
            </a:endParaRPr>
          </a:p>
          <a:p>
            <a:pPr>
              <a:lnSpc>
                <a:spcPct val="110000"/>
              </a:lnSpc>
            </a:pPr>
            <a:r>
              <a:rPr lang="en-GB" dirty="0">
                <a:solidFill>
                  <a:schemeClr val="tx2">
                    <a:lumMod val="20000"/>
                    <a:lumOff val="80000"/>
                  </a:schemeClr>
                </a:solidFill>
                <a:latin typeface="Arial" panose="020B0604020202020204" pitchFamily="34" charset="0"/>
                <a:cs typeface="Arial" panose="020B0604020202020204" pitchFamily="34" charset="0"/>
              </a:rPr>
              <a:t>If an organisation fails to make a reasonable adjustment when it is under a duty to do so, the Equality Act 2010 treats that as discrimination. This means they could become liable to pay damages were a successful claim to be brought in the Employment Tribunal </a:t>
            </a:r>
            <a:endParaRPr lang="en-GB" dirty="0" smtClean="0">
              <a:solidFill>
                <a:schemeClr val="tx2">
                  <a:lumMod val="20000"/>
                  <a:lumOff val="80000"/>
                </a:schemeClr>
              </a:solidFill>
              <a:latin typeface="Arial" panose="020B0604020202020204" pitchFamily="34" charset="0"/>
              <a:cs typeface="Arial" panose="020B0604020202020204" pitchFamily="34" charset="0"/>
            </a:endParaRPr>
          </a:p>
          <a:p>
            <a:pPr marL="0" indent="0">
              <a:lnSpc>
                <a:spcPct val="110000"/>
              </a:lnSpc>
              <a:buNone/>
            </a:pPr>
            <a:endParaRPr lang="en-GB" dirty="0">
              <a:solidFill>
                <a:schemeClr val="tx2">
                  <a:lumMod val="20000"/>
                  <a:lumOff val="80000"/>
                </a:schemeClr>
              </a:solidFill>
              <a:latin typeface="Arial" panose="020B0604020202020204" pitchFamily="34" charset="0"/>
              <a:cs typeface="Arial" panose="020B0604020202020204" pitchFamily="34" charset="0"/>
            </a:endParaRPr>
          </a:p>
          <a:p>
            <a:pPr>
              <a:lnSpc>
                <a:spcPct val="110000"/>
              </a:lnSpc>
            </a:pPr>
            <a:r>
              <a:rPr lang="en-GB" dirty="0" smtClean="0">
                <a:solidFill>
                  <a:schemeClr val="tx2">
                    <a:lumMod val="20000"/>
                    <a:lumOff val="80000"/>
                  </a:schemeClr>
                </a:solidFill>
                <a:latin typeface="Arial" charset="0"/>
              </a:rPr>
              <a:t>Failing </a:t>
            </a:r>
            <a:r>
              <a:rPr lang="en-GB" dirty="0">
                <a:solidFill>
                  <a:schemeClr val="tx2">
                    <a:lumMod val="20000"/>
                    <a:lumOff val="80000"/>
                  </a:schemeClr>
                </a:solidFill>
                <a:latin typeface="Arial" charset="0"/>
              </a:rPr>
              <a:t>to make people aware of adjustments, if it is not obvious, may be considered the same as not making the adjustment at </a:t>
            </a:r>
            <a:r>
              <a:rPr lang="en-GB" dirty="0" smtClean="0">
                <a:solidFill>
                  <a:schemeClr val="tx2">
                    <a:lumMod val="20000"/>
                    <a:lumOff val="80000"/>
                  </a:schemeClr>
                </a:solidFill>
                <a:latin typeface="Arial" charset="0"/>
              </a:rPr>
              <a:t>all</a:t>
            </a:r>
          </a:p>
          <a:p>
            <a:pPr>
              <a:lnSpc>
                <a:spcPct val="110000"/>
              </a:lnSpc>
            </a:pPr>
            <a:endParaRPr lang="en-GB" dirty="0" smtClean="0">
              <a:latin typeface="Arial" panose="020B0604020202020204" pitchFamily="34" charset="0"/>
              <a:cs typeface="Arial" panose="020B0604020202020204" pitchFamily="34" charset="0"/>
            </a:endParaRPr>
          </a:p>
          <a:p>
            <a:endParaRPr lang="en-GB" dirty="0" smtClean="0">
              <a:solidFill>
                <a:schemeClr val="tx2">
                  <a:lumMod val="20000"/>
                  <a:lumOff val="80000"/>
                </a:schemeClr>
              </a:solidFill>
              <a:latin typeface="Arial" charset="0"/>
            </a:endParaRPr>
          </a:p>
          <a:p>
            <a:endParaRPr lang="en-GB" dirty="0">
              <a:solidFill>
                <a:schemeClr val="tx2">
                  <a:lumMod val="20000"/>
                  <a:lumOff val="80000"/>
                </a:schemeClr>
              </a:solidFill>
              <a:latin typeface="Arial" charset="0"/>
            </a:endParaRPr>
          </a:p>
        </p:txBody>
      </p:sp>
    </p:spTree>
    <p:extLst>
      <p:ext uri="{BB962C8B-B14F-4D97-AF65-F5344CB8AC3E}">
        <p14:creationId xmlns:p14="http://schemas.microsoft.com/office/powerpoint/2010/main" val="3355311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How can these be negotiated?</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Arial" panose="020B0604020202020204" pitchFamily="34" charset="0"/>
                <a:cs typeface="Arial" panose="020B0604020202020204" pitchFamily="34" charset="0"/>
              </a:rPr>
              <a:t>Educator/manager needs to know that an individual has dyslexia</a:t>
            </a:r>
          </a:p>
          <a:p>
            <a:r>
              <a:rPr lang="en-GB" dirty="0">
                <a:latin typeface="Arial" panose="020B0604020202020204" pitchFamily="34" charset="0"/>
                <a:cs typeface="Arial" panose="020B0604020202020204" pitchFamily="34" charset="0"/>
              </a:rPr>
              <a:t>Communication in advance – independently or through a third party</a:t>
            </a:r>
          </a:p>
          <a:p>
            <a:r>
              <a:rPr lang="en-GB" dirty="0" smtClean="0">
                <a:latin typeface="Arial" panose="020B0604020202020204" pitchFamily="34" charset="0"/>
                <a:cs typeface="Arial" panose="020B0604020202020204" pitchFamily="34" charset="0"/>
              </a:rPr>
              <a:t>Educators/managers should foster a supportive and inclusive environment to facilitate this communication</a:t>
            </a:r>
          </a:p>
          <a:p>
            <a:r>
              <a:rPr lang="en-GB" dirty="0" smtClean="0">
                <a:latin typeface="Arial" panose="020B0604020202020204" pitchFamily="34" charset="0"/>
                <a:cs typeface="Arial" panose="020B0604020202020204" pitchFamily="34" charset="0"/>
              </a:rPr>
              <a:t>Identify support required – may need assessment (via university or through Access to Work)</a:t>
            </a:r>
          </a:p>
          <a:p>
            <a:r>
              <a:rPr lang="en-GB" dirty="0" smtClean="0">
                <a:latin typeface="Arial" panose="020B0604020202020204" pitchFamily="34" charset="0"/>
                <a:cs typeface="Arial" panose="020B0604020202020204" pitchFamily="34" charset="0"/>
              </a:rPr>
              <a:t>Needs to be agreed who has responsibility for what</a:t>
            </a:r>
          </a:p>
          <a:p>
            <a:r>
              <a:rPr lang="en-GB" dirty="0" smtClean="0">
                <a:latin typeface="Arial" panose="020B0604020202020204" pitchFamily="34" charset="0"/>
                <a:cs typeface="Arial" panose="020B0604020202020204" pitchFamily="34" charset="0"/>
              </a:rPr>
              <a:t>Build in regular reviews</a:t>
            </a:r>
          </a:p>
          <a:p>
            <a:r>
              <a:rPr lang="en-GB" dirty="0" smtClean="0">
                <a:latin typeface="Arial" panose="020B0604020202020204" pitchFamily="34" charset="0"/>
                <a:cs typeface="Arial" panose="020B0604020202020204" pitchFamily="34" charset="0"/>
                <a:hlinkClick r:id="rId2"/>
              </a:rPr>
              <a:t>Duty on employers to make RAs for their disabled staff</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598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321643" y="2611395"/>
            <a:ext cx="6032157" cy="3565568"/>
          </a:xfrm>
        </p:spPr>
        <p:txBody>
          <a:bodyPr>
            <a:normAutofit/>
          </a:bodyPr>
          <a:lstStyle/>
          <a:p>
            <a:pPr marL="0" indent="0">
              <a:buNone/>
            </a:pPr>
            <a:r>
              <a:rPr lang="en-GB" sz="3600" dirty="0" smtClean="0">
                <a:latin typeface="Arial" panose="020B0604020202020204" pitchFamily="34" charset="0"/>
                <a:cs typeface="Arial" panose="020B0604020202020204" pitchFamily="34" charset="0"/>
              </a:rPr>
              <a:t>Useful resource:</a:t>
            </a:r>
            <a:endParaRPr lang="en-GB" sz="3600" dirty="0" smtClean="0">
              <a:latin typeface="Arial" panose="020B0604020202020204" pitchFamily="34" charset="0"/>
              <a:cs typeface="Arial" panose="020B0604020202020204" pitchFamily="34" charset="0"/>
              <a:hlinkClick r:id="rId2"/>
            </a:endParaRPr>
          </a:p>
          <a:p>
            <a:r>
              <a:rPr lang="en-GB" sz="4000" dirty="0" smtClean="0">
                <a:latin typeface="Arial" panose="020B0604020202020204" pitchFamily="34" charset="0"/>
                <a:cs typeface="Arial" panose="020B0604020202020204" pitchFamily="34" charset="0"/>
                <a:hlinkClick r:id="rId3"/>
              </a:rPr>
              <a:t>Supporting students with dyslexia on placement</a:t>
            </a:r>
            <a:endParaRPr lang="en-GB" sz="4000" dirty="0">
              <a:latin typeface="Arial" panose="020B0604020202020204" pitchFamily="34" charset="0"/>
              <a:cs typeface="Arial" panose="020B0604020202020204" pitchFamily="34" charset="0"/>
            </a:endParaRPr>
          </a:p>
          <a:p>
            <a:endParaRPr lang="en-GB" sz="800" dirty="0"/>
          </a:p>
        </p:txBody>
      </p:sp>
      <p:pic>
        <p:nvPicPr>
          <p:cNvPr id="4" name="Picture 3"/>
          <p:cNvPicPr>
            <a:picLocks noChangeAspect="1"/>
          </p:cNvPicPr>
          <p:nvPr/>
        </p:nvPicPr>
        <p:blipFill>
          <a:blip r:embed="rId4"/>
          <a:stretch>
            <a:fillRect/>
          </a:stretch>
        </p:blipFill>
        <p:spPr>
          <a:xfrm>
            <a:off x="1360898" y="1061976"/>
            <a:ext cx="3621338" cy="5114987"/>
          </a:xfrm>
          <a:prstGeom prst="rect">
            <a:avLst/>
          </a:prstGeom>
        </p:spPr>
      </p:pic>
    </p:spTree>
    <p:extLst>
      <p:ext uri="{BB962C8B-B14F-4D97-AF65-F5344CB8AC3E}">
        <p14:creationId xmlns:p14="http://schemas.microsoft.com/office/powerpoint/2010/main" val="844991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Access to Work</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If you want to work but have a disability that makes working a problem you may be able to get help from the Access to Work (</a:t>
            </a:r>
            <a:r>
              <a:rPr lang="en-GB" dirty="0" err="1">
                <a:latin typeface="Arial" panose="020B0604020202020204" pitchFamily="34" charset="0"/>
                <a:cs typeface="Arial" panose="020B0604020202020204" pitchFamily="34" charset="0"/>
              </a:rPr>
              <a:t>AtW</a:t>
            </a:r>
            <a:r>
              <a:rPr lang="en-GB" dirty="0">
                <a:latin typeface="Arial" panose="020B0604020202020204" pitchFamily="34" charset="0"/>
                <a:cs typeface="Arial" panose="020B0604020202020204" pitchFamily="34" charset="0"/>
              </a:rPr>
              <a:t>) scheme. This provides practical advice and support to help you overcome work-related obstacles. It can also give you grants towards extra employment </a:t>
            </a:r>
            <a:r>
              <a:rPr lang="en-GB" dirty="0" smtClean="0">
                <a:latin typeface="Arial" panose="020B0604020202020204" pitchFamily="34" charset="0"/>
                <a:cs typeface="Arial" panose="020B0604020202020204" pitchFamily="34" charset="0"/>
              </a:rPr>
              <a:t>costs</a:t>
            </a:r>
            <a:endParaRPr lang="en-GB" dirty="0" smtClean="0">
              <a:latin typeface="Arial" panose="020B0604020202020204" pitchFamily="34" charset="0"/>
              <a:cs typeface="Arial" panose="020B0604020202020204" pitchFamily="34" charset="0"/>
              <a:hlinkClick r:id="rId2"/>
            </a:endParaRPr>
          </a:p>
          <a:p>
            <a:r>
              <a:rPr lang="en-GB" dirty="0" smtClean="0">
                <a:latin typeface="Arial" panose="020B0604020202020204" pitchFamily="34" charset="0"/>
                <a:cs typeface="Arial" panose="020B0604020202020204" pitchFamily="34" charset="0"/>
                <a:hlinkClick r:id="rId2"/>
              </a:rPr>
              <a:t>https</a:t>
            </a:r>
            <a:r>
              <a:rPr lang="en-GB" dirty="0">
                <a:latin typeface="Arial" panose="020B0604020202020204" pitchFamily="34" charset="0"/>
                <a:cs typeface="Arial" panose="020B0604020202020204" pitchFamily="34" charset="0"/>
                <a:hlinkClick r:id="rId2"/>
              </a:rPr>
              <a:t>://</a:t>
            </a:r>
            <a:r>
              <a:rPr lang="en-GB" dirty="0" smtClean="0">
                <a:latin typeface="Arial" panose="020B0604020202020204" pitchFamily="34" charset="0"/>
                <a:cs typeface="Arial" panose="020B0604020202020204" pitchFamily="34" charset="0"/>
                <a:hlinkClick r:id="rId2"/>
              </a:rPr>
              <a:t>www.gov.uk/access-to-work/overview</a:t>
            </a:r>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hlinkClick r:id="rId3"/>
              </a:rPr>
              <a:t>http://</a:t>
            </a:r>
            <a:r>
              <a:rPr lang="en-GB" dirty="0" smtClean="0">
                <a:latin typeface="Arial" panose="020B0604020202020204" pitchFamily="34" charset="0"/>
                <a:cs typeface="Arial" panose="020B0604020202020204" pitchFamily="34" charset="0"/>
                <a:hlinkClick r:id="rId3"/>
              </a:rPr>
              <a:t>www.disabilityrightsuk.org/access-work</a:t>
            </a:r>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hlinkClick r:id="rId4"/>
              </a:rPr>
              <a:t>http://</a:t>
            </a:r>
            <a:r>
              <a:rPr lang="en-GB" dirty="0" smtClean="0">
                <a:latin typeface="Arial" panose="020B0604020202020204" pitchFamily="34" charset="0"/>
                <a:cs typeface="Arial" panose="020B0604020202020204" pitchFamily="34" charset="0"/>
                <a:hlinkClick r:id="rId4"/>
              </a:rPr>
              <a:t>researchbriefings.files.parliament.uk/documents/SN06666/SN06666.pdf</a:t>
            </a:r>
            <a:endParaRPr lang="en-GB" dirty="0" smtClean="0">
              <a:latin typeface="Arial" panose="020B0604020202020204" pitchFamily="34" charset="0"/>
              <a:cs typeface="Arial" panose="020B0604020202020204" pitchFamily="34" charset="0"/>
            </a:endParaRPr>
          </a:p>
          <a:p>
            <a:endParaRPr lang="en-GB" dirty="0" smtClean="0"/>
          </a:p>
          <a:p>
            <a:endParaRPr lang="en-GB" dirty="0"/>
          </a:p>
        </p:txBody>
      </p:sp>
    </p:spTree>
    <p:extLst>
      <p:ext uri="{BB962C8B-B14F-4D97-AF65-F5344CB8AC3E}">
        <p14:creationId xmlns:p14="http://schemas.microsoft.com/office/powerpoint/2010/main" val="3100068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5964"/>
            <a:ext cx="10515600" cy="1325563"/>
          </a:xfrm>
        </p:spPr>
        <p:txBody>
          <a:bodyPr>
            <a:normAutofit fontScale="90000"/>
          </a:bodyPr>
          <a:lstStyle/>
          <a:p>
            <a:r>
              <a:rPr lang="en-GB" dirty="0" smtClean="0"/>
              <a:t/>
            </a:r>
            <a:br>
              <a:rPr lang="en-GB" dirty="0" smtClean="0"/>
            </a:br>
            <a:r>
              <a:rPr lang="en-GB" b="1" dirty="0" smtClean="0">
                <a:latin typeface="Arial" panose="020B0604020202020204" pitchFamily="34" charset="0"/>
                <a:cs typeface="Arial" panose="020B0604020202020204" pitchFamily="34" charset="0"/>
              </a:rPr>
              <a:t>HCPC Fitness to Practise panels:</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my experience</a:t>
            </a:r>
            <a:br>
              <a:rPr lang="en-GB" b="1" dirty="0" smtClean="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20000" y="3161841"/>
            <a:ext cx="10233800" cy="3015122"/>
          </a:xfrm>
        </p:spPr>
        <p:txBody>
          <a:bodyPr>
            <a:normAutofit/>
          </a:bodyPr>
          <a:lstStyle/>
          <a:p>
            <a:r>
              <a:rPr lang="en-GB" sz="3600" b="1" dirty="0">
                <a:latin typeface="Arial" panose="020B0604020202020204" pitchFamily="34" charset="0"/>
                <a:cs typeface="Arial" panose="020B0604020202020204" pitchFamily="34" charset="0"/>
              </a:rPr>
              <a:t>Do not suffer in silence – talk to your manager, HR or your CSP </a:t>
            </a:r>
            <a:r>
              <a:rPr lang="en-GB" sz="3600" b="1" dirty="0" smtClean="0">
                <a:latin typeface="Arial" panose="020B0604020202020204" pitchFamily="34" charset="0"/>
                <a:cs typeface="Arial" panose="020B0604020202020204" pitchFamily="34" charset="0"/>
              </a:rPr>
              <a:t>steward –whichever is most appropriate</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2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Background</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Physiotherapy Professional Lead – University of Hertfordshire</a:t>
            </a:r>
          </a:p>
          <a:p>
            <a:r>
              <a:rPr lang="en-GB" dirty="0" smtClean="0">
                <a:latin typeface="Arial" panose="020B0604020202020204" pitchFamily="34" charset="0"/>
                <a:cs typeface="Arial" panose="020B0604020202020204" pitchFamily="34" charset="0"/>
              </a:rPr>
              <a:t>Disability Support service for 22 years</a:t>
            </a:r>
          </a:p>
          <a:p>
            <a:r>
              <a:rPr lang="en-GB" dirty="0" smtClean="0">
                <a:latin typeface="Arial" panose="020B0604020202020204" pitchFamily="34" charset="0"/>
                <a:cs typeface="Arial" panose="020B0604020202020204" pitchFamily="34" charset="0"/>
              </a:rPr>
              <a:t>Doctoral work and Principal Fellow of Higher Education Academy application–relating to disability, disabled students and support</a:t>
            </a:r>
          </a:p>
          <a:p>
            <a:r>
              <a:rPr lang="en-GB" dirty="0" smtClean="0">
                <a:latin typeface="Arial" panose="020B0604020202020204" pitchFamily="34" charset="0"/>
                <a:cs typeface="Arial" panose="020B0604020202020204" pitchFamily="34" charset="0"/>
              </a:rPr>
              <a:t>Chair of CSP Equality and Diversity Committee</a:t>
            </a:r>
          </a:p>
          <a:p>
            <a:r>
              <a:rPr lang="en-GB" dirty="0" smtClean="0">
                <a:latin typeface="Arial" panose="020B0604020202020204" pitchFamily="34" charset="0"/>
                <a:cs typeface="Arial" panose="020B0604020202020204" pitchFamily="34" charset="0"/>
              </a:rPr>
              <a:t>Involved in inclusivity work at UH</a:t>
            </a:r>
          </a:p>
          <a:p>
            <a:r>
              <a:rPr lang="en-GB" dirty="0" smtClean="0">
                <a:latin typeface="Arial" panose="020B0604020202020204" pitchFamily="34" charset="0"/>
                <a:cs typeface="Arial" panose="020B0604020202020204" pitchFamily="34" charset="0"/>
              </a:rPr>
              <a:t>HCPC Partner</a:t>
            </a: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052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Research</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20000" y="2043739"/>
            <a:ext cx="10233800" cy="4351338"/>
          </a:xfrm>
        </p:spPr>
        <p:txBody>
          <a:bodyPr/>
          <a:lstStyle/>
          <a:p>
            <a:r>
              <a:rPr lang="en-US" i="1" dirty="0">
                <a:latin typeface="Arial" panose="020B0604020202020204" pitchFamily="34" charset="0"/>
                <a:cs typeface="Arial" panose="020B0604020202020204" pitchFamily="34" charset="0"/>
              </a:rPr>
              <a:t>“The NHS really has no excuse not to be the golden employer for this [disabled employees] because </a:t>
            </a:r>
            <a:r>
              <a:rPr lang="en-US" dirty="0">
                <a:latin typeface="Arial" panose="020B0604020202020204" pitchFamily="34" charset="0"/>
                <a:cs typeface="Arial" panose="020B0604020202020204" pitchFamily="34" charset="0"/>
              </a:rPr>
              <a:t>if </a:t>
            </a:r>
            <a:r>
              <a:rPr lang="en-US" i="1" dirty="0">
                <a:latin typeface="Arial" panose="020B0604020202020204" pitchFamily="34" charset="0"/>
                <a:cs typeface="Arial" panose="020B0604020202020204" pitchFamily="34" charset="0"/>
              </a:rPr>
              <a:t>anyone should understand these issues it’s the NHS. Having said that, that’s not always the case...now it’s very much, in the NHS, looking at the turnover…I have someone that is, for whatever reason, less productive, I can only carry that for so long…and whether you acknowledge it or not, it is going to make you think twice before appointing people to certain jobs...I think that the changes in the NHS at the moment are pushing us towards less diversity because diversity can be more expensive or can be perceived to be more expensive” P</a:t>
            </a:r>
            <a:r>
              <a:rPr lang="en-US" i="1" baseline="-25000" dirty="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2660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Research</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52888" y="2194741"/>
            <a:ext cx="10233800" cy="4351338"/>
          </a:xfrm>
        </p:spPr>
        <p:txBody>
          <a:bodyPr/>
          <a:lstStyle/>
          <a:p>
            <a:r>
              <a:rPr lang="en-US" i="1" dirty="0">
                <a:latin typeface="Arial" panose="020B0604020202020204" pitchFamily="34" charset="0"/>
                <a:cs typeface="Arial" panose="020B0604020202020204" pitchFamily="34" charset="0"/>
              </a:rPr>
              <a:t>“I think it’s very </a:t>
            </a:r>
            <a:r>
              <a:rPr lang="en-US" i="1" dirty="0" err="1">
                <a:latin typeface="Arial" panose="020B0604020202020204" pitchFamily="34" charset="0"/>
                <a:cs typeface="Arial" panose="020B0604020202020204" pitchFamily="34" charset="0"/>
              </a:rPr>
              <a:t>very</a:t>
            </a:r>
            <a:r>
              <a:rPr lang="en-US" i="1" dirty="0">
                <a:latin typeface="Arial" panose="020B0604020202020204" pitchFamily="34" charset="0"/>
                <a:cs typeface="Arial" panose="020B0604020202020204" pitchFamily="34" charset="0"/>
              </a:rPr>
              <a:t> difficult.  I think there isn’t the support...almost the tolerance.  Because everything is at such a pace and there’s such time constraints. I think people probably aren’t as tolerant as they should be...there aren’t huge resources and strategies to help these people.  Nobody, most people don’t have the time to give that support and it makes it very difficult, I think it must be really hard...I think things are tending to get </a:t>
            </a:r>
            <a:r>
              <a:rPr lang="en-GB" i="1" dirty="0">
                <a:latin typeface="Arial" panose="020B0604020202020204" pitchFamily="34" charset="0"/>
                <a:cs typeface="Arial" panose="020B0604020202020204" pitchFamily="34" charset="0"/>
              </a:rPr>
              <a:t>dehumanised</a:t>
            </a:r>
            <a:r>
              <a:rPr lang="en-US" i="1" dirty="0">
                <a:latin typeface="Arial" panose="020B0604020202020204" pitchFamily="34" charset="0"/>
                <a:cs typeface="Arial" panose="020B0604020202020204" pitchFamily="34" charset="0"/>
              </a:rPr>
              <a:t> nowadays and just put into paperwork and people don’t have the time” P</a:t>
            </a:r>
            <a:r>
              <a:rPr lang="en-US" i="1" baseline="-25000" dirty="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2667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Research</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Participants’ language sometimes indicated what might have been underlying attitudes towards disabled people, such as defining </a:t>
            </a:r>
            <a:r>
              <a:rPr lang="en-GB" dirty="0" smtClean="0">
                <a:latin typeface="Arial" panose="020B0604020202020204" pitchFamily="34" charset="0"/>
                <a:cs typeface="Arial" panose="020B0604020202020204" pitchFamily="34" charset="0"/>
              </a:rPr>
              <a:t>students </a:t>
            </a:r>
            <a:r>
              <a:rPr lang="en-GB" dirty="0">
                <a:latin typeface="Arial" panose="020B0604020202020204" pitchFamily="34" charset="0"/>
                <a:cs typeface="Arial" panose="020B0604020202020204" pitchFamily="34" charset="0"/>
              </a:rPr>
              <a:t>by disability (for example </a:t>
            </a:r>
            <a:r>
              <a:rPr lang="en-GB" i="1" dirty="0">
                <a:latin typeface="Arial" panose="020B0604020202020204" pitchFamily="34" charset="0"/>
                <a:cs typeface="Arial" panose="020B0604020202020204" pitchFamily="34" charset="0"/>
              </a:rPr>
              <a:t>“She was a physical disability”</a:t>
            </a:r>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Labels </a:t>
            </a:r>
            <a:r>
              <a:rPr lang="en-GB" dirty="0">
                <a:latin typeface="Arial" panose="020B0604020202020204" pitchFamily="34" charset="0"/>
                <a:cs typeface="Arial" panose="020B0604020202020204" pitchFamily="34" charset="0"/>
              </a:rPr>
              <a:t>can indicate an inability to measure up to some appropriate level; </a:t>
            </a:r>
            <a:r>
              <a:rPr lang="en-GB" dirty="0" smtClean="0">
                <a:latin typeface="Arial" panose="020B0604020202020204" pitchFamily="34" charset="0"/>
                <a:cs typeface="Arial" panose="020B0604020202020204" pitchFamily="34" charset="0"/>
              </a:rPr>
              <a:t>commonly </a:t>
            </a:r>
            <a:r>
              <a:rPr lang="en-GB" dirty="0">
                <a:latin typeface="Arial" panose="020B0604020202020204" pitchFamily="34" charset="0"/>
                <a:cs typeface="Arial" panose="020B0604020202020204" pitchFamily="34" charset="0"/>
              </a:rPr>
              <a:t>termed as ‘normal</a:t>
            </a: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When </a:t>
            </a:r>
            <a:r>
              <a:rPr lang="en-GB" dirty="0">
                <a:latin typeface="Arial" panose="020B0604020202020204" pitchFamily="34" charset="0"/>
                <a:cs typeface="Arial" panose="020B0604020202020204" pitchFamily="34" charset="0"/>
              </a:rPr>
              <a:t>applied to disabled students or colleagues: the question could be asked “what is a ‘normal’ physiotherapist”?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Stereotypical </a:t>
            </a:r>
            <a:r>
              <a:rPr lang="en-GB" dirty="0">
                <a:latin typeface="Arial" panose="020B0604020202020204" pitchFamily="34" charset="0"/>
                <a:cs typeface="Arial" panose="020B0604020202020204" pitchFamily="34" charset="0"/>
              </a:rPr>
              <a:t>views </a:t>
            </a:r>
            <a:r>
              <a:rPr lang="en-GB" dirty="0" smtClean="0">
                <a:latin typeface="Arial" panose="020B0604020202020204" pitchFamily="34" charset="0"/>
                <a:cs typeface="Arial" panose="020B0604020202020204" pitchFamily="34" charset="0"/>
              </a:rPr>
              <a:t>of this were apparent in the participants’ talk </a:t>
            </a:r>
            <a:r>
              <a:rPr lang="en-GB" dirty="0">
                <a:latin typeface="Arial" panose="020B0604020202020204" pitchFamily="34" charset="0"/>
                <a:cs typeface="Arial" panose="020B0604020202020204" pitchFamily="34" charset="0"/>
              </a:rPr>
              <a:t>about students in relation to ‘being’ physiotherapists. It may be the case that the presence of disabled students in the clinical setting challenged these views, causing dissonance because disabled people were generally clients, not </a:t>
            </a:r>
            <a:r>
              <a:rPr lang="en-GB" dirty="0" smtClean="0">
                <a:latin typeface="Arial" panose="020B0604020202020204" pitchFamily="34" charset="0"/>
                <a:cs typeface="Arial" panose="020B0604020202020204" pitchFamily="34" charset="0"/>
              </a:rPr>
              <a:t>colleagues</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3818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Quandary</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Arial" panose="020B0604020202020204" pitchFamily="34" charset="0"/>
                <a:cs typeface="Arial" panose="020B0604020202020204" pitchFamily="34" charset="0"/>
              </a:rPr>
              <a:t>We are all embedded within the largely reductive, biomedical field of the NHS – students, academic staff and clinicians</a:t>
            </a:r>
          </a:p>
          <a:p>
            <a:r>
              <a:rPr lang="en-GB" dirty="0" smtClean="0">
                <a:latin typeface="Arial" panose="020B0604020202020204" pitchFamily="34" charset="0"/>
                <a:cs typeface="Arial" panose="020B0604020202020204" pitchFamily="34" charset="0"/>
              </a:rPr>
              <a:t>Involves a certain amount of self-perpetuation and self-fulfilling prophesies</a:t>
            </a:r>
          </a:p>
          <a:p>
            <a:r>
              <a:rPr lang="en-GB" dirty="0" smtClean="0">
                <a:latin typeface="Arial" panose="020B0604020202020204" pitchFamily="34" charset="0"/>
                <a:cs typeface="Arial" panose="020B0604020202020204" pitchFamily="34" charset="0"/>
              </a:rPr>
              <a:t>My aim as a result of the research - to </a:t>
            </a:r>
            <a:r>
              <a:rPr lang="en-GB" dirty="0">
                <a:latin typeface="Arial" panose="020B0604020202020204" pitchFamily="34" charset="0"/>
                <a:cs typeface="Arial" panose="020B0604020202020204" pitchFamily="34" charset="0"/>
              </a:rPr>
              <a:t>raise consciousness about these </a:t>
            </a:r>
            <a:r>
              <a:rPr lang="en-GB" dirty="0" smtClean="0">
                <a:latin typeface="Arial" panose="020B0604020202020204" pitchFamily="34" charset="0"/>
                <a:cs typeface="Arial" panose="020B0604020202020204" pitchFamily="34" charset="0"/>
              </a:rPr>
              <a:t>issues to </a:t>
            </a:r>
            <a:r>
              <a:rPr lang="en-GB" dirty="0">
                <a:latin typeface="Arial" panose="020B0604020202020204" pitchFamily="34" charset="0"/>
                <a:cs typeface="Arial" panose="020B0604020202020204" pitchFamily="34" charset="0"/>
              </a:rPr>
              <a:t>stimulate debate and offer opportunities for conversations with academic colleagues, practice educators and students.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Encourage </a:t>
            </a:r>
            <a:r>
              <a:rPr lang="en-GB" dirty="0">
                <a:latin typeface="Arial" panose="020B0604020202020204" pitchFamily="34" charset="0"/>
                <a:cs typeface="Arial" panose="020B0604020202020204" pitchFamily="34" charset="0"/>
              </a:rPr>
              <a:t>practitioners to take a more critical stance in relation to established practice and ‘ways of being’ and add to the groundswell of the possibilities offered by an “otherwise physiotherapy” (</a:t>
            </a:r>
            <a:r>
              <a:rPr lang="en-GB" dirty="0" smtClean="0">
                <a:latin typeface="Arial" panose="020B0604020202020204" pitchFamily="34" charset="0"/>
                <a:cs typeface="Arial" panose="020B0604020202020204" pitchFamily="34" charset="0"/>
              </a:rPr>
              <a:t>Critical Physiotherapy Network </a:t>
            </a:r>
            <a:r>
              <a:rPr lang="en-GB" dirty="0">
                <a:latin typeface="Arial" panose="020B0604020202020204" pitchFamily="34" charset="0"/>
                <a:cs typeface="Arial" panose="020B0604020202020204" pitchFamily="34" charset="0"/>
              </a:rPr>
              <a:t>2015).</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22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18" y="2899005"/>
            <a:ext cx="10515600" cy="1325563"/>
          </a:xfrm>
        </p:spPr>
        <p:txBody>
          <a:bodyPr/>
          <a:lstStyle/>
          <a:p>
            <a:r>
              <a:rPr lang="en-GB" b="1" dirty="0" smtClean="0">
                <a:latin typeface="Arial" panose="020B0604020202020204" pitchFamily="34" charset="0"/>
                <a:cs typeface="Arial" panose="020B0604020202020204" pitchFamily="34" charset="0"/>
              </a:rPr>
              <a:t>What to do?</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602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77" y="365125"/>
            <a:ext cx="11391440" cy="1325563"/>
          </a:xfrm>
        </p:spPr>
        <p:txBody>
          <a:bodyPr>
            <a:normAutofit fontScale="90000"/>
          </a:bodyPr>
          <a:lstStyle/>
          <a:p>
            <a:r>
              <a:rPr lang="en-GB" b="1" dirty="0" smtClean="0">
                <a:latin typeface="Arial" panose="020B0604020202020204" pitchFamily="34" charset="0"/>
                <a:cs typeface="Arial" panose="020B0604020202020204" pitchFamily="34" charset="0"/>
              </a:rPr>
              <a:t>Do you want to work for this employer?</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20000" y="1968843"/>
            <a:ext cx="10233800" cy="4208120"/>
          </a:xfrm>
        </p:spPr>
        <p:txBody>
          <a:bodyPr>
            <a:normAutofit fontScale="92500" lnSpcReduction="10000"/>
          </a:bodyPr>
          <a:lstStyle/>
          <a:p>
            <a:r>
              <a:rPr lang="en-GB" b="1" dirty="0" smtClean="0">
                <a:latin typeface="Arial" panose="020B0604020202020204" pitchFamily="34" charset="0"/>
                <a:cs typeface="Arial" panose="020B0604020202020204" pitchFamily="34" charset="0"/>
              </a:rPr>
              <a:t>Do some research:</a:t>
            </a:r>
          </a:p>
          <a:p>
            <a:pPr lvl="1"/>
            <a:r>
              <a:rPr lang="en-GB" dirty="0" smtClean="0">
                <a:latin typeface="Arial" panose="020B0604020202020204" pitchFamily="34" charset="0"/>
                <a:cs typeface="Arial" panose="020B0604020202020204" pitchFamily="34" charset="0"/>
              </a:rPr>
              <a:t>Check the website and any other publicly available information – any mention of disability and support for employees?</a:t>
            </a:r>
          </a:p>
          <a:p>
            <a:pPr lvl="1"/>
            <a:r>
              <a:rPr lang="en-GB" dirty="0" smtClean="0">
                <a:latin typeface="Arial" panose="020B0604020202020204" pitchFamily="34" charset="0"/>
                <a:cs typeface="Arial" panose="020B0604020202020204" pitchFamily="34" charset="0"/>
              </a:rPr>
              <a:t>Any evidence of </a:t>
            </a:r>
            <a:r>
              <a:rPr lang="en-GB" dirty="0">
                <a:latin typeface="Arial" panose="020B0604020202020204" pitchFamily="34" charset="0"/>
                <a:cs typeface="Arial" panose="020B0604020202020204" pitchFamily="34" charset="0"/>
              </a:rPr>
              <a:t>diversity schemes, diversity internships, insight days for disabled </a:t>
            </a:r>
            <a:r>
              <a:rPr lang="en-GB" dirty="0" smtClean="0">
                <a:latin typeface="Arial" panose="020B0604020202020204" pitchFamily="34" charset="0"/>
                <a:cs typeface="Arial" panose="020B0604020202020204" pitchFamily="34" charset="0"/>
              </a:rPr>
              <a:t>students?</a:t>
            </a:r>
          </a:p>
          <a:p>
            <a:pPr lvl="1"/>
            <a:r>
              <a:rPr lang="en-GB" dirty="0" smtClean="0">
                <a:latin typeface="Arial" panose="020B0604020202020204" pitchFamily="34" charset="0"/>
                <a:cs typeface="Arial" panose="020B0604020202020204" pitchFamily="34" charset="0"/>
              </a:rPr>
              <a:t>Any </a:t>
            </a:r>
            <a:r>
              <a:rPr lang="en-GB" dirty="0">
                <a:latin typeface="Arial" panose="020B0604020202020204" pitchFamily="34" charset="0"/>
                <a:cs typeface="Arial" panose="020B0604020202020204" pitchFamily="34" charset="0"/>
              </a:rPr>
              <a:t>profiles of </a:t>
            </a:r>
            <a:r>
              <a:rPr lang="en-GB" dirty="0" smtClean="0">
                <a:latin typeface="Arial" panose="020B0604020202020204" pitchFamily="34" charset="0"/>
                <a:cs typeface="Arial" panose="020B0604020202020204" pitchFamily="34" charset="0"/>
              </a:rPr>
              <a:t>disabled staff who work there?</a:t>
            </a:r>
          </a:p>
          <a:p>
            <a:pPr lvl="1"/>
            <a:r>
              <a:rPr lang="en-GB" dirty="0" smtClean="0">
                <a:latin typeface="Arial" panose="020B0604020202020204" pitchFamily="34" charset="0"/>
                <a:cs typeface="Arial" panose="020B0604020202020204" pitchFamily="34" charset="0"/>
              </a:rPr>
              <a:t>What </a:t>
            </a:r>
            <a:r>
              <a:rPr lang="en-GB" dirty="0">
                <a:latin typeface="Arial" panose="020B0604020202020204" pitchFamily="34" charset="0"/>
                <a:cs typeface="Arial" panose="020B0604020202020204" pitchFamily="34" charset="0"/>
              </a:rPr>
              <a:t>are their current staff networks </a:t>
            </a:r>
            <a:r>
              <a:rPr lang="en-GB" dirty="0" smtClean="0">
                <a:latin typeface="Arial" panose="020B0604020202020204" pitchFamily="34" charset="0"/>
                <a:cs typeface="Arial" panose="020B0604020202020204" pitchFamily="34" charset="0"/>
              </a:rPr>
              <a:t>like?</a:t>
            </a:r>
          </a:p>
          <a:p>
            <a:pPr lvl="1"/>
            <a:r>
              <a:rPr lang="en-GB" dirty="0" smtClean="0">
                <a:latin typeface="Arial" panose="020B0604020202020204" pitchFamily="34" charset="0"/>
                <a:cs typeface="Arial" panose="020B0604020202020204" pitchFamily="34" charset="0"/>
              </a:rPr>
              <a:t>Do they have disability or diversity champions - people </a:t>
            </a:r>
            <a:r>
              <a:rPr lang="en-GB" dirty="0">
                <a:latin typeface="Arial" panose="020B0604020202020204" pitchFamily="34" charset="0"/>
                <a:cs typeface="Arial" panose="020B0604020202020204" pitchFamily="34" charset="0"/>
              </a:rPr>
              <a:t>with genuine interest in diversity and </a:t>
            </a:r>
            <a:r>
              <a:rPr lang="en-GB" dirty="0" smtClean="0">
                <a:latin typeface="Arial" panose="020B0604020202020204" pitchFamily="34" charset="0"/>
                <a:cs typeface="Arial" panose="020B0604020202020204" pitchFamily="34" charset="0"/>
              </a:rPr>
              <a:t>disability?</a:t>
            </a:r>
          </a:p>
          <a:p>
            <a:pPr lvl="1"/>
            <a:r>
              <a:rPr lang="en-GB" dirty="0" smtClean="0">
                <a:latin typeface="Arial" panose="020B0604020202020204" pitchFamily="34" charset="0"/>
                <a:cs typeface="Arial" panose="020B0604020202020204" pitchFamily="34" charset="0"/>
              </a:rPr>
              <a:t>Talk to people in advance – get a feel for the place</a:t>
            </a:r>
          </a:p>
          <a:p>
            <a:pPr lvl="1"/>
            <a:r>
              <a:rPr lang="en-GB" dirty="0" smtClean="0">
                <a:latin typeface="Arial" panose="020B0604020202020204" pitchFamily="34" charset="0"/>
                <a:cs typeface="Arial" panose="020B0604020202020204" pitchFamily="34" charset="0"/>
              </a:rPr>
              <a:t>You might have been on placement there and already know how well they support their staff</a:t>
            </a:r>
          </a:p>
          <a:p>
            <a:pPr lvl="1"/>
            <a:r>
              <a:rPr lang="en-GB" dirty="0">
                <a:latin typeface="Arial" panose="020B0604020202020204" pitchFamily="34" charset="0"/>
                <a:cs typeface="Arial" panose="020B0604020202020204" pitchFamily="34" charset="0"/>
              </a:rPr>
              <a:t>Develop resilience — in case it’s not all plain sailing!</a:t>
            </a:r>
            <a:endParaRPr lang="en-GB" sz="3600" dirty="0">
              <a:latin typeface="Arial" panose="020B0604020202020204" pitchFamily="34" charset="0"/>
              <a:cs typeface="Arial" panose="020B0604020202020204" pitchFamily="34" charset="0"/>
            </a:endParaRPr>
          </a:p>
          <a:p>
            <a:pPr marL="0" indent="0">
              <a:buNone/>
            </a:pPr>
            <a:endParaRPr lang="en-GB" sz="4000" dirty="0"/>
          </a:p>
          <a:p>
            <a:pPr lvl="1"/>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14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7011" y="2795288"/>
            <a:ext cx="10515600" cy="1325563"/>
          </a:xfrm>
        </p:spPr>
        <p:txBody>
          <a:bodyPr/>
          <a:lstStyle/>
          <a:p>
            <a:r>
              <a:rPr lang="en-GB" b="1" dirty="0">
                <a:latin typeface="Arial" panose="020B0604020202020204" pitchFamily="34" charset="0"/>
                <a:cs typeface="Arial" panose="020B0604020202020204" pitchFamily="34" charset="0"/>
              </a:rPr>
              <a:t>Reasonable adjustments</a:t>
            </a:r>
            <a:endParaRPr lang="en-GB" b="1" dirty="0"/>
          </a:p>
        </p:txBody>
      </p:sp>
    </p:spTree>
    <p:extLst>
      <p:ext uri="{BB962C8B-B14F-4D97-AF65-F5344CB8AC3E}">
        <p14:creationId xmlns:p14="http://schemas.microsoft.com/office/powerpoint/2010/main" val="4128956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487</TotalTime>
  <Words>1054</Words>
  <Application>Microsoft Office PowerPoint</Application>
  <PresentationFormat>Widescreen</PresentationFormat>
  <Paragraphs>75</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Depth</vt:lpstr>
      <vt:lpstr>Dyslexia Study Day:  reasonable adjustments</vt:lpstr>
      <vt:lpstr>Background</vt:lpstr>
      <vt:lpstr>Research</vt:lpstr>
      <vt:lpstr>Research</vt:lpstr>
      <vt:lpstr>Research</vt:lpstr>
      <vt:lpstr>Quandary</vt:lpstr>
      <vt:lpstr>What to do?</vt:lpstr>
      <vt:lpstr>Do you want to work for this employer?</vt:lpstr>
      <vt:lpstr>Reasonable adjustments</vt:lpstr>
      <vt:lpstr>What is a reasonable adjustment?</vt:lpstr>
      <vt:lpstr>What is reasonable?</vt:lpstr>
      <vt:lpstr>Failure to make a reasonable adjustment</vt:lpstr>
      <vt:lpstr>How can these be negotiated?</vt:lpstr>
      <vt:lpstr>PowerPoint Presentation</vt:lpstr>
      <vt:lpstr>Access to Work</vt:lpstr>
      <vt:lpstr> HCPC Fitness to Practise panels: my experience </vt:lpstr>
    </vt:vector>
  </TitlesOfParts>
  <Company>University of Hertfordshire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 Study Day</dc:title>
  <dc:creator>Karen Atkinson</dc:creator>
  <cp:lastModifiedBy>Gill Feldman</cp:lastModifiedBy>
  <cp:revision>25</cp:revision>
  <cp:lastPrinted>2016-07-07T09:15:41Z</cp:lastPrinted>
  <dcterms:created xsi:type="dcterms:W3CDTF">2016-07-06T09:05:02Z</dcterms:created>
  <dcterms:modified xsi:type="dcterms:W3CDTF">2016-07-07T09:32:00Z</dcterms:modified>
</cp:coreProperties>
</file>