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colors3.xml" ContentType="application/vnd.ms-office.chartcolorstyle+xml"/>
  <Override PartName="/ppt/charts/style3.xml" ContentType="application/vnd.ms-office.chart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handoutMasterIdLst>
    <p:handoutMasterId r:id="rId28"/>
  </p:handoutMasterIdLst>
  <p:sldIdLst>
    <p:sldId id="263" r:id="rId5"/>
    <p:sldId id="714" r:id="rId6"/>
    <p:sldId id="264" r:id="rId7"/>
    <p:sldId id="775" r:id="rId8"/>
    <p:sldId id="274" r:id="rId9"/>
    <p:sldId id="774" r:id="rId10"/>
    <p:sldId id="265" r:id="rId11"/>
    <p:sldId id="266" r:id="rId12"/>
    <p:sldId id="777" r:id="rId13"/>
    <p:sldId id="271" r:id="rId14"/>
    <p:sldId id="272" r:id="rId15"/>
    <p:sldId id="779" r:id="rId16"/>
    <p:sldId id="275" r:id="rId17"/>
    <p:sldId id="780" r:id="rId18"/>
    <p:sldId id="781" r:id="rId19"/>
    <p:sldId id="783" r:id="rId20"/>
    <p:sldId id="276" r:id="rId21"/>
    <p:sldId id="765" r:id="rId22"/>
    <p:sldId id="766" r:id="rId23"/>
    <p:sldId id="784" r:id="rId24"/>
    <p:sldId id="770" r:id="rId25"/>
    <p:sldId id="76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2" autoAdjust="0"/>
    <p:restoredTop sz="93733" autoAdjust="0"/>
  </p:normalViewPr>
  <p:slideViewPr>
    <p:cSldViewPr snapToGrid="0" snapToObjects="1">
      <p:cViewPr>
        <p:scale>
          <a:sx n="108" d="100"/>
          <a:sy n="108" d="100"/>
        </p:scale>
        <p:origin x="-7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GB" sz="1200" i="1" dirty="0"/>
              <a:t>Team Assessment Launch - 90 Day Comparison: Average feedback about project teams (cohorts 1 &amp; 2)</a:t>
            </a:r>
          </a:p>
        </c:rich>
      </c:tx>
      <c:layout>
        <c:manualLayout>
          <c:xMode val="edge"/>
          <c:yMode val="edge"/>
          <c:x val="0.14106211942268543"/>
          <c:y val="2.5924031570801382E-2"/>
        </c:manualLayout>
      </c:layout>
      <c:overlay val="0"/>
      <c:spPr>
        <a:noFill/>
        <a:ln>
          <a:noFill/>
        </a:ln>
        <a:effectLst/>
      </c:spPr>
    </c:title>
    <c:autoTitleDeleted val="0"/>
    <c:plotArea>
      <c:layout>
        <c:manualLayout>
          <c:layoutTarget val="inner"/>
          <c:xMode val="edge"/>
          <c:yMode val="edge"/>
          <c:x val="0.10191907579041944"/>
          <c:y val="0.1938251375911286"/>
          <c:w val="0.87636589362313544"/>
          <c:h val="0.53937148526016987"/>
        </c:manualLayout>
      </c:layout>
      <c:barChart>
        <c:barDir val="col"/>
        <c:grouping val="clustered"/>
        <c:varyColors val="0"/>
        <c:ser>
          <c:idx val="0"/>
          <c:order val="0"/>
          <c:tx>
            <c:strRef>
              <c:f>Graphs!$E$97</c:f>
              <c:strCache>
                <c:ptCount val="1"/>
                <c:pt idx="0">
                  <c:v>Launch</c:v>
                </c:pt>
              </c:strCache>
            </c:strRef>
          </c:tx>
          <c:spPr>
            <a:solidFill>
              <a:schemeClr val="bg1">
                <a:lumMod val="50000"/>
              </a:schemeClr>
            </a:solidFill>
            <a:ln>
              <a:noFill/>
            </a:ln>
            <a:effectLst/>
          </c:spPr>
          <c:invertIfNegative val="0"/>
          <c:cat>
            <c:strRef>
              <c:f>Graphs!$D$98:$D$106</c:f>
              <c:strCache>
                <c:ptCount val="9"/>
                <c:pt idx="0">
                  <c:v>Strong</c:v>
                </c:pt>
                <c:pt idx="1">
                  <c:v>Good</c:v>
                </c:pt>
                <c:pt idx="2">
                  <c:v>Ambivalent</c:v>
                </c:pt>
                <c:pt idx="3">
                  <c:v>Negative</c:v>
                </c:pt>
                <c:pt idx="4">
                  <c:v> </c:v>
                </c:pt>
                <c:pt idx="5">
                  <c:v>Strong</c:v>
                </c:pt>
                <c:pt idx="6">
                  <c:v>Good</c:v>
                </c:pt>
                <c:pt idx="7">
                  <c:v>Ambivalent</c:v>
                </c:pt>
                <c:pt idx="8">
                  <c:v>Negative</c:v>
                </c:pt>
              </c:strCache>
            </c:strRef>
          </c:cat>
          <c:val>
            <c:numRef>
              <c:f>Graphs!$E$98:$E$106</c:f>
              <c:numCache>
                <c:formatCode>General</c:formatCode>
                <c:ptCount val="9"/>
                <c:pt idx="0">
                  <c:v>4</c:v>
                </c:pt>
                <c:pt idx="1">
                  <c:v>8.1999999999999993</c:v>
                </c:pt>
                <c:pt idx="2">
                  <c:v>5.6</c:v>
                </c:pt>
                <c:pt idx="3">
                  <c:v>1.4</c:v>
                </c:pt>
                <c:pt idx="4">
                  <c:v>0</c:v>
                </c:pt>
                <c:pt idx="5">
                  <c:v>2.4</c:v>
                </c:pt>
                <c:pt idx="6">
                  <c:v>7.9</c:v>
                </c:pt>
                <c:pt idx="7">
                  <c:v>4</c:v>
                </c:pt>
                <c:pt idx="8">
                  <c:v>0.4</c:v>
                </c:pt>
              </c:numCache>
            </c:numRef>
          </c:val>
          <c:extLst xmlns:c16r2="http://schemas.microsoft.com/office/drawing/2015/06/chart">
            <c:ext xmlns:c16="http://schemas.microsoft.com/office/drawing/2014/chart" uri="{C3380CC4-5D6E-409C-BE32-E72D297353CC}">
              <c16:uniqueId val="{00000000-446F-4E2A-84B7-7C5DCD53A71A}"/>
            </c:ext>
          </c:extLst>
        </c:ser>
        <c:ser>
          <c:idx val="1"/>
          <c:order val="1"/>
          <c:tx>
            <c:strRef>
              <c:f>Graphs!$F$97</c:f>
              <c:strCache>
                <c:ptCount val="1"/>
                <c:pt idx="0">
                  <c:v>90 day</c:v>
                </c:pt>
              </c:strCache>
            </c:strRef>
          </c:tx>
          <c:spPr>
            <a:solidFill>
              <a:srgbClr val="0070C0"/>
            </a:solidFill>
            <a:ln>
              <a:noFill/>
            </a:ln>
            <a:effectLst/>
          </c:spPr>
          <c:invertIfNegative val="0"/>
          <c:cat>
            <c:strRef>
              <c:f>Graphs!$D$98:$D$106</c:f>
              <c:strCache>
                <c:ptCount val="9"/>
                <c:pt idx="0">
                  <c:v>Strong</c:v>
                </c:pt>
                <c:pt idx="1">
                  <c:v>Good</c:v>
                </c:pt>
                <c:pt idx="2">
                  <c:v>Ambivalent</c:v>
                </c:pt>
                <c:pt idx="3">
                  <c:v>Negative</c:v>
                </c:pt>
                <c:pt idx="4">
                  <c:v> </c:v>
                </c:pt>
                <c:pt idx="5">
                  <c:v>Strong</c:v>
                </c:pt>
                <c:pt idx="6">
                  <c:v>Good</c:v>
                </c:pt>
                <c:pt idx="7">
                  <c:v>Ambivalent</c:v>
                </c:pt>
                <c:pt idx="8">
                  <c:v>Negative</c:v>
                </c:pt>
              </c:strCache>
            </c:strRef>
          </c:cat>
          <c:val>
            <c:numRef>
              <c:f>Graphs!$F$98:$F$106</c:f>
              <c:numCache>
                <c:formatCode>General</c:formatCode>
                <c:ptCount val="9"/>
                <c:pt idx="0">
                  <c:v>5.8</c:v>
                </c:pt>
                <c:pt idx="1">
                  <c:v>7.5</c:v>
                </c:pt>
                <c:pt idx="2">
                  <c:v>1.5</c:v>
                </c:pt>
                <c:pt idx="3">
                  <c:v>0.2</c:v>
                </c:pt>
                <c:pt idx="4">
                  <c:v>0</c:v>
                </c:pt>
                <c:pt idx="5">
                  <c:v>5.5</c:v>
                </c:pt>
                <c:pt idx="6">
                  <c:v>6.9</c:v>
                </c:pt>
                <c:pt idx="7">
                  <c:v>1.4</c:v>
                </c:pt>
                <c:pt idx="8">
                  <c:v>0</c:v>
                </c:pt>
              </c:numCache>
            </c:numRef>
          </c:val>
          <c:extLst xmlns:c16r2="http://schemas.microsoft.com/office/drawing/2015/06/chart">
            <c:ext xmlns:c16="http://schemas.microsoft.com/office/drawing/2014/chart" uri="{C3380CC4-5D6E-409C-BE32-E72D297353CC}">
              <c16:uniqueId val="{00000001-446F-4E2A-84B7-7C5DCD53A71A}"/>
            </c:ext>
          </c:extLst>
        </c:ser>
        <c:dLbls>
          <c:showLegendKey val="0"/>
          <c:showVal val="0"/>
          <c:showCatName val="0"/>
          <c:showSerName val="0"/>
          <c:showPercent val="0"/>
          <c:showBubbleSize val="0"/>
        </c:dLbls>
        <c:gapWidth val="219"/>
        <c:overlap val="-27"/>
        <c:axId val="83356288"/>
        <c:axId val="94306688"/>
      </c:barChart>
      <c:catAx>
        <c:axId val="833562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94306688"/>
        <c:crosses val="autoZero"/>
        <c:auto val="1"/>
        <c:lblAlgn val="ctr"/>
        <c:lblOffset val="100"/>
        <c:noMultiLvlLbl val="0"/>
      </c:catAx>
      <c:valAx>
        <c:axId val="94306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GB"/>
                  <a:t>Number of responses</a:t>
                </a:r>
              </a:p>
            </c:rich>
          </c:tx>
          <c:layout>
            <c:manualLayout>
              <c:xMode val="edge"/>
              <c:yMode val="edge"/>
              <c:x val="1.1621226403370516E-2"/>
              <c:y val="0.2652833018799276"/>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83356288"/>
        <c:crosses val="autoZero"/>
        <c:crossBetween val="between"/>
      </c:valAx>
      <c:spPr>
        <a:noFill/>
        <a:ln>
          <a:noFill/>
        </a:ln>
        <a:effectLst/>
      </c:spPr>
    </c:plotArea>
    <c:legend>
      <c:legendPos val="r"/>
      <c:layout>
        <c:manualLayout>
          <c:xMode val="edge"/>
          <c:yMode val="edge"/>
          <c:x val="0.38355868408231247"/>
          <c:y val="0.90303192524819931"/>
          <c:w val="0.26660170603674538"/>
          <c:h val="8.680664916885387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GB" sz="1200" i="1" dirty="0"/>
              <a:t>Average % of trusts in cohorts 1 &amp; 2 who completed and submitted homework after each event</a:t>
            </a:r>
          </a:p>
        </c:rich>
      </c:tx>
      <c:layout>
        <c:manualLayout>
          <c:xMode val="edge"/>
          <c:yMode val="edge"/>
          <c:x val="0.11213188976377952"/>
          <c:y val="0"/>
        </c:manualLayout>
      </c:layout>
      <c:overlay val="0"/>
      <c:spPr>
        <a:noFill/>
        <a:ln>
          <a:noFill/>
        </a:ln>
        <a:effectLst/>
      </c:spPr>
    </c:title>
    <c:autoTitleDeleted val="0"/>
    <c:plotArea>
      <c:layout/>
      <c:barChart>
        <c:barDir val="bar"/>
        <c:grouping val="clustered"/>
        <c:varyColors val="0"/>
        <c:ser>
          <c:idx val="0"/>
          <c:order val="0"/>
          <c:tx>
            <c:strRef>
              <c:f>Sheet2!$B$12</c:f>
              <c:strCache>
                <c:ptCount val="1"/>
                <c:pt idx="0">
                  <c:v>60 - 90 day</c:v>
                </c:pt>
              </c:strCache>
            </c:strRef>
          </c:tx>
          <c:spPr>
            <a:solidFill>
              <a:schemeClr val="accent1"/>
            </a:solidFill>
            <a:ln>
              <a:noFill/>
            </a:ln>
            <a:effectLst/>
          </c:spPr>
          <c:invertIfNegative val="0"/>
          <c:val>
            <c:numRef>
              <c:f>Sheet2!$C$12</c:f>
              <c:numCache>
                <c:formatCode>0%</c:formatCode>
                <c:ptCount val="1"/>
                <c:pt idx="0">
                  <c:v>0.92</c:v>
                </c:pt>
              </c:numCache>
            </c:numRef>
          </c:val>
          <c:extLst xmlns:c16r2="http://schemas.microsoft.com/office/drawing/2015/06/chart">
            <c:ext xmlns:c16="http://schemas.microsoft.com/office/drawing/2014/chart" uri="{C3380CC4-5D6E-409C-BE32-E72D297353CC}">
              <c16:uniqueId val="{00000000-9995-4C00-9626-7E5125514F87}"/>
            </c:ext>
          </c:extLst>
        </c:ser>
        <c:ser>
          <c:idx val="1"/>
          <c:order val="1"/>
          <c:tx>
            <c:strRef>
              <c:f>Sheet2!$B$13</c:f>
              <c:strCache>
                <c:ptCount val="1"/>
                <c:pt idx="0">
                  <c:v>30 day</c:v>
                </c:pt>
              </c:strCache>
            </c:strRef>
          </c:tx>
          <c:spPr>
            <a:solidFill>
              <a:schemeClr val="accent2">
                <a:lumMod val="40000"/>
                <a:lumOff val="60000"/>
              </a:schemeClr>
            </a:solidFill>
            <a:ln>
              <a:noFill/>
            </a:ln>
            <a:effectLst/>
          </c:spPr>
          <c:invertIfNegative val="0"/>
          <c:val>
            <c:numRef>
              <c:f>Sheet2!$C$13</c:f>
              <c:numCache>
                <c:formatCode>0%</c:formatCode>
                <c:ptCount val="1"/>
                <c:pt idx="0">
                  <c:v>0.84</c:v>
                </c:pt>
              </c:numCache>
            </c:numRef>
          </c:val>
          <c:extLst xmlns:c16r2="http://schemas.microsoft.com/office/drawing/2015/06/chart">
            <c:ext xmlns:c16="http://schemas.microsoft.com/office/drawing/2014/chart" uri="{C3380CC4-5D6E-409C-BE32-E72D297353CC}">
              <c16:uniqueId val="{00000001-9995-4C00-9626-7E5125514F87}"/>
            </c:ext>
          </c:extLst>
        </c:ser>
        <c:ser>
          <c:idx val="2"/>
          <c:order val="2"/>
          <c:tx>
            <c:strRef>
              <c:f>Sheet2!$B$14</c:f>
              <c:strCache>
                <c:ptCount val="1"/>
                <c:pt idx="0">
                  <c:v>Launch</c:v>
                </c:pt>
              </c:strCache>
            </c:strRef>
          </c:tx>
          <c:spPr>
            <a:solidFill>
              <a:schemeClr val="bg1">
                <a:lumMod val="75000"/>
              </a:schemeClr>
            </a:solidFill>
            <a:ln>
              <a:noFill/>
            </a:ln>
            <a:effectLst/>
          </c:spPr>
          <c:invertIfNegative val="0"/>
          <c:val>
            <c:numRef>
              <c:f>Sheet2!$C$14</c:f>
              <c:numCache>
                <c:formatCode>0%</c:formatCode>
                <c:ptCount val="1"/>
                <c:pt idx="0">
                  <c:v>0.93</c:v>
                </c:pt>
              </c:numCache>
            </c:numRef>
          </c:val>
          <c:extLst xmlns:c16r2="http://schemas.microsoft.com/office/drawing/2015/06/chart">
            <c:ext xmlns:c16="http://schemas.microsoft.com/office/drawing/2014/chart" uri="{C3380CC4-5D6E-409C-BE32-E72D297353CC}">
              <c16:uniqueId val="{00000002-9995-4C00-9626-7E5125514F87}"/>
            </c:ext>
          </c:extLst>
        </c:ser>
        <c:dLbls>
          <c:showLegendKey val="0"/>
          <c:showVal val="0"/>
          <c:showCatName val="0"/>
          <c:showSerName val="0"/>
          <c:showPercent val="0"/>
          <c:showBubbleSize val="0"/>
        </c:dLbls>
        <c:gapWidth val="182"/>
        <c:axId val="100928896"/>
        <c:axId val="100934784"/>
      </c:barChart>
      <c:catAx>
        <c:axId val="100928896"/>
        <c:scaling>
          <c:orientation val="minMax"/>
        </c:scaling>
        <c:delete val="1"/>
        <c:axPos val="l"/>
        <c:numFmt formatCode="General" sourceLinked="1"/>
        <c:majorTickMark val="none"/>
        <c:minorTickMark val="none"/>
        <c:tickLblPos val="nextTo"/>
        <c:crossAx val="100934784"/>
        <c:crosses val="autoZero"/>
        <c:auto val="1"/>
        <c:lblAlgn val="ctr"/>
        <c:lblOffset val="100"/>
        <c:noMultiLvlLbl val="0"/>
      </c:catAx>
      <c:valAx>
        <c:axId val="1009347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0928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solidFill>
        <a:schemeClr val="accent1"/>
      </a:solidFill>
      <a:prstDash val="solid"/>
      <a:miter lim="800000"/>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50" b="0" i="0" u="none" strike="noStrike" baseline="0">
                <a:effectLst/>
              </a:rPr>
              <a:t>IHI Assessment Scale Comparison Launch to 90 Days (Cohort 1)</a:t>
            </a:r>
            <a:endParaRPr lang="en-GB" sz="1050"/>
          </a:p>
        </c:rich>
      </c:tx>
      <c:layout>
        <c:manualLayout>
          <c:xMode val="edge"/>
          <c:yMode val="edge"/>
          <c:x val="0.10186485034798806"/>
          <c:y val="0"/>
        </c:manualLayout>
      </c:layout>
      <c:overlay val="0"/>
      <c:spPr>
        <a:noFill/>
        <a:ln>
          <a:noFill/>
        </a:ln>
        <a:effectLst/>
      </c:spPr>
    </c:title>
    <c:autoTitleDeleted val="0"/>
    <c:plotArea>
      <c:layout/>
      <c:barChart>
        <c:barDir val="bar"/>
        <c:grouping val="clustered"/>
        <c:varyColors val="0"/>
        <c:ser>
          <c:idx val="0"/>
          <c:order val="0"/>
          <c:tx>
            <c:strRef>
              <c:f>Sheet1!$K$3</c:f>
              <c:strCache>
                <c:ptCount val="1"/>
                <c:pt idx="0">
                  <c:v>90 Day event</c:v>
                </c:pt>
              </c:strCache>
            </c:strRef>
          </c:tx>
          <c:spPr>
            <a:solidFill>
              <a:srgbClr val="0070C0"/>
            </a:solidFill>
            <a:ln>
              <a:solidFill>
                <a:srgbClr val="005EB8"/>
              </a:solidFill>
            </a:ln>
            <a:effectLst/>
          </c:spPr>
          <c:invertIfNegative val="0"/>
          <c:cat>
            <c:strRef>
              <c:f>Sheet1!$J$4:$J$13</c:f>
              <c:strCache>
                <c:ptCount val="10"/>
                <c:pt idx="0">
                  <c:v>Other (0.5)</c:v>
                </c:pt>
                <c:pt idx="1">
                  <c:v>1.0 Forming Team</c:v>
                </c:pt>
                <c:pt idx="2">
                  <c:v>1.5 Planning for the project has begun</c:v>
                </c:pt>
                <c:pt idx="3">
                  <c:v>2.0 Activity, but no changes</c:v>
                </c:pt>
                <c:pt idx="4">
                  <c:v>2.5 Changes tested, but no improvement</c:v>
                </c:pt>
                <c:pt idx="5">
                  <c:v>3.0 Modest improvement</c:v>
                </c:pt>
                <c:pt idx="6">
                  <c:v>3.5 Improvement</c:v>
                </c:pt>
                <c:pt idx="7">
                  <c:v>4.0 Significant improvement</c:v>
                </c:pt>
                <c:pt idx="8">
                  <c:v>4.5 Sustainable improvement</c:v>
                </c:pt>
                <c:pt idx="9">
                  <c:v>5.0 Outstanding sustainable results</c:v>
                </c:pt>
              </c:strCache>
            </c:strRef>
          </c:cat>
          <c:val>
            <c:numRef>
              <c:f>Sheet1!$K$4:$K$13</c:f>
              <c:numCache>
                <c:formatCode>General</c:formatCode>
                <c:ptCount val="10"/>
                <c:pt idx="0">
                  <c:v>0</c:v>
                </c:pt>
                <c:pt idx="1">
                  <c:v>0</c:v>
                </c:pt>
                <c:pt idx="2">
                  <c:v>0</c:v>
                </c:pt>
                <c:pt idx="3">
                  <c:v>1</c:v>
                </c:pt>
                <c:pt idx="4">
                  <c:v>5</c:v>
                </c:pt>
                <c:pt idx="5">
                  <c:v>8</c:v>
                </c:pt>
                <c:pt idx="6">
                  <c:v>5</c:v>
                </c:pt>
                <c:pt idx="7">
                  <c:v>5</c:v>
                </c:pt>
                <c:pt idx="8">
                  <c:v>1</c:v>
                </c:pt>
                <c:pt idx="9">
                  <c:v>0</c:v>
                </c:pt>
              </c:numCache>
            </c:numRef>
          </c:val>
          <c:extLst xmlns:c16r2="http://schemas.microsoft.com/office/drawing/2015/06/chart">
            <c:ext xmlns:c16="http://schemas.microsoft.com/office/drawing/2014/chart" uri="{C3380CC4-5D6E-409C-BE32-E72D297353CC}">
              <c16:uniqueId val="{00000000-BD66-4F0D-ACE1-B43A04DBCAE3}"/>
            </c:ext>
          </c:extLst>
        </c:ser>
        <c:ser>
          <c:idx val="1"/>
          <c:order val="1"/>
          <c:tx>
            <c:strRef>
              <c:f>Sheet1!$L$3</c:f>
              <c:strCache>
                <c:ptCount val="1"/>
                <c:pt idx="0">
                  <c:v>Launch event</c:v>
                </c:pt>
              </c:strCache>
            </c:strRef>
          </c:tx>
          <c:spPr>
            <a:solidFill>
              <a:schemeClr val="bg1">
                <a:lumMod val="75000"/>
              </a:schemeClr>
            </a:solidFill>
            <a:ln>
              <a:noFill/>
            </a:ln>
            <a:effectLst/>
          </c:spPr>
          <c:invertIfNegative val="0"/>
          <c:cat>
            <c:strRef>
              <c:f>Sheet1!$J$4:$J$13</c:f>
              <c:strCache>
                <c:ptCount val="10"/>
                <c:pt idx="0">
                  <c:v>Other (0.5)</c:v>
                </c:pt>
                <c:pt idx="1">
                  <c:v>1.0 Forming Team</c:v>
                </c:pt>
                <c:pt idx="2">
                  <c:v>1.5 Planning for the project has begun</c:v>
                </c:pt>
                <c:pt idx="3">
                  <c:v>2.0 Activity, but no changes</c:v>
                </c:pt>
                <c:pt idx="4">
                  <c:v>2.5 Changes tested, but no improvement</c:v>
                </c:pt>
                <c:pt idx="5">
                  <c:v>3.0 Modest improvement</c:v>
                </c:pt>
                <c:pt idx="6">
                  <c:v>3.5 Improvement</c:v>
                </c:pt>
                <c:pt idx="7">
                  <c:v>4.0 Significant improvement</c:v>
                </c:pt>
                <c:pt idx="8">
                  <c:v>4.5 Sustainable improvement</c:v>
                </c:pt>
                <c:pt idx="9">
                  <c:v>5.0 Outstanding sustainable results</c:v>
                </c:pt>
              </c:strCache>
            </c:strRef>
          </c:cat>
          <c:val>
            <c:numRef>
              <c:f>Sheet1!$L$4:$L$13</c:f>
              <c:numCache>
                <c:formatCode>General</c:formatCode>
                <c:ptCount val="10"/>
                <c:pt idx="0">
                  <c:v>1</c:v>
                </c:pt>
                <c:pt idx="1">
                  <c:v>14</c:v>
                </c:pt>
                <c:pt idx="2">
                  <c:v>8</c:v>
                </c:pt>
                <c:pt idx="3">
                  <c:v>4</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1-BD66-4F0D-ACE1-B43A04DBCAE3}"/>
            </c:ext>
          </c:extLst>
        </c:ser>
        <c:dLbls>
          <c:showLegendKey val="0"/>
          <c:showVal val="0"/>
          <c:showCatName val="0"/>
          <c:showSerName val="0"/>
          <c:showPercent val="0"/>
          <c:showBubbleSize val="0"/>
        </c:dLbls>
        <c:gapWidth val="182"/>
        <c:axId val="100965760"/>
        <c:axId val="100975744"/>
      </c:barChart>
      <c:catAx>
        <c:axId val="10096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975744"/>
        <c:crosses val="autoZero"/>
        <c:auto val="1"/>
        <c:lblAlgn val="ctr"/>
        <c:lblOffset val="100"/>
        <c:noMultiLvlLbl val="0"/>
      </c:catAx>
      <c:valAx>
        <c:axId val="1009757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965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0" i="0" u="none" strike="noStrike" baseline="0">
                <a:effectLst/>
              </a:rPr>
              <a:t>IHI Assessment Scale Comparison Launch to 90 Days (Cohort 2)</a:t>
            </a:r>
            <a:endParaRPr lang="en-GB" sz="1100"/>
          </a:p>
        </c:rich>
      </c:tx>
      <c:layout>
        <c:manualLayout>
          <c:xMode val="edge"/>
          <c:yMode val="edge"/>
          <c:x val="9.8486001749781282E-2"/>
          <c:y val="0"/>
        </c:manualLayout>
      </c:layout>
      <c:overlay val="0"/>
      <c:spPr>
        <a:noFill/>
        <a:ln>
          <a:noFill/>
        </a:ln>
        <a:effectLst/>
      </c:spPr>
    </c:title>
    <c:autoTitleDeleted val="0"/>
    <c:plotArea>
      <c:layout/>
      <c:barChart>
        <c:barDir val="bar"/>
        <c:grouping val="clustered"/>
        <c:varyColors val="0"/>
        <c:ser>
          <c:idx val="0"/>
          <c:order val="0"/>
          <c:tx>
            <c:strRef>
              <c:f>'IHI 0-90 day comparison'!$C$24</c:f>
              <c:strCache>
                <c:ptCount val="1"/>
                <c:pt idx="0">
                  <c:v>90 Day event</c:v>
                </c:pt>
              </c:strCache>
            </c:strRef>
          </c:tx>
          <c:spPr>
            <a:solidFill>
              <a:schemeClr val="accent1"/>
            </a:solidFill>
            <a:ln>
              <a:noFill/>
            </a:ln>
            <a:effectLst/>
          </c:spPr>
          <c:invertIfNegative val="0"/>
          <c:cat>
            <c:strRef>
              <c:f>'IHI 0-90 day comparison'!$B$25:$B$34</c:f>
              <c:strCache>
                <c:ptCount val="10"/>
                <c:pt idx="0">
                  <c:v>Other (0.5)</c:v>
                </c:pt>
                <c:pt idx="1">
                  <c:v>1.0 Forming Team</c:v>
                </c:pt>
                <c:pt idx="2">
                  <c:v>1.5 Planning for the project has begun</c:v>
                </c:pt>
                <c:pt idx="3">
                  <c:v>2.0 Activity, but no changes</c:v>
                </c:pt>
                <c:pt idx="4">
                  <c:v>2.5 Changes tested, but no improvement</c:v>
                </c:pt>
                <c:pt idx="5">
                  <c:v>3.0 Modest improvement</c:v>
                </c:pt>
                <c:pt idx="6">
                  <c:v>3.5 Improvement</c:v>
                </c:pt>
                <c:pt idx="7">
                  <c:v>4.0 Significant improvement</c:v>
                </c:pt>
                <c:pt idx="8">
                  <c:v>4.5 Sustainable improvement</c:v>
                </c:pt>
                <c:pt idx="9">
                  <c:v>5.0 Outstanding sustainable results</c:v>
                </c:pt>
              </c:strCache>
            </c:strRef>
          </c:cat>
          <c:val>
            <c:numRef>
              <c:f>'IHI 0-90 day comparison'!$C$25:$C$34</c:f>
              <c:numCache>
                <c:formatCode>General</c:formatCode>
                <c:ptCount val="10"/>
                <c:pt idx="0">
                  <c:v>0</c:v>
                </c:pt>
                <c:pt idx="1">
                  <c:v>0</c:v>
                </c:pt>
                <c:pt idx="2">
                  <c:v>0</c:v>
                </c:pt>
                <c:pt idx="3">
                  <c:v>1</c:v>
                </c:pt>
                <c:pt idx="4">
                  <c:v>5</c:v>
                </c:pt>
                <c:pt idx="5">
                  <c:v>4</c:v>
                </c:pt>
                <c:pt idx="6">
                  <c:v>3</c:v>
                </c:pt>
                <c:pt idx="7">
                  <c:v>3</c:v>
                </c:pt>
                <c:pt idx="8">
                  <c:v>0</c:v>
                </c:pt>
                <c:pt idx="9">
                  <c:v>0</c:v>
                </c:pt>
              </c:numCache>
            </c:numRef>
          </c:val>
          <c:extLst xmlns:c16r2="http://schemas.microsoft.com/office/drawing/2015/06/chart">
            <c:ext xmlns:c16="http://schemas.microsoft.com/office/drawing/2014/chart" uri="{C3380CC4-5D6E-409C-BE32-E72D297353CC}">
              <c16:uniqueId val="{00000000-1F01-4DCB-835D-C4DFFC5DA73C}"/>
            </c:ext>
          </c:extLst>
        </c:ser>
        <c:ser>
          <c:idx val="1"/>
          <c:order val="1"/>
          <c:tx>
            <c:strRef>
              <c:f>'IHI 0-90 day comparison'!$D$24</c:f>
              <c:strCache>
                <c:ptCount val="1"/>
                <c:pt idx="0">
                  <c:v>Launch event</c:v>
                </c:pt>
              </c:strCache>
            </c:strRef>
          </c:tx>
          <c:spPr>
            <a:solidFill>
              <a:schemeClr val="bg1">
                <a:lumMod val="75000"/>
              </a:schemeClr>
            </a:solidFill>
            <a:ln>
              <a:noFill/>
            </a:ln>
            <a:effectLst/>
          </c:spPr>
          <c:invertIfNegative val="0"/>
          <c:cat>
            <c:strRef>
              <c:f>'IHI 0-90 day comparison'!$B$25:$B$34</c:f>
              <c:strCache>
                <c:ptCount val="10"/>
                <c:pt idx="0">
                  <c:v>Other (0.5)</c:v>
                </c:pt>
                <c:pt idx="1">
                  <c:v>1.0 Forming Team</c:v>
                </c:pt>
                <c:pt idx="2">
                  <c:v>1.5 Planning for the project has begun</c:v>
                </c:pt>
                <c:pt idx="3">
                  <c:v>2.0 Activity, but no changes</c:v>
                </c:pt>
                <c:pt idx="4">
                  <c:v>2.5 Changes tested, but no improvement</c:v>
                </c:pt>
                <c:pt idx="5">
                  <c:v>3.0 Modest improvement</c:v>
                </c:pt>
                <c:pt idx="6">
                  <c:v>3.5 Improvement</c:v>
                </c:pt>
                <c:pt idx="7">
                  <c:v>4.0 Significant improvement</c:v>
                </c:pt>
                <c:pt idx="8">
                  <c:v>4.5 Sustainable improvement</c:v>
                </c:pt>
                <c:pt idx="9">
                  <c:v>5.0 Outstanding sustainable results</c:v>
                </c:pt>
              </c:strCache>
            </c:strRef>
          </c:cat>
          <c:val>
            <c:numRef>
              <c:f>'IHI 0-90 day comparison'!$D$25:$D$34</c:f>
              <c:numCache>
                <c:formatCode>General</c:formatCode>
                <c:ptCount val="10"/>
                <c:pt idx="0">
                  <c:v>0</c:v>
                </c:pt>
                <c:pt idx="1">
                  <c:v>9</c:v>
                </c:pt>
                <c:pt idx="2">
                  <c:v>7</c:v>
                </c:pt>
                <c:pt idx="3">
                  <c:v>1</c:v>
                </c:pt>
                <c:pt idx="4">
                  <c:v>0</c:v>
                </c:pt>
                <c:pt idx="5">
                  <c:v>0</c:v>
                </c:pt>
                <c:pt idx="6">
                  <c:v>0</c:v>
                </c:pt>
                <c:pt idx="7">
                  <c:v>0</c:v>
                </c:pt>
                <c:pt idx="8">
                  <c:v>0</c:v>
                </c:pt>
                <c:pt idx="9">
                  <c:v>0</c:v>
                </c:pt>
              </c:numCache>
            </c:numRef>
          </c:val>
          <c:extLst xmlns:c16r2="http://schemas.microsoft.com/office/drawing/2015/06/chart">
            <c:ext xmlns:c16="http://schemas.microsoft.com/office/drawing/2014/chart" uri="{C3380CC4-5D6E-409C-BE32-E72D297353CC}">
              <c16:uniqueId val="{00000001-1F01-4DCB-835D-C4DFFC5DA73C}"/>
            </c:ext>
          </c:extLst>
        </c:ser>
        <c:dLbls>
          <c:showLegendKey val="0"/>
          <c:showVal val="0"/>
          <c:showCatName val="0"/>
          <c:showSerName val="0"/>
          <c:showPercent val="0"/>
          <c:showBubbleSize val="0"/>
        </c:dLbls>
        <c:gapWidth val="182"/>
        <c:axId val="102296192"/>
        <c:axId val="102297984"/>
      </c:barChart>
      <c:catAx>
        <c:axId val="102296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297984"/>
        <c:crosses val="autoZero"/>
        <c:auto val="1"/>
        <c:lblAlgn val="ctr"/>
        <c:lblOffset val="100"/>
        <c:noMultiLvlLbl val="0"/>
      </c:catAx>
      <c:valAx>
        <c:axId val="102297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296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26/03/2019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26/03/2019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this is why it matters.</a:t>
            </a:r>
          </a:p>
          <a:p>
            <a:endParaRPr lang="en-GB" dirty="0"/>
          </a:p>
          <a:p>
            <a:r>
              <a:rPr lang="en-GB" dirty="0"/>
              <a:t>We know that</a:t>
            </a:r>
            <a:r>
              <a:rPr lang="en-GB" baseline="0" dirty="0"/>
              <a:t> leadership for improvement is critical </a:t>
            </a:r>
            <a:endParaRPr lang="en-GB" dirty="0"/>
          </a:p>
        </p:txBody>
      </p:sp>
      <p:sp>
        <p:nvSpPr>
          <p:cNvPr id="4" name="Slide Number Placeholder 3"/>
          <p:cNvSpPr>
            <a:spLocks noGrp="1"/>
          </p:cNvSpPr>
          <p:nvPr>
            <p:ph type="sldNum" sz="quarter" idx="10"/>
          </p:nvPr>
        </p:nvSpPr>
        <p:spPr/>
        <p:txBody>
          <a:bodyPr/>
          <a:lstStyle/>
          <a:p>
            <a:pPr marL="0" marR="0" lvl="0" indent="0" algn="r" defTabSz="908065" rtl="0" eaLnBrk="1" fontAlgn="auto" latinLnBrk="0" hangingPunct="1">
              <a:lnSpc>
                <a:spcPct val="100000"/>
              </a:lnSpc>
              <a:spcBef>
                <a:spcPts val="0"/>
              </a:spcBef>
              <a:spcAft>
                <a:spcPts val="0"/>
              </a:spcAft>
              <a:buClrTx/>
              <a:buSzTx/>
              <a:buFontTx/>
              <a:buNone/>
              <a:tabLst/>
              <a:defRPr/>
            </a:pPr>
            <a:fld id="{37BC61B4-582B-AB4C-B10E-16F79913EB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08065"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0406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questions to ask yourselves</a:t>
            </a:r>
          </a:p>
        </p:txBody>
      </p:sp>
      <p:sp>
        <p:nvSpPr>
          <p:cNvPr id="4" name="Footer Placeholder 3"/>
          <p:cNvSpPr>
            <a:spLocks noGrp="1"/>
          </p:cNvSpPr>
          <p:nvPr>
            <p:ph type="ftr" sz="quarter" idx="10"/>
          </p:nvPr>
        </p:nvSpPr>
        <p:spPr/>
        <p:txBody>
          <a:bodyPr/>
          <a:lstStyle/>
          <a:p>
            <a:r>
              <a:rPr lang="en-GB"/>
              <a:t>NHS Improvement</a:t>
            </a:r>
          </a:p>
        </p:txBody>
      </p:sp>
      <p:sp>
        <p:nvSpPr>
          <p:cNvPr id="5" name="Slide Number Placeholder 4"/>
          <p:cNvSpPr>
            <a:spLocks noGrp="1"/>
          </p:cNvSpPr>
          <p:nvPr>
            <p:ph type="sldNum" sz="quarter" idx="11"/>
          </p:nvPr>
        </p:nvSpPr>
        <p:spPr/>
        <p:txBody>
          <a:bodyPr/>
          <a:lstStyle/>
          <a:p>
            <a:fld id="{7890AB7D-FC04-41BF-88F7-E47891A06283}" type="slidenum">
              <a:rPr lang="en-GB" smtClean="0"/>
              <a:t>21</a:t>
            </a:fld>
            <a:endParaRPr lang="en-GB"/>
          </a:p>
        </p:txBody>
      </p:sp>
    </p:spTree>
    <p:extLst>
      <p:ext uri="{BB962C8B-B14F-4D97-AF65-F5344CB8AC3E}">
        <p14:creationId xmlns:p14="http://schemas.microsoft.com/office/powerpoint/2010/main" val="188529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few facts and figures to start off setting the scene</a:t>
            </a:r>
          </a:p>
          <a:p>
            <a:endParaRPr lang="en-GB" dirty="0"/>
          </a:p>
          <a:p>
            <a:r>
              <a:rPr lang="en-GB" dirty="0"/>
              <a:t>Waste…..inappropriate care……patient experience……impact on system resilience</a:t>
            </a:r>
          </a:p>
        </p:txBody>
      </p:sp>
      <p:sp>
        <p:nvSpPr>
          <p:cNvPr id="4" name="Footer Placeholder 3"/>
          <p:cNvSpPr>
            <a:spLocks noGrp="1"/>
          </p:cNvSpPr>
          <p:nvPr>
            <p:ph type="ftr" sz="quarter" idx="10"/>
          </p:nvPr>
        </p:nvSpPr>
        <p:spPr/>
        <p:txBody>
          <a:bodyPr/>
          <a:lstStyle/>
          <a:p>
            <a:r>
              <a:rPr lang="en-GB"/>
              <a:t>NHS Improvement</a:t>
            </a:r>
          </a:p>
        </p:txBody>
      </p:sp>
      <p:sp>
        <p:nvSpPr>
          <p:cNvPr id="5" name="Slide Number Placeholder 4"/>
          <p:cNvSpPr>
            <a:spLocks noGrp="1"/>
          </p:cNvSpPr>
          <p:nvPr>
            <p:ph type="sldNum" sz="quarter" idx="11"/>
          </p:nvPr>
        </p:nvSpPr>
        <p:spPr/>
        <p:txBody>
          <a:bodyPr/>
          <a:lstStyle/>
          <a:p>
            <a:fld id="{7890AB7D-FC04-41BF-88F7-E47891A06283}" type="slidenum">
              <a:rPr lang="en-GB" smtClean="0"/>
              <a:t>3</a:t>
            </a:fld>
            <a:endParaRPr lang="en-GB"/>
          </a:p>
        </p:txBody>
      </p:sp>
    </p:spTree>
    <p:extLst>
      <p:ext uri="{BB962C8B-B14F-4D97-AF65-F5344CB8AC3E}">
        <p14:creationId xmlns:p14="http://schemas.microsoft.com/office/powerpoint/2010/main" val="4075886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NHS Improvement</a:t>
            </a:r>
          </a:p>
        </p:txBody>
      </p:sp>
      <p:sp>
        <p:nvSpPr>
          <p:cNvPr id="5" name="Slide Number Placeholder 4"/>
          <p:cNvSpPr>
            <a:spLocks noGrp="1"/>
          </p:cNvSpPr>
          <p:nvPr>
            <p:ph type="sldNum" sz="quarter" idx="11"/>
          </p:nvPr>
        </p:nvSpPr>
        <p:spPr/>
        <p:txBody>
          <a:bodyPr/>
          <a:lstStyle/>
          <a:p>
            <a:fld id="{7890AB7D-FC04-41BF-88F7-E47891A06283}" type="slidenum">
              <a:rPr lang="en-GB" smtClean="0"/>
              <a:t>4</a:t>
            </a:fld>
            <a:endParaRPr lang="en-GB"/>
          </a:p>
        </p:txBody>
      </p:sp>
    </p:spTree>
    <p:extLst>
      <p:ext uri="{BB962C8B-B14F-4D97-AF65-F5344CB8AC3E}">
        <p14:creationId xmlns:p14="http://schemas.microsoft.com/office/powerpoint/2010/main" val="13927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AHPs into action</a:t>
            </a:r>
          </a:p>
          <a:p>
            <a:endParaRPr lang="en-GB" dirty="0"/>
          </a:p>
          <a:p>
            <a:r>
              <a:rPr lang="en-GB" dirty="0"/>
              <a:t>We can have an impact on urgent and emergency care</a:t>
            </a:r>
          </a:p>
          <a:p>
            <a:endParaRPr lang="en-GB" dirty="0"/>
          </a:p>
          <a:p>
            <a:r>
              <a:rPr lang="en-GB" dirty="0"/>
              <a:t>This document published April 2018 demonstrating some of the areas we were delivering real impact and system change</a:t>
            </a:r>
          </a:p>
        </p:txBody>
      </p:sp>
      <p:sp>
        <p:nvSpPr>
          <p:cNvPr id="4" name="Footer Placeholder 3"/>
          <p:cNvSpPr>
            <a:spLocks noGrp="1"/>
          </p:cNvSpPr>
          <p:nvPr>
            <p:ph type="ftr" sz="quarter" idx="10"/>
          </p:nvPr>
        </p:nvSpPr>
        <p:spPr/>
        <p:txBody>
          <a:bodyPr/>
          <a:lstStyle/>
          <a:p>
            <a:r>
              <a:rPr lang="en-GB"/>
              <a:t>NHS Improvement</a:t>
            </a:r>
          </a:p>
        </p:txBody>
      </p:sp>
      <p:sp>
        <p:nvSpPr>
          <p:cNvPr id="5" name="Slide Number Placeholder 4"/>
          <p:cNvSpPr>
            <a:spLocks noGrp="1"/>
          </p:cNvSpPr>
          <p:nvPr>
            <p:ph type="sldNum" sz="quarter" idx="11"/>
          </p:nvPr>
        </p:nvSpPr>
        <p:spPr/>
        <p:txBody>
          <a:bodyPr/>
          <a:lstStyle/>
          <a:p>
            <a:fld id="{7890AB7D-FC04-41BF-88F7-E47891A06283}" type="slidenum">
              <a:rPr lang="en-GB" smtClean="0"/>
              <a:t>5</a:t>
            </a:fld>
            <a:endParaRPr lang="en-GB"/>
          </a:p>
        </p:txBody>
      </p:sp>
    </p:spTree>
    <p:extLst>
      <p:ext uri="{BB962C8B-B14F-4D97-AF65-F5344CB8AC3E}">
        <p14:creationId xmlns:p14="http://schemas.microsoft.com/office/powerpoint/2010/main" val="3392608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decided to support the system – to provide an opportunity for leaders to step forward</a:t>
            </a:r>
          </a:p>
        </p:txBody>
      </p:sp>
      <p:sp>
        <p:nvSpPr>
          <p:cNvPr id="4" name="Footer Placeholder 3"/>
          <p:cNvSpPr>
            <a:spLocks noGrp="1"/>
          </p:cNvSpPr>
          <p:nvPr>
            <p:ph type="ftr" sz="quarter" idx="10"/>
          </p:nvPr>
        </p:nvSpPr>
        <p:spPr/>
        <p:txBody>
          <a:bodyPr/>
          <a:lstStyle/>
          <a:p>
            <a:r>
              <a:rPr lang="en-GB"/>
              <a:t>NHS Improvement</a:t>
            </a:r>
          </a:p>
        </p:txBody>
      </p:sp>
      <p:sp>
        <p:nvSpPr>
          <p:cNvPr id="5" name="Slide Number Placeholder 4"/>
          <p:cNvSpPr>
            <a:spLocks noGrp="1"/>
          </p:cNvSpPr>
          <p:nvPr>
            <p:ph type="sldNum" sz="quarter" idx="11"/>
          </p:nvPr>
        </p:nvSpPr>
        <p:spPr/>
        <p:txBody>
          <a:bodyPr/>
          <a:lstStyle/>
          <a:p>
            <a:fld id="{7890AB7D-FC04-41BF-88F7-E47891A06283}" type="slidenum">
              <a:rPr lang="en-GB" smtClean="0"/>
              <a:t>7</a:t>
            </a:fld>
            <a:endParaRPr lang="en-GB"/>
          </a:p>
        </p:txBody>
      </p:sp>
    </p:spTree>
    <p:extLst>
      <p:ext uri="{BB962C8B-B14F-4D97-AF65-F5344CB8AC3E}">
        <p14:creationId xmlns:p14="http://schemas.microsoft.com/office/powerpoint/2010/main" val="90659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used the methodology of an improvement collaborative – </a:t>
            </a:r>
          </a:p>
          <a:p>
            <a:r>
              <a:rPr lang="en-GB" dirty="0"/>
              <a:t>3 face to face events and a set of peer-to-peer learning opportunities through action learning sets</a:t>
            </a:r>
          </a:p>
          <a:p>
            <a:r>
              <a:rPr lang="en-GB" dirty="0"/>
              <a:t>Supplemented by e-learning</a:t>
            </a:r>
          </a:p>
          <a:p>
            <a:endParaRPr lang="en-GB" dirty="0"/>
          </a:p>
          <a:p>
            <a:r>
              <a:rPr lang="en-GB" dirty="0"/>
              <a:t>2 aims:</a:t>
            </a:r>
          </a:p>
          <a:p>
            <a:pPr marL="171450" indent="-171450">
              <a:buFontTx/>
              <a:buChar char="-"/>
            </a:pPr>
            <a:r>
              <a:rPr lang="en-GB" dirty="0"/>
              <a:t>To reduce longer lengths of stay</a:t>
            </a:r>
          </a:p>
          <a:p>
            <a:pPr marL="171450" indent="-171450">
              <a:buFontTx/>
              <a:buChar char="-"/>
            </a:pPr>
            <a:r>
              <a:rPr lang="en-GB" dirty="0"/>
              <a:t>To develop improvement capability that is transferrable to other projects and pathways</a:t>
            </a:r>
          </a:p>
        </p:txBody>
      </p:sp>
      <p:sp>
        <p:nvSpPr>
          <p:cNvPr id="4" name="Footer Placeholder 3"/>
          <p:cNvSpPr>
            <a:spLocks noGrp="1"/>
          </p:cNvSpPr>
          <p:nvPr>
            <p:ph type="ftr" sz="quarter" idx="10"/>
          </p:nvPr>
        </p:nvSpPr>
        <p:spPr/>
        <p:txBody>
          <a:bodyPr/>
          <a:lstStyle/>
          <a:p>
            <a:r>
              <a:rPr lang="en-GB"/>
              <a:t>NHS Improvement</a:t>
            </a:r>
          </a:p>
        </p:txBody>
      </p:sp>
      <p:sp>
        <p:nvSpPr>
          <p:cNvPr id="5" name="Slide Number Placeholder 4"/>
          <p:cNvSpPr>
            <a:spLocks noGrp="1"/>
          </p:cNvSpPr>
          <p:nvPr>
            <p:ph type="sldNum" sz="quarter" idx="11"/>
          </p:nvPr>
        </p:nvSpPr>
        <p:spPr/>
        <p:txBody>
          <a:bodyPr/>
          <a:lstStyle/>
          <a:p>
            <a:fld id="{7890AB7D-FC04-41BF-88F7-E47891A06283}" type="slidenum">
              <a:rPr lang="en-GB" smtClean="0"/>
              <a:t>8</a:t>
            </a:fld>
            <a:endParaRPr lang="en-GB"/>
          </a:p>
        </p:txBody>
      </p:sp>
    </p:spTree>
    <p:extLst>
      <p:ext uri="{BB962C8B-B14F-4D97-AF65-F5344CB8AC3E}">
        <p14:creationId xmlns:p14="http://schemas.microsoft.com/office/powerpoint/2010/main" val="4043176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wanted to be able to demonstrate SHIFT from the baseline – recognising that some teams were already actively engage in their change work – whereas others may not have met before day 1 as a team</a:t>
            </a:r>
          </a:p>
        </p:txBody>
      </p:sp>
      <p:sp>
        <p:nvSpPr>
          <p:cNvPr id="4" name="Footer Placeholder 3"/>
          <p:cNvSpPr>
            <a:spLocks noGrp="1"/>
          </p:cNvSpPr>
          <p:nvPr>
            <p:ph type="ftr" sz="quarter" idx="10"/>
          </p:nvPr>
        </p:nvSpPr>
        <p:spPr/>
        <p:txBody>
          <a:bodyPr/>
          <a:lstStyle/>
          <a:p>
            <a:r>
              <a:rPr lang="en-GB"/>
              <a:t>NHS Improvement</a:t>
            </a:r>
          </a:p>
        </p:txBody>
      </p:sp>
      <p:sp>
        <p:nvSpPr>
          <p:cNvPr id="5" name="Slide Number Placeholder 4"/>
          <p:cNvSpPr>
            <a:spLocks noGrp="1"/>
          </p:cNvSpPr>
          <p:nvPr>
            <p:ph type="sldNum" sz="quarter" idx="11"/>
          </p:nvPr>
        </p:nvSpPr>
        <p:spPr/>
        <p:txBody>
          <a:bodyPr/>
          <a:lstStyle/>
          <a:p>
            <a:fld id="{7890AB7D-FC04-41BF-88F7-E47891A06283}" type="slidenum">
              <a:rPr lang="en-GB" smtClean="0"/>
              <a:t>10</a:t>
            </a:fld>
            <a:endParaRPr lang="en-GB"/>
          </a:p>
        </p:txBody>
      </p:sp>
    </p:spTree>
    <p:extLst>
      <p:ext uri="{BB962C8B-B14F-4D97-AF65-F5344CB8AC3E}">
        <p14:creationId xmlns:p14="http://schemas.microsoft.com/office/powerpoint/2010/main" val="2509678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also wanted to capture the impact of the collaborative on team working across disciplines and organisations – again recognising the variation in baseline and building reasonable expectations for the 90 days.</a:t>
            </a:r>
          </a:p>
          <a:p>
            <a:endParaRPr lang="en-GB" dirty="0"/>
          </a:p>
          <a:p>
            <a:r>
              <a:rPr lang="en-GB" dirty="0"/>
              <a:t>Also wanted to be able to articulate the shift in cohesive team behaviours as we know that is a good predictor of healthy collaborative working which is so important</a:t>
            </a:r>
          </a:p>
        </p:txBody>
      </p:sp>
      <p:sp>
        <p:nvSpPr>
          <p:cNvPr id="4" name="Footer Placeholder 3"/>
          <p:cNvSpPr>
            <a:spLocks noGrp="1"/>
          </p:cNvSpPr>
          <p:nvPr>
            <p:ph type="ftr" sz="quarter" idx="10"/>
          </p:nvPr>
        </p:nvSpPr>
        <p:spPr/>
        <p:txBody>
          <a:bodyPr/>
          <a:lstStyle/>
          <a:p>
            <a:r>
              <a:rPr lang="en-GB"/>
              <a:t>NHS Improvement</a:t>
            </a:r>
          </a:p>
        </p:txBody>
      </p:sp>
      <p:sp>
        <p:nvSpPr>
          <p:cNvPr id="5" name="Slide Number Placeholder 4"/>
          <p:cNvSpPr>
            <a:spLocks noGrp="1"/>
          </p:cNvSpPr>
          <p:nvPr>
            <p:ph type="sldNum" sz="quarter" idx="11"/>
          </p:nvPr>
        </p:nvSpPr>
        <p:spPr/>
        <p:txBody>
          <a:bodyPr/>
          <a:lstStyle/>
          <a:p>
            <a:fld id="{7890AB7D-FC04-41BF-88F7-E47891A06283}" type="slidenum">
              <a:rPr lang="en-GB" smtClean="0"/>
              <a:t>11</a:t>
            </a:fld>
            <a:endParaRPr lang="en-GB"/>
          </a:p>
        </p:txBody>
      </p:sp>
    </p:spTree>
    <p:extLst>
      <p:ext uri="{BB962C8B-B14F-4D97-AF65-F5344CB8AC3E}">
        <p14:creationId xmlns:p14="http://schemas.microsoft.com/office/powerpoint/2010/main" val="135456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our learning through this process</a:t>
            </a:r>
          </a:p>
        </p:txBody>
      </p:sp>
      <p:sp>
        <p:nvSpPr>
          <p:cNvPr id="4" name="Footer Placeholder 3"/>
          <p:cNvSpPr>
            <a:spLocks noGrp="1"/>
          </p:cNvSpPr>
          <p:nvPr>
            <p:ph type="ftr" sz="quarter" idx="10"/>
          </p:nvPr>
        </p:nvSpPr>
        <p:spPr/>
        <p:txBody>
          <a:bodyPr/>
          <a:lstStyle/>
          <a:p>
            <a:r>
              <a:rPr lang="en-GB"/>
              <a:t>NHS Improvement</a:t>
            </a:r>
          </a:p>
        </p:txBody>
      </p:sp>
      <p:sp>
        <p:nvSpPr>
          <p:cNvPr id="5" name="Slide Number Placeholder 4"/>
          <p:cNvSpPr>
            <a:spLocks noGrp="1"/>
          </p:cNvSpPr>
          <p:nvPr>
            <p:ph type="sldNum" sz="quarter" idx="11"/>
          </p:nvPr>
        </p:nvSpPr>
        <p:spPr/>
        <p:txBody>
          <a:bodyPr/>
          <a:lstStyle/>
          <a:p>
            <a:fld id="{7890AB7D-FC04-41BF-88F7-E47891A06283}" type="slidenum">
              <a:rPr lang="en-GB" smtClean="0"/>
              <a:t>19</a:t>
            </a:fld>
            <a:endParaRPr lang="en-GB"/>
          </a:p>
        </p:txBody>
      </p:sp>
    </p:spTree>
    <p:extLst>
      <p:ext uri="{BB962C8B-B14F-4D97-AF65-F5344CB8AC3E}">
        <p14:creationId xmlns:p14="http://schemas.microsoft.com/office/powerpoint/2010/main" val="4186415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7289292" y="352806"/>
            <a:ext cx="1496568" cy="65227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10615"/>
            <a:ext cx="9144000" cy="958960"/>
          </a:xfrm>
          <a:prstGeom prst="rect">
            <a:avLst/>
          </a:prstGeom>
        </p:spPr>
      </p:pic>
      <p:sp>
        <p:nvSpPr>
          <p:cNvPr id="7" name="Title 9"/>
          <p:cNvSpPr>
            <a:spLocks noGrp="1"/>
          </p:cNvSpPr>
          <p:nvPr>
            <p:ph type="title" hasCustomPrompt="1"/>
          </p:nvPr>
        </p:nvSpPr>
        <p:spPr>
          <a:xfrm>
            <a:off x="449539" y="4331837"/>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63726" y="503630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1190" y="1343804"/>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457200" y="548640"/>
            <a:ext cx="8058150"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pic>
        <p:nvPicPr>
          <p:cNvPr id="4" name="Picture 3"/>
          <p:cNvPicPr>
            <a:picLocks noChangeAspect="1"/>
          </p:cNvPicPr>
          <p:nvPr userDrawn="1"/>
        </p:nvPicPr>
        <p:blipFill>
          <a:blip r:embed="rId2"/>
          <a:stretch>
            <a:fillRect/>
          </a:stretch>
        </p:blipFill>
        <p:spPr>
          <a:xfrm>
            <a:off x="7677908" y="295675"/>
            <a:ext cx="1154029" cy="502978"/>
          </a:xfrm>
          <a:prstGeom prst="rect">
            <a:avLst/>
          </a:prstGeom>
        </p:spPr>
      </p:pic>
      <p:sp>
        <p:nvSpPr>
          <p:cNvPr id="8" name="TextBox 7"/>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9257" y="594445"/>
            <a:ext cx="6553521" cy="491409"/>
          </a:xfrm>
          <a:prstGeom prst="rect">
            <a:avLst/>
          </a:prstGeom>
        </p:spPr>
        <p:txBody>
          <a:bodyPr lIns="90792" tIns="45397" rIns="90792" bIns="45397"/>
          <a:lstStyle>
            <a:lvl1pPr algn="l">
              <a:defRPr sz="2800" b="1">
                <a:solidFill>
                  <a:srgbClr val="0072C6"/>
                </a:solidFill>
                <a:latin typeface="Arial (Headings)"/>
                <a:cs typeface="Arial (Headings)"/>
              </a:defRPr>
            </a:lvl1p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2480" y="447790"/>
            <a:ext cx="1601725" cy="611124"/>
          </a:xfrm>
          <a:prstGeom prst="rect">
            <a:avLst/>
          </a:prstGeom>
        </p:spPr>
      </p:pic>
    </p:spTree>
    <p:extLst>
      <p:ext uri="{BB962C8B-B14F-4D97-AF65-F5344CB8AC3E}">
        <p14:creationId xmlns:p14="http://schemas.microsoft.com/office/powerpoint/2010/main" val="36806929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tif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6" name="Straight Connector 5"/>
          <p:cNvCxnSpPr/>
          <p:nvPr userDrawn="1"/>
        </p:nvCxnSpPr>
        <p:spPr>
          <a:xfrm>
            <a:off x="383177" y="6308079"/>
            <a:ext cx="8309674" cy="0"/>
          </a:xfrm>
          <a:prstGeom prst="line">
            <a:avLst/>
          </a:prstGeom>
          <a:ln w="9525">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5" name="Picture 4"/>
          <p:cNvPicPr>
            <a:picLocks noChangeAspect="1"/>
          </p:cNvPicPr>
          <p:nvPr userDrawn="1"/>
        </p:nvPicPr>
        <p:blipFill>
          <a:blip r:embed="rId5"/>
          <a:stretch>
            <a:fillRect/>
          </a:stretch>
        </p:blipFill>
        <p:spPr>
          <a:xfrm>
            <a:off x="7677908" y="295675"/>
            <a:ext cx="1154029" cy="502978"/>
          </a:xfrm>
          <a:prstGeom prst="rect">
            <a:avLst/>
          </a:prstGeom>
        </p:spPr>
      </p:pic>
    </p:spTree>
    <p:extLst>
      <p:ext uri="{BB962C8B-B14F-4D97-AF65-F5344CB8AC3E}">
        <p14:creationId xmlns:p14="http://schemas.microsoft.com/office/powerpoint/2010/main" val="266261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hl07iA9-6q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71" y="1276920"/>
            <a:ext cx="7886700" cy="689541"/>
          </a:xfrm>
        </p:spPr>
        <p:txBody>
          <a:bodyPr/>
          <a:lstStyle/>
          <a:p>
            <a:pPr algn="ctr"/>
            <a:r>
              <a:rPr lang="en-GB" b="1" dirty="0"/>
              <a:t>AHPs Supporting Unscheduled Care and Improving Patient Flow</a:t>
            </a:r>
            <a:r>
              <a:rPr lang="en-GB" dirty="0"/>
              <a:t/>
            </a:r>
            <a:br>
              <a:rPr lang="en-GB" dirty="0"/>
            </a:br>
            <a:r>
              <a:rPr lang="en-GB" dirty="0"/>
              <a:t/>
            </a:r>
            <a:br>
              <a:rPr lang="en-GB" dirty="0"/>
            </a:br>
            <a:r>
              <a:rPr lang="en-GB" dirty="0"/>
              <a:t> 	</a:t>
            </a:r>
            <a:br>
              <a:rPr lang="en-GB" dirty="0"/>
            </a:br>
            <a:endParaRPr lang="en-GB" dirty="0"/>
          </a:p>
        </p:txBody>
      </p:sp>
      <p:sp>
        <p:nvSpPr>
          <p:cNvPr id="3" name="Subtitle 2"/>
          <p:cNvSpPr>
            <a:spLocks noGrp="1"/>
          </p:cNvSpPr>
          <p:nvPr>
            <p:ph type="subTitle" idx="1"/>
          </p:nvPr>
        </p:nvSpPr>
        <p:spPr>
          <a:xfrm>
            <a:off x="2597164" y="3979126"/>
            <a:ext cx="3402913" cy="1968771"/>
          </a:xfrm>
        </p:spPr>
        <p:txBody>
          <a:bodyPr/>
          <a:lstStyle/>
          <a:p>
            <a:pPr algn="ctr"/>
            <a:r>
              <a:rPr lang="en-GB" sz="2800" i="1" dirty="0"/>
              <a:t>Caroline Poole</a:t>
            </a:r>
          </a:p>
          <a:p>
            <a:pPr algn="ctr"/>
            <a:r>
              <a:rPr lang="en-GB" i="1" dirty="0"/>
              <a:t>Deputy Clinical Director Allied Health Professions (AHPs) </a:t>
            </a:r>
          </a:p>
          <a:p>
            <a:pPr algn="ctr"/>
            <a:r>
              <a:rPr lang="en-GB" b="1" dirty="0">
                <a:solidFill>
                  <a:schemeClr val="tx2">
                    <a:lumMod val="60000"/>
                    <a:lumOff val="40000"/>
                  </a:schemeClr>
                </a:solidFill>
              </a:rPr>
              <a:t>@</a:t>
            </a:r>
            <a:r>
              <a:rPr lang="en-GB" b="1" dirty="0" err="1">
                <a:solidFill>
                  <a:schemeClr val="tx2">
                    <a:lumMod val="60000"/>
                    <a:lumOff val="40000"/>
                  </a:schemeClr>
                </a:solidFill>
              </a:rPr>
              <a:t>carolineNhs</a:t>
            </a:r>
            <a:endParaRPr lang="en-GB" b="1" dirty="0">
              <a:solidFill>
                <a:schemeClr val="tx2">
                  <a:lumMod val="60000"/>
                  <a:lumOff val="40000"/>
                </a:schemeClr>
              </a:solidFill>
            </a:endParaRPr>
          </a:p>
          <a:p>
            <a:pPr algn="ctr"/>
            <a:r>
              <a:rPr lang="en-GB" b="1" dirty="0">
                <a:solidFill>
                  <a:schemeClr val="tx2">
                    <a:lumMod val="60000"/>
                    <a:lumOff val="40000"/>
                  </a:schemeClr>
                </a:solidFill>
              </a:rPr>
              <a:t>caroline.poole4@nhs.net</a:t>
            </a:r>
          </a:p>
        </p:txBody>
      </p:sp>
    </p:spTree>
    <p:extLst>
      <p:ext uri="{BB962C8B-B14F-4D97-AF65-F5344CB8AC3E}">
        <p14:creationId xmlns:p14="http://schemas.microsoft.com/office/powerpoint/2010/main" val="314411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CD24542A-1162-46DC-9518-A11AF8617C04}"/>
              </a:ext>
            </a:extLst>
          </p:cNvPr>
          <p:cNvPicPr>
            <a:picLocks noGrp="1" noChangeAspect="1"/>
          </p:cNvPicPr>
          <p:nvPr>
            <p:ph sz="quarter" idx="10"/>
          </p:nvPr>
        </p:nvPicPr>
        <p:blipFill>
          <a:blip r:embed="rId3"/>
          <a:stretch>
            <a:fillRect/>
          </a:stretch>
        </p:blipFill>
        <p:spPr>
          <a:xfrm>
            <a:off x="702808" y="1118721"/>
            <a:ext cx="7738383" cy="5313728"/>
          </a:xfrm>
          <a:prstGeom prst="rect">
            <a:avLst/>
          </a:prstGeom>
        </p:spPr>
      </p:pic>
      <p:sp>
        <p:nvSpPr>
          <p:cNvPr id="3" name="Title 2">
            <a:extLst>
              <a:ext uri="{FF2B5EF4-FFF2-40B4-BE49-F238E27FC236}">
                <a16:creationId xmlns="" xmlns:a16="http://schemas.microsoft.com/office/drawing/2014/main" id="{665EE9B3-133A-4041-B083-6000EBDDB64D}"/>
              </a:ext>
            </a:extLst>
          </p:cNvPr>
          <p:cNvSpPr>
            <a:spLocks noGrp="1"/>
          </p:cNvSpPr>
          <p:nvPr>
            <p:ph type="title"/>
          </p:nvPr>
        </p:nvSpPr>
        <p:spPr>
          <a:xfrm>
            <a:off x="269309" y="425551"/>
            <a:ext cx="8058150" cy="611649"/>
          </a:xfrm>
        </p:spPr>
        <p:txBody>
          <a:bodyPr/>
          <a:lstStyle/>
          <a:p>
            <a:r>
              <a:rPr lang="en-GB" dirty="0"/>
              <a:t>Measurement: two key tools</a:t>
            </a:r>
          </a:p>
        </p:txBody>
      </p:sp>
      <p:sp>
        <p:nvSpPr>
          <p:cNvPr id="4" name="Footer Placeholder 3">
            <a:extLst>
              <a:ext uri="{FF2B5EF4-FFF2-40B4-BE49-F238E27FC236}">
                <a16:creationId xmlns="" xmlns:a16="http://schemas.microsoft.com/office/drawing/2014/main" id="{BA7CF2E0-3CA3-4626-B41D-6CF0CAC0DE30}"/>
              </a:ext>
            </a:extLst>
          </p:cNvPr>
          <p:cNvSpPr>
            <a:spLocks noGrp="1"/>
          </p:cNvSpPr>
          <p:nvPr>
            <p:ph type="ftr" sz="quarter" idx="3"/>
          </p:nvPr>
        </p:nvSpPr>
        <p:spPr/>
        <p:txBody>
          <a:bodyPr/>
          <a:lstStyle/>
          <a:p>
            <a:r>
              <a:rPr lang="en-US"/>
              <a:t>Presentation title</a:t>
            </a:r>
            <a:endParaRPr lang="en-US" dirty="0"/>
          </a:p>
        </p:txBody>
      </p:sp>
    </p:spTree>
    <p:extLst>
      <p:ext uri="{BB962C8B-B14F-4D97-AF65-F5344CB8AC3E}">
        <p14:creationId xmlns:p14="http://schemas.microsoft.com/office/powerpoint/2010/main" val="52499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B2BDE9BE-666D-471E-A376-EA3D9879F2FB}"/>
              </a:ext>
            </a:extLst>
          </p:cNvPr>
          <p:cNvPicPr>
            <a:picLocks noGrp="1" noChangeAspect="1"/>
          </p:cNvPicPr>
          <p:nvPr>
            <p:ph sz="quarter" idx="10"/>
          </p:nvPr>
        </p:nvPicPr>
        <p:blipFill>
          <a:blip r:embed="rId3"/>
          <a:stretch>
            <a:fillRect/>
          </a:stretch>
        </p:blipFill>
        <p:spPr>
          <a:xfrm>
            <a:off x="74485" y="1936376"/>
            <a:ext cx="8723328" cy="4062489"/>
          </a:xfrm>
          <a:prstGeom prst="rect">
            <a:avLst/>
          </a:prstGeom>
        </p:spPr>
      </p:pic>
      <p:sp>
        <p:nvSpPr>
          <p:cNvPr id="4" name="Footer Placeholder 3">
            <a:extLst>
              <a:ext uri="{FF2B5EF4-FFF2-40B4-BE49-F238E27FC236}">
                <a16:creationId xmlns="" xmlns:a16="http://schemas.microsoft.com/office/drawing/2014/main" id="{5E77C68B-43FD-4AAE-A063-C2A0114BFF21}"/>
              </a:ext>
            </a:extLst>
          </p:cNvPr>
          <p:cNvSpPr>
            <a:spLocks noGrp="1"/>
          </p:cNvSpPr>
          <p:nvPr>
            <p:ph type="ftr" sz="quarter" idx="3"/>
          </p:nvPr>
        </p:nvSpPr>
        <p:spPr/>
        <p:txBody>
          <a:bodyPr/>
          <a:lstStyle/>
          <a:p>
            <a:r>
              <a:rPr lang="en-US"/>
              <a:t>Presentation title</a:t>
            </a:r>
            <a:endParaRPr lang="en-US" dirty="0"/>
          </a:p>
        </p:txBody>
      </p:sp>
      <p:sp>
        <p:nvSpPr>
          <p:cNvPr id="6" name="Title 2">
            <a:extLst>
              <a:ext uri="{FF2B5EF4-FFF2-40B4-BE49-F238E27FC236}">
                <a16:creationId xmlns="" xmlns:a16="http://schemas.microsoft.com/office/drawing/2014/main" id="{A2195A59-37D6-40E4-9CDB-7C84656F8CAB}"/>
              </a:ext>
            </a:extLst>
          </p:cNvPr>
          <p:cNvSpPr txBox="1">
            <a:spLocks/>
          </p:cNvSpPr>
          <p:nvPr/>
        </p:nvSpPr>
        <p:spPr>
          <a:xfrm>
            <a:off x="457200" y="990679"/>
            <a:ext cx="8058150"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800" dirty="0"/>
              <a:t>Capturing shift in team behaviours: bespoke tool</a:t>
            </a:r>
          </a:p>
        </p:txBody>
      </p:sp>
    </p:spTree>
    <p:extLst>
      <p:ext uri="{BB962C8B-B14F-4D97-AF65-F5344CB8AC3E}">
        <p14:creationId xmlns:p14="http://schemas.microsoft.com/office/powerpoint/2010/main" val="3903242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045A3F89-0D20-4235-9300-BDA98116A676}"/>
              </a:ext>
            </a:extLst>
          </p:cNvPr>
          <p:cNvSpPr>
            <a:spLocks noGrp="1"/>
          </p:cNvSpPr>
          <p:nvPr>
            <p:ph type="title"/>
          </p:nvPr>
        </p:nvSpPr>
        <p:spPr>
          <a:xfrm>
            <a:off x="140677" y="154161"/>
            <a:ext cx="8058150" cy="611649"/>
          </a:xfrm>
        </p:spPr>
        <p:txBody>
          <a:bodyPr/>
          <a:lstStyle/>
          <a:p>
            <a:r>
              <a:rPr lang="en-GB" sz="3200" dirty="0"/>
              <a:t>Engagement Measures</a:t>
            </a:r>
          </a:p>
        </p:txBody>
      </p:sp>
      <p:pic>
        <p:nvPicPr>
          <p:cNvPr id="5" name="Picture 4">
            <a:extLst>
              <a:ext uri="{FF2B5EF4-FFF2-40B4-BE49-F238E27FC236}">
                <a16:creationId xmlns="" xmlns:a16="http://schemas.microsoft.com/office/drawing/2014/main" id="{4F01F73D-E39B-424A-8FF6-25693B5CF1AA}"/>
              </a:ext>
            </a:extLst>
          </p:cNvPr>
          <p:cNvPicPr/>
          <p:nvPr/>
        </p:nvPicPr>
        <p:blipFill>
          <a:blip r:embed="rId2"/>
          <a:stretch>
            <a:fillRect/>
          </a:stretch>
        </p:blipFill>
        <p:spPr>
          <a:xfrm>
            <a:off x="335255" y="976019"/>
            <a:ext cx="4534535" cy="1986915"/>
          </a:xfrm>
          <a:prstGeom prst="rect">
            <a:avLst/>
          </a:prstGeom>
        </p:spPr>
      </p:pic>
      <p:pic>
        <p:nvPicPr>
          <p:cNvPr id="6" name="Picture 5">
            <a:extLst>
              <a:ext uri="{FF2B5EF4-FFF2-40B4-BE49-F238E27FC236}">
                <a16:creationId xmlns="" xmlns:a16="http://schemas.microsoft.com/office/drawing/2014/main" id="{99C7264B-C37B-416A-9DF5-09F8E9F723E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9207" y="1343366"/>
            <a:ext cx="3630076" cy="1694545"/>
          </a:xfrm>
          <a:prstGeom prst="rect">
            <a:avLst/>
          </a:prstGeom>
          <a:noFill/>
          <a:ln>
            <a:noFill/>
          </a:ln>
        </p:spPr>
      </p:pic>
      <p:cxnSp>
        <p:nvCxnSpPr>
          <p:cNvPr id="7" name="Straight Arrow Connector 6">
            <a:extLst>
              <a:ext uri="{FF2B5EF4-FFF2-40B4-BE49-F238E27FC236}">
                <a16:creationId xmlns="" xmlns:a16="http://schemas.microsoft.com/office/drawing/2014/main" id="{D5FCE753-53E7-40C5-9B94-4ABDA473EA94}"/>
              </a:ext>
            </a:extLst>
          </p:cNvPr>
          <p:cNvCxnSpPr>
            <a:cxnSpLocks/>
          </p:cNvCxnSpPr>
          <p:nvPr/>
        </p:nvCxnSpPr>
        <p:spPr>
          <a:xfrm>
            <a:off x="3828317" y="1186962"/>
            <a:ext cx="2159245" cy="492369"/>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695CF910-0E1C-4BE3-A1D3-747B1A6460A2}"/>
              </a:ext>
            </a:extLst>
          </p:cNvPr>
          <p:cNvSpPr txBox="1"/>
          <p:nvPr/>
        </p:nvSpPr>
        <p:spPr>
          <a:xfrm>
            <a:off x="226609" y="1048462"/>
            <a:ext cx="185517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a:ea typeface="+mn-ea"/>
                <a:cs typeface="+mn-cs"/>
              </a:rPr>
              <a:t>Twitter via #</a:t>
            </a:r>
            <a:r>
              <a:rPr kumimoji="0" lang="en-GB" sz="1200" b="1" i="0" u="none" strike="noStrike" kern="1200" cap="none" spc="0" normalizeH="0" baseline="0" noProof="0" dirty="0" err="1">
                <a:ln>
                  <a:noFill/>
                </a:ln>
                <a:solidFill>
                  <a:srgbClr val="000000"/>
                </a:solidFill>
                <a:effectLst/>
                <a:uLnTx/>
                <a:uFillTx/>
                <a:latin typeface="Calibri" panose="020F0502020204030204"/>
                <a:ea typeface="+mn-ea"/>
                <a:cs typeface="+mn-cs"/>
              </a:rPr>
              <a:t>HomeFirst</a:t>
            </a:r>
            <a:endParaRPr kumimoji="0" lang="en-GB"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Rectangle 13">
            <a:extLst>
              <a:ext uri="{FF2B5EF4-FFF2-40B4-BE49-F238E27FC236}">
                <a16:creationId xmlns="" xmlns:a16="http://schemas.microsoft.com/office/drawing/2014/main" id="{46B1A8ED-BC79-4F51-9430-5480CD65796D}"/>
              </a:ext>
            </a:extLst>
          </p:cNvPr>
          <p:cNvSpPr/>
          <p:nvPr/>
        </p:nvSpPr>
        <p:spPr>
          <a:xfrm>
            <a:off x="509955" y="3495967"/>
            <a:ext cx="4158760" cy="258532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“The energy &amp; drive of everyone involved”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“Feeling empowered to make suggestions toward a larger collaborative goal”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1" u="none" strike="noStrike" kern="1200" cap="none" spc="0" normalizeH="0" baseline="0" noProof="0" dirty="0">
                <a:ln>
                  <a:noFill/>
                </a:ln>
                <a:solidFill>
                  <a:srgbClr val="000000"/>
                </a:solidFill>
                <a:effectLst/>
                <a:uLnTx/>
                <a:uFillTx/>
                <a:latin typeface="Calibri" panose="020F0502020204030204"/>
                <a:ea typeface="+mn-ea"/>
                <a:cs typeface="+mn-cs"/>
              </a:rPr>
              <a:t>“I was really quite blown away with the enthusiasm and innovation in the group – it’s really made me think about how we could develop a bit more passion and ‘blue sky thinking’ […] I think we’ve got so bogged down operationally over time we’ve forgotten how to get excited […] and the impact we can have! Thanks for the motivation”</a:t>
            </a:r>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8" name="Picture 7" descr="A screenshot of a cell phone&#10;&#10;Description generated with very high confidence">
            <a:extLst>
              <a:ext uri="{FF2B5EF4-FFF2-40B4-BE49-F238E27FC236}">
                <a16:creationId xmlns="" xmlns:a16="http://schemas.microsoft.com/office/drawing/2014/main" id="{5891BED3-4753-4F6D-8DE7-B9FC7953C5EF}"/>
              </a:ext>
            </a:extLst>
          </p:cNvPr>
          <p:cNvPicPr>
            <a:picLocks noChangeAspect="1"/>
          </p:cNvPicPr>
          <p:nvPr/>
        </p:nvPicPr>
        <p:blipFill>
          <a:blip r:embed="rId4"/>
          <a:stretch>
            <a:fillRect/>
          </a:stretch>
        </p:blipFill>
        <p:spPr>
          <a:xfrm>
            <a:off x="5114875" y="3037911"/>
            <a:ext cx="3607093" cy="30672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797587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E7A09F05-9B04-48E0-B8CE-CAE68F0EDFB3}"/>
              </a:ext>
            </a:extLst>
          </p:cNvPr>
          <p:cNvSpPr>
            <a:spLocks noGrp="1"/>
          </p:cNvSpPr>
          <p:nvPr>
            <p:ph type="title"/>
          </p:nvPr>
        </p:nvSpPr>
        <p:spPr/>
        <p:txBody>
          <a:bodyPr/>
          <a:lstStyle/>
          <a:p>
            <a:r>
              <a:rPr lang="en-GB" dirty="0"/>
              <a:t>The power of twitter </a:t>
            </a:r>
          </a:p>
        </p:txBody>
      </p:sp>
      <p:pic>
        <p:nvPicPr>
          <p:cNvPr id="10" name="Content Placeholder 9" descr="A screenshot of a cell phone&#10;&#10;Description generated with very high confidence">
            <a:extLst>
              <a:ext uri="{FF2B5EF4-FFF2-40B4-BE49-F238E27FC236}">
                <a16:creationId xmlns="" xmlns:a16="http://schemas.microsoft.com/office/drawing/2014/main" id="{EECF3099-92E3-41EB-A36D-7C46D7E18E71}"/>
              </a:ext>
            </a:extLst>
          </p:cNvPr>
          <p:cNvPicPr>
            <a:picLocks noGrp="1" noChangeAspect="1"/>
          </p:cNvPicPr>
          <p:nvPr>
            <p:ph sz="quarter" idx="10"/>
          </p:nvPr>
        </p:nvPicPr>
        <p:blipFill>
          <a:blip r:embed="rId2"/>
          <a:stretch>
            <a:fillRect/>
          </a:stretch>
        </p:blipFill>
        <p:spPr>
          <a:xfrm>
            <a:off x="1008740" y="1190581"/>
            <a:ext cx="3685368" cy="2244725"/>
          </a:xfrm>
          <a:solidFill>
            <a:schemeClr val="bg1"/>
          </a:solidFill>
          <a:ln>
            <a:solidFill>
              <a:schemeClr val="accent1"/>
            </a:solidFill>
          </a:ln>
        </p:spPr>
      </p:pic>
      <p:pic>
        <p:nvPicPr>
          <p:cNvPr id="16" name="Picture 15" descr="A screenshot of a cell phone&#10;&#10;Description generated with very high confidence">
            <a:extLst>
              <a:ext uri="{FF2B5EF4-FFF2-40B4-BE49-F238E27FC236}">
                <a16:creationId xmlns="" xmlns:a16="http://schemas.microsoft.com/office/drawing/2014/main" id="{504EA884-89C7-4586-87F8-EEADED04E4E6}"/>
              </a:ext>
            </a:extLst>
          </p:cNvPr>
          <p:cNvPicPr>
            <a:picLocks noChangeAspect="1"/>
          </p:cNvPicPr>
          <p:nvPr/>
        </p:nvPicPr>
        <p:blipFill>
          <a:blip r:embed="rId3"/>
          <a:stretch>
            <a:fillRect/>
          </a:stretch>
        </p:blipFill>
        <p:spPr>
          <a:xfrm>
            <a:off x="4840718" y="1123192"/>
            <a:ext cx="3846082" cy="2863361"/>
          </a:xfrm>
          <a:prstGeom prst="rect">
            <a:avLst/>
          </a:prstGeom>
          <a:solidFill>
            <a:schemeClr val="bg1"/>
          </a:solidFill>
          <a:ln>
            <a:solidFill>
              <a:schemeClr val="accent1"/>
            </a:solidFill>
          </a:ln>
        </p:spPr>
      </p:pic>
      <p:pic>
        <p:nvPicPr>
          <p:cNvPr id="24" name="Picture 23" descr="A screenshot of a cell phone&#10;&#10;Description generated with very high confidence">
            <a:extLst>
              <a:ext uri="{FF2B5EF4-FFF2-40B4-BE49-F238E27FC236}">
                <a16:creationId xmlns="" xmlns:a16="http://schemas.microsoft.com/office/drawing/2014/main" id="{79B48C71-F51D-4C73-BF0A-5484B4F44296}"/>
              </a:ext>
            </a:extLst>
          </p:cNvPr>
          <p:cNvPicPr>
            <a:picLocks noChangeAspect="1"/>
          </p:cNvPicPr>
          <p:nvPr/>
        </p:nvPicPr>
        <p:blipFill>
          <a:blip r:embed="rId4"/>
          <a:stretch>
            <a:fillRect/>
          </a:stretch>
        </p:blipFill>
        <p:spPr>
          <a:xfrm>
            <a:off x="60577" y="3578220"/>
            <a:ext cx="5345549" cy="1679285"/>
          </a:xfrm>
          <a:prstGeom prst="rect">
            <a:avLst/>
          </a:prstGeom>
          <a:ln>
            <a:solidFill>
              <a:schemeClr val="accent1"/>
            </a:solidFill>
          </a:ln>
        </p:spPr>
      </p:pic>
      <p:pic>
        <p:nvPicPr>
          <p:cNvPr id="2" name="Picture 1">
            <a:extLst>
              <a:ext uri="{FF2B5EF4-FFF2-40B4-BE49-F238E27FC236}">
                <a16:creationId xmlns="" xmlns:a16="http://schemas.microsoft.com/office/drawing/2014/main" id="{A5B4B27F-EC32-4024-B0B1-E547C28479CD}"/>
              </a:ext>
            </a:extLst>
          </p:cNvPr>
          <p:cNvPicPr>
            <a:picLocks noChangeAspect="1"/>
          </p:cNvPicPr>
          <p:nvPr/>
        </p:nvPicPr>
        <p:blipFill>
          <a:blip r:embed="rId5"/>
          <a:stretch>
            <a:fillRect/>
          </a:stretch>
        </p:blipFill>
        <p:spPr>
          <a:xfrm>
            <a:off x="4913095" y="4518465"/>
            <a:ext cx="3778777" cy="1765087"/>
          </a:xfrm>
          <a:prstGeom prst="rect">
            <a:avLst/>
          </a:prstGeom>
          <a:ln>
            <a:solidFill>
              <a:schemeClr val="accent1"/>
            </a:solidFill>
          </a:ln>
        </p:spPr>
      </p:pic>
    </p:spTree>
    <p:extLst>
      <p:ext uri="{BB962C8B-B14F-4D97-AF65-F5344CB8AC3E}">
        <p14:creationId xmlns:p14="http://schemas.microsoft.com/office/powerpoint/2010/main" val="3388898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EF5809FF-842A-425C-A8DB-2655B7DA18B7}"/>
              </a:ext>
            </a:extLst>
          </p:cNvPr>
          <p:cNvSpPr>
            <a:spLocks noGrp="1"/>
          </p:cNvSpPr>
          <p:nvPr>
            <p:ph sz="quarter" idx="10"/>
          </p:nvPr>
        </p:nvSpPr>
        <p:spPr>
          <a:xfrm>
            <a:off x="461190" y="1083550"/>
            <a:ext cx="8331118" cy="1888250"/>
          </a:xfrm>
        </p:spPr>
        <p:txBody>
          <a:bodyPr/>
          <a:lstStyle/>
          <a:p>
            <a:pPr>
              <a:lnSpc>
                <a:spcPct val="100000"/>
              </a:lnSpc>
            </a:pPr>
            <a:r>
              <a:rPr lang="en-GB" dirty="0">
                <a:solidFill>
                  <a:srgbClr val="0070C0"/>
                </a:solidFill>
              </a:rPr>
              <a:t>Project Teams were asked to reflect on the status of their team’s cohesion at each touch point</a:t>
            </a:r>
          </a:p>
          <a:p>
            <a:pPr>
              <a:lnSpc>
                <a:spcPct val="100000"/>
              </a:lnSpc>
            </a:pPr>
            <a:r>
              <a:rPr lang="en-GB" dirty="0">
                <a:solidFill>
                  <a:srgbClr val="0070C0"/>
                </a:solidFill>
              </a:rPr>
              <a:t>The team working assessment tool was created bespoke for this collaborative and is based on assessing the recognising behaviours demonstrated by high performing teams</a:t>
            </a:r>
          </a:p>
          <a:p>
            <a:pPr>
              <a:lnSpc>
                <a:spcPct val="100000"/>
              </a:lnSpc>
            </a:pPr>
            <a:r>
              <a:rPr lang="en-GB" dirty="0">
                <a:solidFill>
                  <a:srgbClr val="0070C0"/>
                </a:solidFill>
              </a:rPr>
              <a:t>This illustrates a significant shift towards positive team culture that we anticipate will provide longer term benefit for both sustainability and a wider effect for the organisations participating.</a:t>
            </a:r>
          </a:p>
          <a:p>
            <a:r>
              <a:rPr lang="en-GB" dirty="0">
                <a:solidFill>
                  <a:srgbClr val="0070C0"/>
                </a:solidFill>
              </a:rPr>
              <a:t>The participating trusts submitted &gt;84% of all ‘homework’ tasks on time, indicating a high level of engagement with the content.</a:t>
            </a:r>
          </a:p>
        </p:txBody>
      </p:sp>
      <p:sp>
        <p:nvSpPr>
          <p:cNvPr id="3" name="Title 2">
            <a:extLst>
              <a:ext uri="{FF2B5EF4-FFF2-40B4-BE49-F238E27FC236}">
                <a16:creationId xmlns="" xmlns:a16="http://schemas.microsoft.com/office/drawing/2014/main" id="{85A15B49-68A0-4DD8-99AF-5B008C033B1D}"/>
              </a:ext>
            </a:extLst>
          </p:cNvPr>
          <p:cNvSpPr>
            <a:spLocks noGrp="1"/>
          </p:cNvSpPr>
          <p:nvPr>
            <p:ph type="title"/>
          </p:nvPr>
        </p:nvSpPr>
        <p:spPr>
          <a:xfrm>
            <a:off x="140714" y="242815"/>
            <a:ext cx="8058150" cy="611649"/>
          </a:xfrm>
        </p:spPr>
        <p:txBody>
          <a:bodyPr/>
          <a:lstStyle/>
          <a:p>
            <a:r>
              <a:rPr lang="en-GB" sz="3200" dirty="0"/>
              <a:t>Improved Team Cohesion (Behaviour)</a:t>
            </a:r>
          </a:p>
        </p:txBody>
      </p:sp>
      <p:graphicFrame>
        <p:nvGraphicFramePr>
          <p:cNvPr id="5" name="Chart 4">
            <a:extLst>
              <a:ext uri="{FF2B5EF4-FFF2-40B4-BE49-F238E27FC236}">
                <a16:creationId xmlns="" xmlns:a16="http://schemas.microsoft.com/office/drawing/2014/main" id="{44938B72-A020-435C-A9CF-370A3F4EA55F}"/>
              </a:ext>
            </a:extLst>
          </p:cNvPr>
          <p:cNvGraphicFramePr/>
          <p:nvPr>
            <p:extLst/>
          </p:nvPr>
        </p:nvGraphicFramePr>
        <p:xfrm>
          <a:off x="571500" y="3144805"/>
          <a:ext cx="4756638" cy="26296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 xmlns:a16="http://schemas.microsoft.com/office/drawing/2014/main" id="{A95936AF-063D-4F9E-9373-6EFBC261D736}"/>
              </a:ext>
            </a:extLst>
          </p:cNvPr>
          <p:cNvGraphicFramePr/>
          <p:nvPr>
            <p:extLst/>
          </p:nvPr>
        </p:nvGraphicFramePr>
        <p:xfrm>
          <a:off x="5539154" y="3144805"/>
          <a:ext cx="3253154" cy="26296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6593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E383F58A-140D-46BF-B471-5D3F6B364DFE}"/>
              </a:ext>
            </a:extLst>
          </p:cNvPr>
          <p:cNvSpPr>
            <a:spLocks noGrp="1"/>
          </p:cNvSpPr>
          <p:nvPr>
            <p:ph type="title"/>
          </p:nvPr>
        </p:nvSpPr>
        <p:spPr>
          <a:xfrm>
            <a:off x="140714" y="159436"/>
            <a:ext cx="8058150" cy="611649"/>
          </a:xfrm>
        </p:spPr>
        <p:txBody>
          <a:bodyPr/>
          <a:lstStyle/>
          <a:p>
            <a:r>
              <a:rPr lang="en-GB" sz="3200" dirty="0"/>
              <a:t>Improvements Achieved (Results)</a:t>
            </a:r>
          </a:p>
        </p:txBody>
      </p:sp>
      <p:graphicFrame>
        <p:nvGraphicFramePr>
          <p:cNvPr id="5" name="Chart 4">
            <a:extLst>
              <a:ext uri="{FF2B5EF4-FFF2-40B4-BE49-F238E27FC236}">
                <a16:creationId xmlns="" xmlns:a16="http://schemas.microsoft.com/office/drawing/2014/main" id="{965F6ED2-ADAC-42D1-BCBE-0501321C223A}"/>
              </a:ext>
            </a:extLst>
          </p:cNvPr>
          <p:cNvGraphicFramePr/>
          <p:nvPr>
            <p:extLst/>
          </p:nvPr>
        </p:nvGraphicFramePr>
        <p:xfrm>
          <a:off x="140714" y="846992"/>
          <a:ext cx="4962525" cy="28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 xmlns:a16="http://schemas.microsoft.com/office/drawing/2014/main" id="{CCE35081-A553-492A-9496-958ADAB524C1}"/>
              </a:ext>
            </a:extLst>
          </p:cNvPr>
          <p:cNvGraphicFramePr/>
          <p:nvPr>
            <p:extLst/>
          </p:nvPr>
        </p:nvGraphicFramePr>
        <p:xfrm>
          <a:off x="4169789" y="3595757"/>
          <a:ext cx="4914900" cy="280987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 xmlns:a16="http://schemas.microsoft.com/office/drawing/2014/main" id="{C5962B2C-345F-4E73-B6B6-4C09DC5247E3}"/>
              </a:ext>
            </a:extLst>
          </p:cNvPr>
          <p:cNvSpPr/>
          <p:nvPr/>
        </p:nvSpPr>
        <p:spPr>
          <a:xfrm>
            <a:off x="5208948" y="1472306"/>
            <a:ext cx="3770032"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of Trusts reporting improvements to varying degrees: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Cohort 1: 19 out of the 27 trusts </a:t>
            </a:r>
            <a:r>
              <a:rPr kumimoji="0" lang="en-GB" sz="14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(70%)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Cohort 2</a:t>
            </a:r>
            <a:r>
              <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10 out of the 17 trusts </a:t>
            </a:r>
            <a:r>
              <a:rPr kumimoji="0" lang="en-GB" sz="14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Times New Roman" panose="02020603050405020304" pitchFamily="18" charset="0"/>
              </a:rPr>
              <a:t>(59%)</a:t>
            </a:r>
            <a:endParaRPr kumimoji="0" lang="en-GB" sz="14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748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ED44D89B-16DC-4202-BCF6-53043B92CC5D}"/>
              </a:ext>
            </a:extLst>
          </p:cNvPr>
          <p:cNvSpPr>
            <a:spLocks noGrp="1"/>
          </p:cNvSpPr>
          <p:nvPr>
            <p:ph type="title"/>
          </p:nvPr>
        </p:nvSpPr>
        <p:spPr>
          <a:xfrm>
            <a:off x="140714" y="242815"/>
            <a:ext cx="8058150" cy="611649"/>
          </a:xfrm>
        </p:spPr>
        <p:txBody>
          <a:bodyPr/>
          <a:lstStyle/>
          <a:p>
            <a:r>
              <a:rPr lang="en-GB" sz="3200" dirty="0"/>
              <a:t>Long Length of Stay (Daily sit rep)</a:t>
            </a:r>
          </a:p>
        </p:txBody>
      </p:sp>
      <p:sp>
        <p:nvSpPr>
          <p:cNvPr id="4" name="TextBox 3">
            <a:extLst>
              <a:ext uri="{FF2B5EF4-FFF2-40B4-BE49-F238E27FC236}">
                <a16:creationId xmlns="" xmlns:a16="http://schemas.microsoft.com/office/drawing/2014/main" id="{3D6856BE-7924-4212-8A17-7A54143FE439}"/>
              </a:ext>
            </a:extLst>
          </p:cNvPr>
          <p:cNvSpPr txBox="1"/>
          <p:nvPr/>
        </p:nvSpPr>
        <p:spPr>
          <a:xfrm>
            <a:off x="2602523" y="6057937"/>
            <a:ext cx="6216161" cy="246221"/>
          </a:xfrm>
          <a:prstGeom prst="rect">
            <a:avLst/>
          </a:prstGeom>
          <a:noFill/>
        </p:spPr>
        <p:txBody>
          <a:bodyPr wrap="square" rtlCol="0">
            <a:spAutoFit/>
          </a:bodyPr>
          <a:lstStyle/>
          <a:p>
            <a:pPr algn="r"/>
            <a:r>
              <a:rPr lang="en-GB" sz="1000" i="1" dirty="0"/>
              <a:t>* we have been unable to pull the objective data from Cohort 2 into this report to cover  the same period of time yet.</a:t>
            </a:r>
            <a:endParaRPr lang="en-GB" sz="1000" dirty="0"/>
          </a:p>
        </p:txBody>
      </p:sp>
      <p:pic>
        <p:nvPicPr>
          <p:cNvPr id="8" name="Picture 7">
            <a:extLst>
              <a:ext uri="{FF2B5EF4-FFF2-40B4-BE49-F238E27FC236}">
                <a16:creationId xmlns="" xmlns:a16="http://schemas.microsoft.com/office/drawing/2014/main" id="{6F2728EC-193B-43F1-B2F8-49D3E2D137A7}"/>
              </a:ext>
            </a:extLst>
          </p:cNvPr>
          <p:cNvPicPr/>
          <p:nvPr/>
        </p:nvPicPr>
        <p:blipFill>
          <a:blip r:embed="rId2"/>
          <a:stretch>
            <a:fillRect/>
          </a:stretch>
        </p:blipFill>
        <p:spPr>
          <a:xfrm>
            <a:off x="923279" y="1001055"/>
            <a:ext cx="5449242" cy="2455145"/>
          </a:xfrm>
          <a:prstGeom prst="rect">
            <a:avLst/>
          </a:prstGeom>
        </p:spPr>
      </p:pic>
      <p:pic>
        <p:nvPicPr>
          <p:cNvPr id="9" name="Picture 8">
            <a:extLst>
              <a:ext uri="{FF2B5EF4-FFF2-40B4-BE49-F238E27FC236}">
                <a16:creationId xmlns="" xmlns:a16="http://schemas.microsoft.com/office/drawing/2014/main" id="{44216D27-DC5D-4066-AC18-1D18EBE4F439}"/>
              </a:ext>
            </a:extLst>
          </p:cNvPr>
          <p:cNvPicPr/>
          <p:nvPr/>
        </p:nvPicPr>
        <p:blipFill>
          <a:blip r:embed="rId3"/>
          <a:stretch>
            <a:fillRect/>
          </a:stretch>
        </p:blipFill>
        <p:spPr>
          <a:xfrm>
            <a:off x="949904" y="3544120"/>
            <a:ext cx="5422617" cy="2275400"/>
          </a:xfrm>
          <a:prstGeom prst="rect">
            <a:avLst/>
          </a:prstGeom>
        </p:spPr>
      </p:pic>
      <p:sp>
        <p:nvSpPr>
          <p:cNvPr id="2" name="Callout: Down Arrow 1">
            <a:extLst>
              <a:ext uri="{FF2B5EF4-FFF2-40B4-BE49-F238E27FC236}">
                <a16:creationId xmlns="" xmlns:a16="http://schemas.microsoft.com/office/drawing/2014/main" id="{A642FA47-253B-4B7E-9D3D-A399AE64B16F}"/>
              </a:ext>
            </a:extLst>
          </p:cNvPr>
          <p:cNvSpPr/>
          <p:nvPr/>
        </p:nvSpPr>
        <p:spPr>
          <a:xfrm>
            <a:off x="6504495" y="1030303"/>
            <a:ext cx="2130458" cy="2283577"/>
          </a:xfrm>
          <a:prstGeom prst="downArrow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2.21% decrease in LLOS (National)</a:t>
            </a:r>
          </a:p>
        </p:txBody>
      </p:sp>
      <p:sp>
        <p:nvSpPr>
          <p:cNvPr id="5" name="Callout: Down Arrow 4">
            <a:extLst>
              <a:ext uri="{FF2B5EF4-FFF2-40B4-BE49-F238E27FC236}">
                <a16:creationId xmlns="" xmlns:a16="http://schemas.microsoft.com/office/drawing/2014/main" id="{9BA22866-7080-4F48-B3F2-69D9E1AD2854}"/>
              </a:ext>
            </a:extLst>
          </p:cNvPr>
          <p:cNvSpPr/>
          <p:nvPr/>
        </p:nvSpPr>
        <p:spPr>
          <a:xfrm>
            <a:off x="6504495" y="3544120"/>
            <a:ext cx="2130458" cy="2275400"/>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9.45% decrease in trusts in AHP collaborative</a:t>
            </a:r>
          </a:p>
        </p:txBody>
      </p:sp>
    </p:spTree>
    <p:extLst>
      <p:ext uri="{BB962C8B-B14F-4D97-AF65-F5344CB8AC3E}">
        <p14:creationId xmlns:p14="http://schemas.microsoft.com/office/powerpoint/2010/main" val="1215898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D20A3D38-A976-4ADE-9274-AE8124A480FB}"/>
              </a:ext>
            </a:extLst>
          </p:cNvPr>
          <p:cNvSpPr>
            <a:spLocks noGrp="1"/>
          </p:cNvSpPr>
          <p:nvPr>
            <p:ph sz="quarter" idx="10"/>
          </p:nvPr>
        </p:nvSpPr>
        <p:spPr>
          <a:xfrm>
            <a:off x="461190" y="1698716"/>
            <a:ext cx="7737674" cy="3993127"/>
          </a:xfrm>
        </p:spPr>
        <p:txBody>
          <a:bodyPr/>
          <a:lstStyle/>
          <a:p>
            <a:pPr marL="0" indent="0" algn="ctr">
              <a:buNone/>
            </a:pPr>
            <a:r>
              <a:rPr lang="en-GB" i="1" dirty="0"/>
              <a:t>“The best bit about this project is the way the team have just seen an opportunity and developed the model. The MDT approach of the team and the can do attitude has been great to witness.  The results we are seeing are fantastic, but behind the numbers are our patients who are receiving more timely care, in the correct environment and being supported back home.  </a:t>
            </a:r>
          </a:p>
          <a:p>
            <a:pPr marL="0" indent="0" algn="ctr">
              <a:buNone/>
            </a:pPr>
            <a:r>
              <a:rPr lang="en-GB" i="1" dirty="0"/>
              <a:t>We have extended the scheme until end of March by which time a business case will have been developed. I’m very proud of the team and what has been achieved in a very short time.”</a:t>
            </a:r>
          </a:p>
          <a:p>
            <a:pPr marL="0" indent="0">
              <a:buNone/>
            </a:pPr>
            <a:r>
              <a:rPr lang="en-GB" i="1" dirty="0"/>
              <a:t>					</a:t>
            </a:r>
            <a:r>
              <a:rPr lang="en-GB" b="1" i="1" dirty="0"/>
              <a:t>Chief Operating Officer</a:t>
            </a:r>
          </a:p>
          <a:p>
            <a:pPr marL="0" indent="0">
              <a:buNone/>
            </a:pPr>
            <a:endParaRPr lang="en-GB" i="1" dirty="0"/>
          </a:p>
          <a:p>
            <a:pPr marL="0" indent="0" algn="ctr">
              <a:buNone/>
            </a:pPr>
            <a:r>
              <a:rPr lang="en-GB" i="1" dirty="0"/>
              <a:t>“It addresses the social issues that, previously we’ve simply not been set up to deal with”</a:t>
            </a:r>
          </a:p>
          <a:p>
            <a:pPr marL="0" indent="0">
              <a:buNone/>
            </a:pPr>
            <a:r>
              <a:rPr lang="en-GB" i="1" dirty="0"/>
              <a:t>						</a:t>
            </a:r>
            <a:r>
              <a:rPr lang="en-GB" b="1" i="1" dirty="0"/>
              <a:t>Consultant</a:t>
            </a:r>
          </a:p>
          <a:p>
            <a:pPr marL="0" indent="0">
              <a:buNone/>
            </a:pPr>
            <a:endParaRPr lang="en-GB" i="1" dirty="0"/>
          </a:p>
          <a:p>
            <a:pPr marL="0" indent="0" algn="ctr">
              <a:buNone/>
            </a:pPr>
            <a:r>
              <a:rPr lang="en-GB" i="1" dirty="0"/>
              <a:t>“Sometimes the easy way out is to admit; this has shown us a different way of thinking and working.”</a:t>
            </a:r>
          </a:p>
          <a:p>
            <a:pPr marL="0" indent="0">
              <a:buNone/>
            </a:pPr>
            <a:r>
              <a:rPr lang="en-GB" i="1" dirty="0"/>
              <a:t>						</a:t>
            </a:r>
            <a:r>
              <a:rPr lang="en-GB" b="1" i="1" dirty="0"/>
              <a:t>Consultant </a:t>
            </a:r>
          </a:p>
        </p:txBody>
      </p:sp>
      <p:sp>
        <p:nvSpPr>
          <p:cNvPr id="3" name="Title 2">
            <a:extLst>
              <a:ext uri="{FF2B5EF4-FFF2-40B4-BE49-F238E27FC236}">
                <a16:creationId xmlns="" xmlns:a16="http://schemas.microsoft.com/office/drawing/2014/main" id="{FA7BCB51-3E84-41EB-9365-DBA2A75B4A89}"/>
              </a:ext>
            </a:extLst>
          </p:cNvPr>
          <p:cNvSpPr>
            <a:spLocks noGrp="1"/>
          </p:cNvSpPr>
          <p:nvPr>
            <p:ph type="title"/>
          </p:nvPr>
        </p:nvSpPr>
        <p:spPr/>
        <p:txBody>
          <a:bodyPr/>
          <a:lstStyle/>
          <a:p>
            <a:r>
              <a:rPr lang="en-GB" dirty="0"/>
              <a:t>Site Feedback</a:t>
            </a:r>
          </a:p>
        </p:txBody>
      </p:sp>
    </p:spTree>
    <p:extLst>
      <p:ext uri="{BB962C8B-B14F-4D97-AF65-F5344CB8AC3E}">
        <p14:creationId xmlns:p14="http://schemas.microsoft.com/office/powerpoint/2010/main" val="2228139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459468-F96E-48C4-A204-83C581F643AE}"/>
              </a:ext>
            </a:extLst>
          </p:cNvPr>
          <p:cNvSpPr>
            <a:spLocks noGrp="1"/>
          </p:cNvSpPr>
          <p:nvPr>
            <p:ph type="ctrTitle"/>
          </p:nvPr>
        </p:nvSpPr>
        <p:spPr>
          <a:xfrm>
            <a:off x="151895" y="356495"/>
            <a:ext cx="7297829" cy="491409"/>
          </a:xfrm>
        </p:spPr>
        <p:txBody>
          <a:bodyPr/>
          <a:lstStyle/>
          <a:p>
            <a:r>
              <a:rPr lang="en-GB" sz="3600" dirty="0"/>
              <a:t>Delivering system and culture change, e.g.</a:t>
            </a:r>
          </a:p>
        </p:txBody>
      </p:sp>
      <p:sp>
        <p:nvSpPr>
          <p:cNvPr id="3" name="Rectangle 2">
            <a:extLst>
              <a:ext uri="{FF2B5EF4-FFF2-40B4-BE49-F238E27FC236}">
                <a16:creationId xmlns="" xmlns:a16="http://schemas.microsoft.com/office/drawing/2014/main" id="{4E8F551F-B002-4825-9CF4-D30EB0A21F5A}"/>
              </a:ext>
            </a:extLst>
          </p:cNvPr>
          <p:cNvSpPr/>
          <p:nvPr/>
        </p:nvSpPr>
        <p:spPr>
          <a:xfrm>
            <a:off x="409257" y="1397205"/>
            <a:ext cx="8325486" cy="6093976"/>
          </a:xfrm>
          <a:prstGeom prst="rect">
            <a:avLst/>
          </a:prstGeom>
        </p:spPr>
        <p:txBody>
          <a:bodyPr wrap="square">
            <a:spAutoFit/>
          </a:bodyPr>
          <a:lstStyle/>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Embed </a:t>
            </a:r>
            <a:r>
              <a:rPr lang="en-GB" sz="2800" dirty="0" err="1">
                <a:latin typeface="Arial" panose="020B0604020202020204" pitchFamily="34" charset="0"/>
                <a:cs typeface="Arial" panose="020B0604020202020204" pitchFamily="34" charset="0"/>
              </a:rPr>
              <a:t>Homefirst</a:t>
            </a:r>
            <a:r>
              <a:rPr lang="en-GB" sz="2800" dirty="0">
                <a:latin typeface="Arial" panose="020B0604020202020204" pitchFamily="34" charset="0"/>
                <a:cs typeface="Arial" panose="020B0604020202020204" pitchFamily="34" charset="0"/>
              </a:rPr>
              <a:t> culture</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Increase number of patients discharged home rather than intermediate care</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Increase number of patient discharged within 24 hours of being medically optimised</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Implement radiographer-led discharge from emergency department</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Identify nutrition and hydration risks in the emergency department</a:t>
            </a:r>
          </a:p>
          <a:p>
            <a:pPr marL="285750" indent="-285750">
              <a:buFont typeface="Arial" panose="020B0604020202020204" pitchFamily="34" charset="0"/>
              <a:buChar char="•"/>
            </a:pPr>
            <a:r>
              <a:rPr lang="en-GB" sz="2800" dirty="0">
                <a:latin typeface="Arial" panose="020B0604020202020204" pitchFamily="34" charset="0"/>
                <a:cs typeface="Arial" panose="020B0604020202020204" pitchFamily="34" charset="0"/>
              </a:rPr>
              <a:t>AHPs in handover from ambulance trust to support rapid discharge</a:t>
            </a:r>
          </a:p>
          <a:p>
            <a:pPr marL="285750" indent="-28575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5462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A212BB8-FC83-4EC1-9567-2DDDE1719AEA}"/>
              </a:ext>
            </a:extLst>
          </p:cNvPr>
          <p:cNvSpPr>
            <a:spLocks noGrp="1"/>
          </p:cNvSpPr>
          <p:nvPr>
            <p:ph sz="quarter" idx="10"/>
          </p:nvPr>
        </p:nvSpPr>
        <p:spPr>
          <a:xfrm>
            <a:off x="617438" y="1730188"/>
            <a:ext cx="7737674" cy="2244128"/>
          </a:xfrm>
        </p:spPr>
        <p:txBody>
          <a:bodyPr/>
          <a:lstStyle/>
          <a:p>
            <a:r>
              <a:rPr lang="en-GB" sz="3200" dirty="0"/>
              <a:t>Time out as a team</a:t>
            </a:r>
          </a:p>
          <a:p>
            <a:r>
              <a:rPr lang="en-GB" sz="3200" dirty="0"/>
              <a:t>Permission and authority to focus</a:t>
            </a:r>
          </a:p>
          <a:p>
            <a:r>
              <a:rPr lang="en-GB" sz="3200" dirty="0"/>
              <a:t>Hidden and untapped talent</a:t>
            </a:r>
          </a:p>
          <a:p>
            <a:r>
              <a:rPr lang="en-GB" sz="3200" dirty="0"/>
              <a:t>Energy and commitment</a:t>
            </a:r>
          </a:p>
          <a:p>
            <a:r>
              <a:rPr lang="en-GB" sz="3200" dirty="0"/>
              <a:t>Making opportunities for your AHPs to demonstrate their leadership adds value </a:t>
            </a:r>
          </a:p>
          <a:p>
            <a:r>
              <a:rPr lang="en-GB" sz="3200" dirty="0"/>
              <a:t>Short term collaboration energises and mobilises…</a:t>
            </a:r>
          </a:p>
        </p:txBody>
      </p:sp>
      <p:sp>
        <p:nvSpPr>
          <p:cNvPr id="3" name="Title 2">
            <a:extLst>
              <a:ext uri="{FF2B5EF4-FFF2-40B4-BE49-F238E27FC236}">
                <a16:creationId xmlns="" xmlns:a16="http://schemas.microsoft.com/office/drawing/2014/main" id="{7E1373A6-64D2-41D0-8B7F-E891B60AC689}"/>
              </a:ext>
            </a:extLst>
          </p:cNvPr>
          <p:cNvSpPr>
            <a:spLocks noGrp="1"/>
          </p:cNvSpPr>
          <p:nvPr>
            <p:ph type="title"/>
          </p:nvPr>
        </p:nvSpPr>
        <p:spPr>
          <a:xfrm>
            <a:off x="457200" y="718907"/>
            <a:ext cx="8058150" cy="611649"/>
          </a:xfrm>
        </p:spPr>
        <p:txBody>
          <a:bodyPr/>
          <a:lstStyle/>
          <a:p>
            <a:r>
              <a:rPr lang="en-GB" dirty="0"/>
              <a:t>Our learning		</a:t>
            </a:r>
          </a:p>
        </p:txBody>
      </p:sp>
      <p:sp>
        <p:nvSpPr>
          <p:cNvPr id="4" name="Footer Placeholder 3">
            <a:extLst>
              <a:ext uri="{FF2B5EF4-FFF2-40B4-BE49-F238E27FC236}">
                <a16:creationId xmlns="" xmlns:a16="http://schemas.microsoft.com/office/drawing/2014/main" id="{0CDA2164-2DBF-46A6-BCEC-92366C686CCD}"/>
              </a:ext>
            </a:extLst>
          </p:cNvPr>
          <p:cNvSpPr>
            <a:spLocks noGrp="1"/>
          </p:cNvSpPr>
          <p:nvPr>
            <p:ph type="ftr" sz="quarter" idx="3"/>
          </p:nvPr>
        </p:nvSpPr>
        <p:spPr/>
        <p:txBody>
          <a:bodyPr/>
          <a:lstStyle/>
          <a:p>
            <a:r>
              <a:rPr lang="en-US"/>
              <a:t>Presentation title</a:t>
            </a:r>
            <a:endParaRPr lang="en-US" dirty="0"/>
          </a:p>
        </p:txBody>
      </p:sp>
    </p:spTree>
    <p:extLst>
      <p:ext uri="{BB962C8B-B14F-4D97-AF65-F5344CB8AC3E}">
        <p14:creationId xmlns:p14="http://schemas.microsoft.com/office/powerpoint/2010/main" val="2190217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1615" y="380237"/>
            <a:ext cx="1179902" cy="5149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12738" y="130164"/>
            <a:ext cx="4821558" cy="3208937"/>
          </a:xfrm>
          <a:prstGeom prst="rect">
            <a:avLst/>
          </a:prstGeom>
          <a:ln>
            <a:solidFill>
              <a:srgbClr val="0171BB"/>
            </a:solidFill>
          </a:ln>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4939" y="232908"/>
            <a:ext cx="17049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 xmlns:a16="http://schemas.microsoft.com/office/drawing/2014/main" id="{AE289C45-1A25-491F-AB39-B2C9FE193BDB}"/>
              </a:ext>
            </a:extLst>
          </p:cNvPr>
          <p:cNvPicPr>
            <a:picLocks noChangeAspect="1"/>
          </p:cNvPicPr>
          <p:nvPr/>
        </p:nvPicPr>
        <p:blipFill>
          <a:blip r:embed="rId6"/>
          <a:stretch>
            <a:fillRect/>
          </a:stretch>
        </p:blipFill>
        <p:spPr>
          <a:xfrm>
            <a:off x="4332325" y="3429000"/>
            <a:ext cx="4701628" cy="3298836"/>
          </a:xfrm>
          <a:prstGeom prst="rect">
            <a:avLst/>
          </a:prstGeom>
          <a:ln>
            <a:solidFill>
              <a:srgbClr val="0171BB"/>
            </a:solidFill>
          </a:ln>
        </p:spPr>
      </p:pic>
      <p:sp>
        <p:nvSpPr>
          <p:cNvPr id="5" name="Arrow: Right 4">
            <a:extLst>
              <a:ext uri="{FF2B5EF4-FFF2-40B4-BE49-F238E27FC236}">
                <a16:creationId xmlns="" xmlns:a16="http://schemas.microsoft.com/office/drawing/2014/main" id="{321BB560-AF34-4C3C-A867-A2C0AADC64D5}"/>
              </a:ext>
            </a:extLst>
          </p:cNvPr>
          <p:cNvSpPr/>
          <p:nvPr/>
        </p:nvSpPr>
        <p:spPr>
          <a:xfrm rot="5400000">
            <a:off x="2030357" y="3405883"/>
            <a:ext cx="986319" cy="852755"/>
          </a:xfrm>
          <a:prstGeom prst="rightArrow">
            <a:avLst/>
          </a:prstGeom>
          <a:solidFill>
            <a:srgbClr val="0072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 xmlns:a16="http://schemas.microsoft.com/office/drawing/2014/main" id="{E06C3F84-F94A-4C7A-8521-403542726B18}"/>
              </a:ext>
            </a:extLst>
          </p:cNvPr>
          <p:cNvSpPr/>
          <p:nvPr/>
        </p:nvSpPr>
        <p:spPr>
          <a:xfrm rot="16200000">
            <a:off x="6189979" y="2509463"/>
            <a:ext cx="986319" cy="852755"/>
          </a:xfrm>
          <a:prstGeom prst="rightArrow">
            <a:avLst/>
          </a:prstGeom>
          <a:solidFill>
            <a:srgbClr val="0072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 xmlns:a16="http://schemas.microsoft.com/office/drawing/2014/main" id="{0FBE6796-4B31-4504-B9D3-358B363C9714}"/>
              </a:ext>
            </a:extLst>
          </p:cNvPr>
          <p:cNvSpPr/>
          <p:nvPr/>
        </p:nvSpPr>
        <p:spPr>
          <a:xfrm>
            <a:off x="5830650" y="1387011"/>
            <a:ext cx="1704976" cy="928887"/>
          </a:xfrm>
          <a:prstGeom prst="roundRect">
            <a:avLst/>
          </a:prstGeom>
          <a:solidFill>
            <a:srgbClr val="0072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Visibility &amp; Influence</a:t>
            </a:r>
          </a:p>
        </p:txBody>
      </p:sp>
      <p:sp>
        <p:nvSpPr>
          <p:cNvPr id="13" name="Rectangle: Rounded Corners 12">
            <a:extLst>
              <a:ext uri="{FF2B5EF4-FFF2-40B4-BE49-F238E27FC236}">
                <a16:creationId xmlns="" xmlns:a16="http://schemas.microsoft.com/office/drawing/2014/main" id="{D6D8A448-0846-47FC-89AD-32EE715CEDAD}"/>
              </a:ext>
            </a:extLst>
          </p:cNvPr>
          <p:cNvSpPr/>
          <p:nvPr/>
        </p:nvSpPr>
        <p:spPr>
          <a:xfrm>
            <a:off x="1159150" y="4467546"/>
            <a:ext cx="2728732" cy="928887"/>
          </a:xfrm>
          <a:prstGeom prst="roundRect">
            <a:avLst/>
          </a:prstGeom>
          <a:solidFill>
            <a:srgbClr val="0072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Contribution to QI activity</a:t>
            </a:r>
          </a:p>
        </p:txBody>
      </p:sp>
    </p:spTree>
    <p:extLst>
      <p:ext uri="{BB962C8B-B14F-4D97-AF65-F5344CB8AC3E}">
        <p14:creationId xmlns:p14="http://schemas.microsoft.com/office/powerpoint/2010/main" val="3530256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0533DA23-DAE8-4711-977F-C3D7B7F8A2DF}"/>
              </a:ext>
            </a:extLst>
          </p:cNvPr>
          <p:cNvSpPr>
            <a:spLocks noGrp="1"/>
          </p:cNvSpPr>
          <p:nvPr>
            <p:ph sz="quarter" idx="10"/>
          </p:nvPr>
        </p:nvSpPr>
        <p:spPr/>
        <p:txBody>
          <a:bodyPr/>
          <a:lstStyle/>
          <a:p>
            <a:endParaRPr lang="en-GB"/>
          </a:p>
        </p:txBody>
      </p:sp>
      <p:sp>
        <p:nvSpPr>
          <p:cNvPr id="3" name="Title 2">
            <a:extLst>
              <a:ext uri="{FF2B5EF4-FFF2-40B4-BE49-F238E27FC236}">
                <a16:creationId xmlns="" xmlns:a16="http://schemas.microsoft.com/office/drawing/2014/main" id="{8C8A0DA9-9CCD-410E-9FC9-985FF0158BAE}"/>
              </a:ext>
            </a:extLst>
          </p:cNvPr>
          <p:cNvSpPr>
            <a:spLocks noGrp="1"/>
          </p:cNvSpPr>
          <p:nvPr>
            <p:ph type="title"/>
          </p:nvPr>
        </p:nvSpPr>
        <p:spPr/>
        <p:txBody>
          <a:bodyPr/>
          <a:lstStyle/>
          <a:p>
            <a:endParaRPr lang="en-GB"/>
          </a:p>
        </p:txBody>
      </p:sp>
      <p:sp>
        <p:nvSpPr>
          <p:cNvPr id="4" name="Footer Placeholder 3">
            <a:extLst>
              <a:ext uri="{FF2B5EF4-FFF2-40B4-BE49-F238E27FC236}">
                <a16:creationId xmlns="" xmlns:a16="http://schemas.microsoft.com/office/drawing/2014/main" id="{CA00EEFC-A13C-469B-ABDA-D100A3F4B4E6}"/>
              </a:ext>
            </a:extLst>
          </p:cNvPr>
          <p:cNvSpPr>
            <a:spLocks noGrp="1"/>
          </p:cNvSpPr>
          <p:nvPr>
            <p:ph type="ftr" sz="quarter" idx="3"/>
          </p:nvPr>
        </p:nvSpPr>
        <p:spPr/>
        <p:txBody>
          <a:bodyPr/>
          <a:lstStyle/>
          <a:p>
            <a:r>
              <a:rPr lang="en-US"/>
              <a:t>Presentation title</a:t>
            </a:r>
            <a:endParaRPr lang="en-US" dirty="0"/>
          </a:p>
        </p:txBody>
      </p:sp>
      <p:pic>
        <p:nvPicPr>
          <p:cNvPr id="5" name="Picture 4">
            <a:extLst>
              <a:ext uri="{FF2B5EF4-FFF2-40B4-BE49-F238E27FC236}">
                <a16:creationId xmlns="" xmlns:a16="http://schemas.microsoft.com/office/drawing/2014/main" id="{57A069E2-CEAD-41D0-AA90-4EB4B0C7D782}"/>
              </a:ext>
            </a:extLst>
          </p:cNvPr>
          <p:cNvPicPr>
            <a:picLocks noChangeAspect="1"/>
          </p:cNvPicPr>
          <p:nvPr/>
        </p:nvPicPr>
        <p:blipFill>
          <a:blip r:embed="rId2"/>
          <a:stretch>
            <a:fillRect/>
          </a:stretch>
        </p:blipFill>
        <p:spPr>
          <a:xfrm>
            <a:off x="504825" y="1328737"/>
            <a:ext cx="8134350" cy="4980623"/>
          </a:xfrm>
          <a:prstGeom prst="rect">
            <a:avLst/>
          </a:prstGeom>
        </p:spPr>
      </p:pic>
    </p:spTree>
    <p:extLst>
      <p:ext uri="{BB962C8B-B14F-4D97-AF65-F5344CB8AC3E}">
        <p14:creationId xmlns:p14="http://schemas.microsoft.com/office/powerpoint/2010/main" val="204871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0B5264E-4D2F-4E7C-8E07-973DFCAD34FA}"/>
              </a:ext>
            </a:extLst>
          </p:cNvPr>
          <p:cNvSpPr>
            <a:spLocks noGrp="1"/>
          </p:cNvSpPr>
          <p:nvPr>
            <p:ph sz="quarter" idx="10"/>
          </p:nvPr>
        </p:nvSpPr>
        <p:spPr>
          <a:xfrm>
            <a:off x="461190" y="1683768"/>
            <a:ext cx="8485586" cy="4989636"/>
          </a:xfrm>
        </p:spPr>
        <p:txBody>
          <a:bodyPr/>
          <a:lstStyle/>
          <a:p>
            <a:r>
              <a:rPr lang="en-GB" sz="3200" dirty="0"/>
              <a:t>Can you describe the impact of your service in terms that your decision-makers recognise as important?</a:t>
            </a:r>
          </a:p>
          <a:p>
            <a:r>
              <a:rPr lang="en-GB" sz="3200" dirty="0"/>
              <a:t>Can you clearly articulate the AHP contribution to your trust’s strategic priorities?</a:t>
            </a:r>
          </a:p>
          <a:p>
            <a:r>
              <a:rPr lang="en-GB" sz="3200" dirty="0"/>
              <a:t>Who is your “go to” AHP lead; are you connected?</a:t>
            </a:r>
          </a:p>
          <a:p>
            <a:pPr marL="0" indent="0">
              <a:buNone/>
            </a:pPr>
            <a:endParaRPr lang="en-GB" dirty="0"/>
          </a:p>
        </p:txBody>
      </p:sp>
      <p:sp>
        <p:nvSpPr>
          <p:cNvPr id="3" name="Title 2">
            <a:extLst>
              <a:ext uri="{FF2B5EF4-FFF2-40B4-BE49-F238E27FC236}">
                <a16:creationId xmlns="" xmlns:a16="http://schemas.microsoft.com/office/drawing/2014/main" id="{6A841B40-FC3D-46A8-9AD1-DD74E12BA530}"/>
              </a:ext>
            </a:extLst>
          </p:cNvPr>
          <p:cNvSpPr>
            <a:spLocks noGrp="1"/>
          </p:cNvSpPr>
          <p:nvPr>
            <p:ph type="title"/>
          </p:nvPr>
        </p:nvSpPr>
        <p:spPr>
          <a:xfrm>
            <a:off x="461190" y="854464"/>
            <a:ext cx="8058150" cy="611649"/>
          </a:xfrm>
        </p:spPr>
        <p:txBody>
          <a:bodyPr/>
          <a:lstStyle/>
          <a:p>
            <a:r>
              <a:rPr lang="en-GB" dirty="0"/>
              <a:t>A call to action…	</a:t>
            </a:r>
          </a:p>
        </p:txBody>
      </p:sp>
      <p:sp>
        <p:nvSpPr>
          <p:cNvPr id="4" name="Footer Placeholder 3">
            <a:extLst>
              <a:ext uri="{FF2B5EF4-FFF2-40B4-BE49-F238E27FC236}">
                <a16:creationId xmlns="" xmlns:a16="http://schemas.microsoft.com/office/drawing/2014/main" id="{926E4038-2214-45E3-9AF1-F213283CC949}"/>
              </a:ext>
            </a:extLst>
          </p:cNvPr>
          <p:cNvSpPr>
            <a:spLocks noGrp="1"/>
          </p:cNvSpPr>
          <p:nvPr>
            <p:ph type="ftr" sz="quarter" idx="3"/>
          </p:nvPr>
        </p:nvSpPr>
        <p:spPr/>
        <p:txBody>
          <a:bodyPr/>
          <a:lstStyle/>
          <a:p>
            <a:r>
              <a:rPr lang="en-US" dirty="0"/>
              <a:t>Presentation title</a:t>
            </a:r>
          </a:p>
        </p:txBody>
      </p:sp>
    </p:spTree>
    <p:extLst>
      <p:ext uri="{BB962C8B-B14F-4D97-AF65-F5344CB8AC3E}">
        <p14:creationId xmlns:p14="http://schemas.microsoft.com/office/powerpoint/2010/main" val="3443298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6C9F4048-6B95-444C-9B1E-84DDA1CF9CCD}"/>
              </a:ext>
            </a:extLst>
          </p:cNvPr>
          <p:cNvSpPr>
            <a:spLocks noGrp="1"/>
          </p:cNvSpPr>
          <p:nvPr>
            <p:ph sz="quarter" idx="10"/>
          </p:nvPr>
        </p:nvSpPr>
        <p:spPr>
          <a:xfrm>
            <a:off x="1323140" y="3493414"/>
            <a:ext cx="2654500" cy="2244128"/>
          </a:xfrm>
        </p:spPr>
        <p:txBody>
          <a:bodyPr/>
          <a:lstStyle/>
          <a:p>
            <a:pPr marL="0" indent="0">
              <a:buNone/>
            </a:pPr>
            <a:endParaRPr lang="en-GB" sz="2800" dirty="0"/>
          </a:p>
          <a:p>
            <a:pPr marL="0" indent="0">
              <a:buNone/>
            </a:pPr>
            <a:r>
              <a:rPr lang="en-GB" sz="2800" dirty="0"/>
              <a:t>@</a:t>
            </a:r>
            <a:r>
              <a:rPr lang="en-GB" sz="2800" dirty="0" err="1"/>
              <a:t>carolineNhs</a:t>
            </a:r>
            <a:endParaRPr lang="en-GB" sz="2800" dirty="0"/>
          </a:p>
          <a:p>
            <a:pPr marL="0" indent="0" algn="ctr">
              <a:buNone/>
            </a:pPr>
            <a:endParaRPr lang="en-GB" sz="2800" dirty="0"/>
          </a:p>
          <a:p>
            <a:pPr marL="0" indent="0">
              <a:buNone/>
            </a:pPr>
            <a:r>
              <a:rPr lang="en-GB" sz="2800" dirty="0"/>
              <a:t>	</a:t>
            </a:r>
          </a:p>
        </p:txBody>
      </p:sp>
      <p:sp>
        <p:nvSpPr>
          <p:cNvPr id="3" name="Title 2">
            <a:extLst>
              <a:ext uri="{FF2B5EF4-FFF2-40B4-BE49-F238E27FC236}">
                <a16:creationId xmlns="" xmlns:a16="http://schemas.microsoft.com/office/drawing/2014/main" id="{A8B47846-B996-4F5F-BAC4-2EB3845022BF}"/>
              </a:ext>
            </a:extLst>
          </p:cNvPr>
          <p:cNvSpPr>
            <a:spLocks noGrp="1"/>
          </p:cNvSpPr>
          <p:nvPr>
            <p:ph type="title"/>
          </p:nvPr>
        </p:nvSpPr>
        <p:spPr>
          <a:xfrm>
            <a:off x="542925" y="2438366"/>
            <a:ext cx="8058150" cy="611649"/>
          </a:xfrm>
        </p:spPr>
        <p:txBody>
          <a:bodyPr/>
          <a:lstStyle/>
          <a:p>
            <a:r>
              <a:rPr lang="en-GB" dirty="0"/>
              <a:t>Any questions?</a:t>
            </a:r>
          </a:p>
        </p:txBody>
      </p:sp>
      <p:sp>
        <p:nvSpPr>
          <p:cNvPr id="4" name="Footer Placeholder 3">
            <a:extLst>
              <a:ext uri="{FF2B5EF4-FFF2-40B4-BE49-F238E27FC236}">
                <a16:creationId xmlns="" xmlns:a16="http://schemas.microsoft.com/office/drawing/2014/main" id="{10BF4ACD-DABB-429D-B2AD-DB74AA3DE05A}"/>
              </a:ext>
            </a:extLst>
          </p:cNvPr>
          <p:cNvSpPr>
            <a:spLocks noGrp="1"/>
          </p:cNvSpPr>
          <p:nvPr>
            <p:ph type="ftr" sz="quarter" idx="3"/>
          </p:nvPr>
        </p:nvSpPr>
        <p:spPr/>
        <p:txBody>
          <a:bodyPr/>
          <a:lstStyle/>
          <a:p>
            <a:r>
              <a:rPr lang="en-US"/>
              <a:t>Presentation title</a:t>
            </a:r>
            <a:endParaRPr lang="en-US" dirty="0"/>
          </a:p>
        </p:txBody>
      </p:sp>
      <p:pic>
        <p:nvPicPr>
          <p:cNvPr id="5" name="Picture 4">
            <a:extLst>
              <a:ext uri="{FF2B5EF4-FFF2-40B4-BE49-F238E27FC236}">
                <a16:creationId xmlns="" xmlns:a16="http://schemas.microsoft.com/office/drawing/2014/main" id="{B02CB3FD-032A-4A00-A2E3-25274BA371CC}"/>
              </a:ext>
            </a:extLst>
          </p:cNvPr>
          <p:cNvPicPr>
            <a:picLocks noChangeAspect="1"/>
          </p:cNvPicPr>
          <p:nvPr/>
        </p:nvPicPr>
        <p:blipFill>
          <a:blip r:embed="rId2"/>
          <a:stretch>
            <a:fillRect/>
          </a:stretch>
        </p:blipFill>
        <p:spPr>
          <a:xfrm>
            <a:off x="202640" y="3819258"/>
            <a:ext cx="976072" cy="796220"/>
          </a:xfrm>
          <a:prstGeom prst="rect">
            <a:avLst/>
          </a:prstGeom>
        </p:spPr>
      </p:pic>
    </p:spTree>
    <p:extLst>
      <p:ext uri="{BB962C8B-B14F-4D97-AF65-F5344CB8AC3E}">
        <p14:creationId xmlns:p14="http://schemas.microsoft.com/office/powerpoint/2010/main" val="246416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0952" y="873090"/>
            <a:ext cx="7737674" cy="4847394"/>
          </a:xfrm>
        </p:spPr>
        <p:txBody>
          <a:bodyPr/>
          <a:lstStyle/>
          <a:p>
            <a:pPr lvl="0"/>
            <a:r>
              <a:rPr lang="en-GB" sz="2000" dirty="0"/>
              <a:t>Staying in hospital is bad for patients – acute or community it leads to </a:t>
            </a:r>
            <a:r>
              <a:rPr lang="en-GB" sz="2000" b="1" dirty="0"/>
              <a:t>deconditioning and harm </a:t>
            </a:r>
            <a:r>
              <a:rPr lang="en-GB" sz="2000" dirty="0"/>
              <a:t>and for many patients never returning to their homes after their hospital admission </a:t>
            </a:r>
            <a:r>
              <a:rPr lang="en-GB" sz="2000" u="sng" dirty="0">
                <a:hlinkClick r:id="rId3"/>
              </a:rPr>
              <a:t>#</a:t>
            </a:r>
            <a:r>
              <a:rPr lang="en-GB" sz="2000" u="sng" dirty="0" err="1">
                <a:hlinkClick r:id="rId3"/>
              </a:rPr>
              <a:t>Homefirst</a:t>
            </a:r>
            <a:endParaRPr lang="en-GB" sz="2000" u="sng" dirty="0"/>
          </a:p>
          <a:p>
            <a:pPr marL="0" lvl="0" indent="0">
              <a:buNone/>
            </a:pPr>
            <a:endParaRPr lang="en-GB" sz="2000" dirty="0"/>
          </a:p>
          <a:p>
            <a:pPr lvl="0"/>
            <a:r>
              <a:rPr lang="en-GB" sz="2000" b="1" dirty="0"/>
              <a:t>20 – 25 % </a:t>
            </a:r>
            <a:r>
              <a:rPr lang="en-GB" sz="2000" dirty="0"/>
              <a:t>admissions do not need to have come into hospital and </a:t>
            </a:r>
            <a:r>
              <a:rPr lang="en-GB" sz="2000" b="1" dirty="0"/>
              <a:t>50% of bed days </a:t>
            </a:r>
            <a:r>
              <a:rPr lang="en-GB" sz="2000" dirty="0"/>
              <a:t>are not required for clinical reasons could be managed in a lower level of care preferably at home</a:t>
            </a:r>
          </a:p>
          <a:p>
            <a:pPr marL="0" lvl="0" indent="0">
              <a:buNone/>
            </a:pPr>
            <a:endParaRPr lang="en-GB" sz="2000" dirty="0"/>
          </a:p>
          <a:p>
            <a:pPr lvl="0"/>
            <a:r>
              <a:rPr lang="en-GB" sz="2000" b="1" dirty="0"/>
              <a:t>50% of people </a:t>
            </a:r>
            <a:r>
              <a:rPr lang="en-GB" sz="2000" dirty="0"/>
              <a:t>could have been discharged on lower level pathway</a:t>
            </a:r>
          </a:p>
          <a:p>
            <a:pPr lvl="0"/>
            <a:endParaRPr lang="en-GB" sz="2000" dirty="0"/>
          </a:p>
          <a:p>
            <a:pPr lvl="0"/>
            <a:r>
              <a:rPr lang="en-GB" sz="2000" b="1" dirty="0"/>
              <a:t>At least 50% </a:t>
            </a:r>
            <a:r>
              <a:rPr lang="en-GB" sz="2000" dirty="0"/>
              <a:t>of the reasons for not needing to be in hospital are in the direct control of the hospital</a:t>
            </a:r>
          </a:p>
          <a:p>
            <a:pPr lvl="0"/>
            <a:endParaRPr lang="en-GB" sz="2000" dirty="0"/>
          </a:p>
          <a:p>
            <a:pPr lvl="0"/>
            <a:r>
              <a:rPr lang="en-GB" sz="2000" b="1" dirty="0"/>
              <a:t>350000 patients </a:t>
            </a:r>
            <a:r>
              <a:rPr lang="en-GB" sz="2000" dirty="0"/>
              <a:t>spend over three weeks in hospital each year</a:t>
            </a:r>
          </a:p>
        </p:txBody>
      </p:sp>
      <p:sp>
        <p:nvSpPr>
          <p:cNvPr id="4" name="Footer Placeholder 3"/>
          <p:cNvSpPr>
            <a:spLocks noGrp="1"/>
          </p:cNvSpPr>
          <p:nvPr>
            <p:ph type="ftr" sz="quarter" idx="3"/>
          </p:nvPr>
        </p:nvSpPr>
        <p:spPr/>
        <p:txBody>
          <a:bodyPr/>
          <a:lstStyle/>
          <a:p>
            <a:r>
              <a:rPr lang="en-US" dirty="0"/>
              <a:t>Presentation title</a:t>
            </a:r>
          </a:p>
        </p:txBody>
      </p:sp>
    </p:spTree>
    <p:extLst>
      <p:ext uri="{BB962C8B-B14F-4D97-AF65-F5344CB8AC3E}">
        <p14:creationId xmlns:p14="http://schemas.microsoft.com/office/powerpoint/2010/main" val="1362901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 xmlns:a16="http://schemas.microsoft.com/office/drawing/2014/main" id="{979C5AA3-9345-4CF8-8D8F-49D772099638}"/>
              </a:ext>
            </a:extLst>
          </p:cNvPr>
          <p:cNvSpPr>
            <a:spLocks noGrp="1"/>
          </p:cNvSpPr>
          <p:nvPr>
            <p:ph type="ftr" sz="quarter" idx="3"/>
          </p:nvPr>
        </p:nvSpPr>
        <p:spPr/>
        <p:txBody>
          <a:bodyPr/>
          <a:lstStyle/>
          <a:p>
            <a:r>
              <a:rPr lang="en-US"/>
              <a:t>Presentation title</a:t>
            </a:r>
            <a:endParaRPr lang="en-US" dirty="0"/>
          </a:p>
        </p:txBody>
      </p:sp>
      <p:pic>
        <p:nvPicPr>
          <p:cNvPr id="9" name="Picture 8">
            <a:extLst>
              <a:ext uri="{FF2B5EF4-FFF2-40B4-BE49-F238E27FC236}">
                <a16:creationId xmlns="" xmlns:a16="http://schemas.microsoft.com/office/drawing/2014/main" id="{9C3C3924-C929-4B0B-9DC3-5FBC7C925FDC}"/>
              </a:ext>
            </a:extLst>
          </p:cNvPr>
          <p:cNvPicPr>
            <a:picLocks noChangeAspect="1"/>
          </p:cNvPicPr>
          <p:nvPr/>
        </p:nvPicPr>
        <p:blipFill>
          <a:blip r:embed="rId3"/>
          <a:stretch>
            <a:fillRect/>
          </a:stretch>
        </p:blipFill>
        <p:spPr>
          <a:xfrm>
            <a:off x="259976" y="1829054"/>
            <a:ext cx="5387789" cy="2392513"/>
          </a:xfrm>
          <a:prstGeom prst="rect">
            <a:avLst/>
          </a:prstGeom>
        </p:spPr>
      </p:pic>
      <p:sp>
        <p:nvSpPr>
          <p:cNvPr id="10" name="TextBox 9">
            <a:extLst>
              <a:ext uri="{FF2B5EF4-FFF2-40B4-BE49-F238E27FC236}">
                <a16:creationId xmlns="" xmlns:a16="http://schemas.microsoft.com/office/drawing/2014/main" id="{1D927A7E-FCAA-49EF-AA6F-CFDF94D885EB}"/>
              </a:ext>
            </a:extLst>
          </p:cNvPr>
          <p:cNvSpPr txBox="1"/>
          <p:nvPr/>
        </p:nvSpPr>
        <p:spPr>
          <a:xfrm>
            <a:off x="264051" y="882064"/>
            <a:ext cx="8108983"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Lots of ideas already published</a:t>
            </a:r>
            <a:r>
              <a:rPr lang="en-GB" sz="2800" b="1" dirty="0"/>
              <a:t>….</a:t>
            </a:r>
          </a:p>
        </p:txBody>
      </p:sp>
      <p:pic>
        <p:nvPicPr>
          <p:cNvPr id="11" name="Picture 10">
            <a:extLst>
              <a:ext uri="{FF2B5EF4-FFF2-40B4-BE49-F238E27FC236}">
                <a16:creationId xmlns="" xmlns:a16="http://schemas.microsoft.com/office/drawing/2014/main" id="{86C3CAB9-78EF-4EDC-AF70-540572F65EC8}"/>
              </a:ext>
            </a:extLst>
          </p:cNvPr>
          <p:cNvPicPr>
            <a:picLocks noChangeAspect="1"/>
          </p:cNvPicPr>
          <p:nvPr/>
        </p:nvPicPr>
        <p:blipFill>
          <a:blip r:embed="rId4"/>
          <a:stretch>
            <a:fillRect/>
          </a:stretch>
        </p:blipFill>
        <p:spPr>
          <a:xfrm>
            <a:off x="3957510" y="4574625"/>
            <a:ext cx="4912659" cy="1379555"/>
          </a:xfrm>
          <a:prstGeom prst="rect">
            <a:avLst/>
          </a:prstGeom>
        </p:spPr>
      </p:pic>
      <p:pic>
        <p:nvPicPr>
          <p:cNvPr id="13" name="Picture 12">
            <a:extLst>
              <a:ext uri="{FF2B5EF4-FFF2-40B4-BE49-F238E27FC236}">
                <a16:creationId xmlns="" xmlns:a16="http://schemas.microsoft.com/office/drawing/2014/main" id="{7B9B7F6F-398A-448E-8010-6E6D28401013}"/>
              </a:ext>
            </a:extLst>
          </p:cNvPr>
          <p:cNvPicPr>
            <a:picLocks noChangeAspect="1"/>
          </p:cNvPicPr>
          <p:nvPr/>
        </p:nvPicPr>
        <p:blipFill>
          <a:blip r:embed="rId5"/>
          <a:stretch>
            <a:fillRect/>
          </a:stretch>
        </p:blipFill>
        <p:spPr>
          <a:xfrm>
            <a:off x="690676" y="4672197"/>
            <a:ext cx="3152775" cy="981075"/>
          </a:xfrm>
          <a:prstGeom prst="rect">
            <a:avLst/>
          </a:prstGeom>
        </p:spPr>
      </p:pic>
    </p:spTree>
    <p:extLst>
      <p:ext uri="{BB962C8B-B14F-4D97-AF65-F5344CB8AC3E}">
        <p14:creationId xmlns:p14="http://schemas.microsoft.com/office/powerpoint/2010/main" val="16747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18C5D5DB-522D-4E84-8639-1CB1C59CF397}"/>
              </a:ext>
            </a:extLst>
          </p:cNvPr>
          <p:cNvPicPr>
            <a:picLocks noGrp="1" noChangeAspect="1"/>
          </p:cNvPicPr>
          <p:nvPr>
            <p:ph sz="quarter" idx="10"/>
          </p:nvPr>
        </p:nvPicPr>
        <p:blipFill>
          <a:blip r:embed="rId3"/>
          <a:stretch>
            <a:fillRect/>
          </a:stretch>
        </p:blipFill>
        <p:spPr>
          <a:xfrm>
            <a:off x="2763293" y="1790830"/>
            <a:ext cx="3036257" cy="4292640"/>
          </a:xfrm>
          <a:prstGeom prst="rect">
            <a:avLst/>
          </a:prstGeom>
        </p:spPr>
      </p:pic>
      <p:sp>
        <p:nvSpPr>
          <p:cNvPr id="3" name="Title 2">
            <a:extLst>
              <a:ext uri="{FF2B5EF4-FFF2-40B4-BE49-F238E27FC236}">
                <a16:creationId xmlns="" xmlns:a16="http://schemas.microsoft.com/office/drawing/2014/main" id="{45B59942-54DB-400F-B5A0-625EB5DCC4CA}"/>
              </a:ext>
            </a:extLst>
          </p:cNvPr>
          <p:cNvSpPr>
            <a:spLocks noGrp="1"/>
          </p:cNvSpPr>
          <p:nvPr>
            <p:ph type="title"/>
          </p:nvPr>
        </p:nvSpPr>
        <p:spPr/>
        <p:txBody>
          <a:bodyPr/>
          <a:lstStyle/>
          <a:p>
            <a:r>
              <a:rPr lang="en-GB" dirty="0"/>
              <a:t>AHPs </a:t>
            </a:r>
            <a:r>
              <a:rPr lang="en-GB" i="1" dirty="0"/>
              <a:t>CAN</a:t>
            </a:r>
            <a:r>
              <a:rPr lang="en-GB" dirty="0"/>
              <a:t> support patient flow</a:t>
            </a:r>
          </a:p>
        </p:txBody>
      </p:sp>
      <p:sp>
        <p:nvSpPr>
          <p:cNvPr id="4" name="Footer Placeholder 3">
            <a:extLst>
              <a:ext uri="{FF2B5EF4-FFF2-40B4-BE49-F238E27FC236}">
                <a16:creationId xmlns="" xmlns:a16="http://schemas.microsoft.com/office/drawing/2014/main" id="{0B9AF939-EE88-435F-A740-84A4026D5F6E}"/>
              </a:ext>
            </a:extLst>
          </p:cNvPr>
          <p:cNvSpPr>
            <a:spLocks noGrp="1"/>
          </p:cNvSpPr>
          <p:nvPr>
            <p:ph type="ftr" sz="quarter" idx="3"/>
          </p:nvPr>
        </p:nvSpPr>
        <p:spPr/>
        <p:txBody>
          <a:bodyPr/>
          <a:lstStyle/>
          <a:p>
            <a:r>
              <a:rPr lang="en-US"/>
              <a:t>Presentation title</a:t>
            </a:r>
            <a:endParaRPr lang="en-US" dirty="0"/>
          </a:p>
        </p:txBody>
      </p:sp>
      <p:sp>
        <p:nvSpPr>
          <p:cNvPr id="2" name="TextBox 1">
            <a:extLst>
              <a:ext uri="{FF2B5EF4-FFF2-40B4-BE49-F238E27FC236}">
                <a16:creationId xmlns="" xmlns:a16="http://schemas.microsoft.com/office/drawing/2014/main" id="{932AA73B-0964-45E5-9EDB-F812DBD5D4D3}"/>
              </a:ext>
            </a:extLst>
          </p:cNvPr>
          <p:cNvSpPr txBox="1"/>
          <p:nvPr/>
        </p:nvSpPr>
        <p:spPr>
          <a:xfrm>
            <a:off x="6221691" y="2413262"/>
            <a:ext cx="2507530" cy="1200329"/>
          </a:xfrm>
          <a:prstGeom prst="rect">
            <a:avLst/>
          </a:prstGeom>
          <a:noFill/>
        </p:spPr>
        <p:txBody>
          <a:bodyPr wrap="square" rtlCol="0">
            <a:spAutoFit/>
          </a:bodyPr>
          <a:lstStyle/>
          <a:p>
            <a:r>
              <a:rPr lang="en-GB" sz="2400" dirty="0"/>
              <a:t>15 case studies with evidenced impact</a:t>
            </a:r>
          </a:p>
        </p:txBody>
      </p:sp>
    </p:spTree>
    <p:extLst>
      <p:ext uri="{BB962C8B-B14F-4D97-AF65-F5344CB8AC3E}">
        <p14:creationId xmlns:p14="http://schemas.microsoft.com/office/powerpoint/2010/main" val="3083153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6A56E156-A484-4B6D-AD10-19F851E608FC}"/>
              </a:ext>
            </a:extLst>
          </p:cNvPr>
          <p:cNvPicPr>
            <a:picLocks noGrp="1" noChangeAspect="1"/>
          </p:cNvPicPr>
          <p:nvPr>
            <p:ph sz="quarter" idx="10"/>
          </p:nvPr>
        </p:nvPicPr>
        <p:blipFill>
          <a:blip r:embed="rId2"/>
          <a:stretch>
            <a:fillRect/>
          </a:stretch>
        </p:blipFill>
        <p:spPr>
          <a:xfrm>
            <a:off x="457200" y="1715994"/>
            <a:ext cx="8410774" cy="4322669"/>
          </a:xfrm>
          <a:prstGeom prst="rect">
            <a:avLst/>
          </a:prstGeom>
        </p:spPr>
      </p:pic>
      <p:sp>
        <p:nvSpPr>
          <p:cNvPr id="4" name="Footer Placeholder 3">
            <a:extLst>
              <a:ext uri="{FF2B5EF4-FFF2-40B4-BE49-F238E27FC236}">
                <a16:creationId xmlns="" xmlns:a16="http://schemas.microsoft.com/office/drawing/2014/main" id="{60640EA0-B0AF-4886-998F-D1F0BD27C0EC}"/>
              </a:ext>
            </a:extLst>
          </p:cNvPr>
          <p:cNvSpPr>
            <a:spLocks noGrp="1"/>
          </p:cNvSpPr>
          <p:nvPr>
            <p:ph type="ftr" sz="quarter" idx="3"/>
          </p:nvPr>
        </p:nvSpPr>
        <p:spPr/>
        <p:txBody>
          <a:bodyPr/>
          <a:lstStyle/>
          <a:p>
            <a:r>
              <a:rPr lang="en-US"/>
              <a:t>Presentation title</a:t>
            </a:r>
            <a:endParaRPr lang="en-US" dirty="0"/>
          </a:p>
        </p:txBody>
      </p:sp>
    </p:spTree>
    <p:extLst>
      <p:ext uri="{BB962C8B-B14F-4D97-AF65-F5344CB8AC3E}">
        <p14:creationId xmlns:p14="http://schemas.microsoft.com/office/powerpoint/2010/main" val="412446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AC3DD36-2C5E-4657-AE75-08618CDF42CB}"/>
              </a:ext>
            </a:extLst>
          </p:cNvPr>
          <p:cNvSpPr>
            <a:spLocks noGrp="1"/>
          </p:cNvSpPr>
          <p:nvPr>
            <p:ph type="title"/>
          </p:nvPr>
        </p:nvSpPr>
        <p:spPr/>
        <p:txBody>
          <a:bodyPr/>
          <a:lstStyle/>
          <a:p>
            <a:r>
              <a:rPr lang="en-GB" dirty="0"/>
              <a:t>The collaborative: high demand	</a:t>
            </a:r>
          </a:p>
        </p:txBody>
      </p:sp>
      <p:sp>
        <p:nvSpPr>
          <p:cNvPr id="4" name="Footer Placeholder 3">
            <a:extLst>
              <a:ext uri="{FF2B5EF4-FFF2-40B4-BE49-F238E27FC236}">
                <a16:creationId xmlns="" xmlns:a16="http://schemas.microsoft.com/office/drawing/2014/main" id="{685F7795-3C14-433A-97A0-0FC561473191}"/>
              </a:ext>
            </a:extLst>
          </p:cNvPr>
          <p:cNvSpPr>
            <a:spLocks noGrp="1"/>
          </p:cNvSpPr>
          <p:nvPr>
            <p:ph type="ftr" sz="quarter" idx="3"/>
          </p:nvPr>
        </p:nvSpPr>
        <p:spPr/>
        <p:txBody>
          <a:bodyPr/>
          <a:lstStyle/>
          <a:p>
            <a:r>
              <a:rPr lang="en-US"/>
              <a:t>Presentation title</a:t>
            </a:r>
            <a:endParaRPr lang="en-US" dirty="0"/>
          </a:p>
        </p:txBody>
      </p:sp>
      <p:sp>
        <p:nvSpPr>
          <p:cNvPr id="8" name="Content Placeholder 7">
            <a:extLst>
              <a:ext uri="{FF2B5EF4-FFF2-40B4-BE49-F238E27FC236}">
                <a16:creationId xmlns="" xmlns:a16="http://schemas.microsoft.com/office/drawing/2014/main" id="{7609D09D-9C40-4805-9932-F174A36270D1}"/>
              </a:ext>
            </a:extLst>
          </p:cNvPr>
          <p:cNvSpPr>
            <a:spLocks noGrp="1"/>
          </p:cNvSpPr>
          <p:nvPr>
            <p:ph sz="quarter" idx="10"/>
          </p:nvPr>
        </p:nvSpPr>
        <p:spPr>
          <a:xfrm>
            <a:off x="461190" y="1756180"/>
            <a:ext cx="7737674" cy="2244128"/>
          </a:xfrm>
        </p:spPr>
        <p:txBody>
          <a:bodyPr/>
          <a:lstStyle/>
          <a:p>
            <a:pPr>
              <a:buFontTx/>
              <a:buChar char="-"/>
            </a:pPr>
            <a:r>
              <a:rPr lang="en-GB" sz="2400" b="1" dirty="0"/>
              <a:t>44 trusts and their system partners completed the programme</a:t>
            </a:r>
          </a:p>
          <a:p>
            <a:pPr marL="0" indent="0">
              <a:buNone/>
            </a:pPr>
            <a:endParaRPr lang="en-GB" sz="2400" dirty="0"/>
          </a:p>
          <a:p>
            <a:pPr>
              <a:buFontTx/>
              <a:buChar char="-"/>
            </a:pPr>
            <a:r>
              <a:rPr lang="en-GB" sz="2400" dirty="0"/>
              <a:t>Competing priorities and lack of AHP leadership were cited by some trusts as the reason why they could not participate at this time, despite their desire to do so</a:t>
            </a:r>
          </a:p>
          <a:p>
            <a:pPr marL="0" indent="0">
              <a:buNone/>
            </a:pPr>
            <a:endParaRPr lang="en-GB" sz="2400" dirty="0"/>
          </a:p>
          <a:p>
            <a:pPr>
              <a:buFontTx/>
              <a:buChar char="-"/>
            </a:pPr>
            <a:r>
              <a:rPr lang="en-GB" sz="2400" dirty="0"/>
              <a:t>Collaborative delivery from NHS Improvement between Emergency Care Intensive Support Team and the AHP Team</a:t>
            </a:r>
          </a:p>
          <a:p>
            <a:pPr>
              <a:buFontTx/>
              <a:buChar char="-"/>
            </a:pPr>
            <a:endParaRPr lang="en-GB" sz="2000" dirty="0"/>
          </a:p>
        </p:txBody>
      </p:sp>
    </p:spTree>
    <p:extLst>
      <p:ext uri="{BB962C8B-B14F-4D97-AF65-F5344CB8AC3E}">
        <p14:creationId xmlns:p14="http://schemas.microsoft.com/office/powerpoint/2010/main" val="2650314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917E5D8E-35FF-4255-817F-C9DF32177606}"/>
              </a:ext>
            </a:extLst>
          </p:cNvPr>
          <p:cNvSpPr>
            <a:spLocks noGrp="1"/>
          </p:cNvSpPr>
          <p:nvPr>
            <p:ph sz="quarter" idx="10"/>
          </p:nvPr>
        </p:nvSpPr>
        <p:spPr>
          <a:xfrm>
            <a:off x="461190" y="1107328"/>
            <a:ext cx="7737674" cy="2244128"/>
          </a:xfrm>
        </p:spPr>
        <p:txBody>
          <a:bodyPr/>
          <a:lstStyle/>
          <a:p>
            <a:pPr marL="0" indent="0">
              <a:buNone/>
            </a:pPr>
            <a:r>
              <a:rPr lang="en-GB" sz="2000" dirty="0"/>
              <a:t>Blended approach, 90 days rapid improvement cycle using Model for Improvement</a:t>
            </a:r>
          </a:p>
          <a:p>
            <a:endParaRPr lang="en-GB" dirty="0"/>
          </a:p>
          <a:p>
            <a:endParaRPr lang="en-GB" dirty="0"/>
          </a:p>
          <a:p>
            <a:endParaRPr lang="en-GB" dirty="0"/>
          </a:p>
          <a:p>
            <a:endParaRPr lang="en-GB" dirty="0"/>
          </a:p>
          <a:p>
            <a:pPr marL="0" indent="0">
              <a:buNone/>
            </a:pPr>
            <a:endParaRPr lang="en-GB" dirty="0"/>
          </a:p>
          <a:p>
            <a:endParaRPr lang="en-GB" dirty="0"/>
          </a:p>
          <a:p>
            <a:endParaRPr lang="en-GB" dirty="0"/>
          </a:p>
        </p:txBody>
      </p:sp>
      <p:sp>
        <p:nvSpPr>
          <p:cNvPr id="3" name="Title 2">
            <a:extLst>
              <a:ext uri="{FF2B5EF4-FFF2-40B4-BE49-F238E27FC236}">
                <a16:creationId xmlns="" xmlns:a16="http://schemas.microsoft.com/office/drawing/2014/main" id="{550FE18B-879D-4394-BCFA-FF7F93A39C40}"/>
              </a:ext>
            </a:extLst>
          </p:cNvPr>
          <p:cNvSpPr>
            <a:spLocks noGrp="1"/>
          </p:cNvSpPr>
          <p:nvPr>
            <p:ph type="title"/>
          </p:nvPr>
        </p:nvSpPr>
        <p:spPr/>
        <p:txBody>
          <a:bodyPr/>
          <a:lstStyle/>
          <a:p>
            <a:r>
              <a:rPr lang="en-GB" dirty="0"/>
              <a:t>The collaborative structure</a:t>
            </a:r>
          </a:p>
        </p:txBody>
      </p:sp>
      <p:sp>
        <p:nvSpPr>
          <p:cNvPr id="4" name="Footer Placeholder 3">
            <a:extLst>
              <a:ext uri="{FF2B5EF4-FFF2-40B4-BE49-F238E27FC236}">
                <a16:creationId xmlns="" xmlns:a16="http://schemas.microsoft.com/office/drawing/2014/main" id="{353D0708-73FD-46BC-8779-BB36E6CAB367}"/>
              </a:ext>
            </a:extLst>
          </p:cNvPr>
          <p:cNvSpPr>
            <a:spLocks noGrp="1"/>
          </p:cNvSpPr>
          <p:nvPr>
            <p:ph type="ftr" sz="quarter" idx="3"/>
          </p:nvPr>
        </p:nvSpPr>
        <p:spPr/>
        <p:txBody>
          <a:bodyPr/>
          <a:lstStyle/>
          <a:p>
            <a:r>
              <a:rPr lang="en-US"/>
              <a:t>Presentation title</a:t>
            </a:r>
            <a:endParaRPr lang="en-US" dirty="0"/>
          </a:p>
        </p:txBody>
      </p:sp>
      <p:pic>
        <p:nvPicPr>
          <p:cNvPr id="5" name="Picture 4">
            <a:extLst>
              <a:ext uri="{FF2B5EF4-FFF2-40B4-BE49-F238E27FC236}">
                <a16:creationId xmlns="" xmlns:a16="http://schemas.microsoft.com/office/drawing/2014/main" id="{96577954-BC67-45B8-8B08-4270EB051934}"/>
              </a:ext>
            </a:extLst>
          </p:cNvPr>
          <p:cNvPicPr>
            <a:picLocks noChangeAspect="1"/>
          </p:cNvPicPr>
          <p:nvPr/>
        </p:nvPicPr>
        <p:blipFill>
          <a:blip r:embed="rId3"/>
          <a:stretch>
            <a:fillRect/>
          </a:stretch>
        </p:blipFill>
        <p:spPr>
          <a:xfrm>
            <a:off x="209934" y="1931820"/>
            <a:ext cx="8724132" cy="3956647"/>
          </a:xfrm>
          <a:prstGeom prst="rect">
            <a:avLst/>
          </a:prstGeom>
        </p:spPr>
      </p:pic>
    </p:spTree>
    <p:extLst>
      <p:ext uri="{BB962C8B-B14F-4D97-AF65-F5344CB8AC3E}">
        <p14:creationId xmlns:p14="http://schemas.microsoft.com/office/powerpoint/2010/main" val="1215036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E6486E2-C246-47B9-A654-3B8F64C50C19}"/>
              </a:ext>
            </a:extLst>
          </p:cNvPr>
          <p:cNvSpPr>
            <a:spLocks noGrp="1"/>
          </p:cNvSpPr>
          <p:nvPr>
            <p:ph type="title"/>
          </p:nvPr>
        </p:nvSpPr>
        <p:spPr>
          <a:xfrm>
            <a:off x="542925" y="1755648"/>
            <a:ext cx="8058150" cy="3457375"/>
          </a:xfrm>
        </p:spPr>
        <p:txBody>
          <a:bodyPr/>
          <a:lstStyle/>
          <a:p>
            <a:r>
              <a:rPr lang="en-GB" dirty="0"/>
              <a:t>Reducing longer lengths of stay following emergency admission</a:t>
            </a:r>
            <a:br>
              <a:rPr lang="en-GB" dirty="0"/>
            </a:br>
            <a:r>
              <a:rPr lang="en-GB" dirty="0"/>
              <a:t/>
            </a:r>
            <a:br>
              <a:rPr lang="en-GB" dirty="0"/>
            </a:br>
            <a:r>
              <a:rPr lang="en-GB" dirty="0"/>
              <a:t/>
            </a:r>
            <a:br>
              <a:rPr lang="en-GB" dirty="0"/>
            </a:br>
            <a:r>
              <a:rPr lang="en-GB" dirty="0"/>
              <a:t>- Local opportunity</a:t>
            </a:r>
            <a:br>
              <a:rPr lang="en-GB" dirty="0"/>
            </a:br>
            <a:r>
              <a:rPr lang="en-GB" dirty="0"/>
              <a:t>- Not prescriptive</a:t>
            </a:r>
            <a:br>
              <a:rPr lang="en-GB" dirty="0"/>
            </a:br>
            <a:endParaRPr lang="en-GB" dirty="0"/>
          </a:p>
        </p:txBody>
      </p:sp>
      <p:sp>
        <p:nvSpPr>
          <p:cNvPr id="4" name="Footer Placeholder 3">
            <a:extLst>
              <a:ext uri="{FF2B5EF4-FFF2-40B4-BE49-F238E27FC236}">
                <a16:creationId xmlns="" xmlns:a16="http://schemas.microsoft.com/office/drawing/2014/main" id="{700567DA-3991-4738-96D9-82412E55AA8A}"/>
              </a:ext>
            </a:extLst>
          </p:cNvPr>
          <p:cNvSpPr>
            <a:spLocks noGrp="1"/>
          </p:cNvSpPr>
          <p:nvPr>
            <p:ph type="ftr" sz="quarter" idx="3"/>
          </p:nvPr>
        </p:nvSpPr>
        <p:spPr/>
        <p:txBody>
          <a:bodyPr/>
          <a:lstStyle/>
          <a:p>
            <a:r>
              <a:rPr lang="en-US"/>
              <a:t>Presentation title</a:t>
            </a:r>
            <a:endParaRPr lang="en-US" dirty="0"/>
          </a:p>
        </p:txBody>
      </p:sp>
    </p:spTree>
    <p:extLst>
      <p:ext uri="{BB962C8B-B14F-4D97-AF65-F5344CB8AC3E}">
        <p14:creationId xmlns:p14="http://schemas.microsoft.com/office/powerpoint/2010/main" val="2074213000"/>
      </p:ext>
    </p:extLst>
  </p:cSld>
  <p:clrMapOvr>
    <a:masterClrMapping/>
  </p:clrMapOvr>
</p:sld>
</file>

<file path=ppt/theme/theme1.xml><?xml version="1.0" encoding="utf-8"?>
<a:theme xmlns:a="http://schemas.openxmlformats.org/drawingml/2006/main" name="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onitor PowerPoint Document" ma:contentTypeID="0x010100C604D0ABF25B450D84603E04610B26CE00105B397BCAF9A94280E1A7F95C7416F5" ma:contentTypeVersion="4" ma:contentTypeDescription="Monitor PowerPoint Document" ma:contentTypeScope="" ma:versionID="0956433987ecc0c07da378b9ed392b9f">
  <xsd:schema xmlns:xsd="http://www.w3.org/2001/XMLSchema" xmlns:xs="http://www.w3.org/2001/XMLSchema" xmlns:p="http://schemas.microsoft.com/office/2006/metadata/properties" xmlns:ns2="B261C1DA-3569-4B31-BD4E-F60C873E47DC" xmlns:ns3="ea767431-174c-4c9d-92a3-d1216a1ff163" xmlns:ns4="824b9e12-2d1b-4f77-9736-60357fca002d" xmlns:ns5="9bfa4834-2d0e-4258-b2dc-5b5796aeabee" xmlns:ns6="67d9ce89-2c42-40ca-88b4-71d8d0778234" targetNamespace="http://schemas.microsoft.com/office/2006/metadata/properties" ma:root="true" ma:fieldsID="e6864a25d617b77bcbb4ac6d313321eb" ns2:_="" ns3:_="" ns4:_="" ns5:_="" ns6:_="">
    <xsd:import namespace="B261C1DA-3569-4B31-BD4E-F60C873E47DC"/>
    <xsd:import namespace="ea767431-174c-4c9d-92a3-d1216a1ff163"/>
    <xsd:import namespace="824b9e12-2d1b-4f77-9736-60357fca002d"/>
    <xsd:import namespace="9bfa4834-2d0e-4258-b2dc-5b5796aeabee"/>
    <xsd:import namespace="67d9ce89-2c42-40ca-88b4-71d8d0778234"/>
    <xsd:element name="properties">
      <xsd:complexType>
        <xsd:sequence>
          <xsd:element name="documentManagement">
            <xsd:complexType>
              <xsd:all>
                <xsd:element ref="ns2:WTTeamSiteDocumentTypeTaxHTField0" minOccurs="0"/>
                <xsd:element ref="ns3:TaxKeywordTaxHTField" minOccurs="0"/>
                <xsd:element ref="ns4:TaxCatchAll" minOccurs="0"/>
                <xsd:element ref="ns5:c3fa3aa28bc14beb896a2d6ca492fb41" minOccurs="0"/>
                <xsd:element ref="ns5:l990603da3d049e8aac15b858e489df7" minOccurs="0"/>
                <xsd:element ref="ns6:cebceaf3e3574cdab9f9dab6bbd34ddb" minOccurs="0"/>
                <xsd:element ref="ns6:n2fe4ed80ae84f2cbc880662fe0a8735"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61C1DA-3569-4B31-BD4E-F60C873E47DC" elementFormDefault="qualified">
    <xsd:import namespace="http://schemas.microsoft.com/office/2006/documentManagement/types"/>
    <xsd:import namespace="http://schemas.microsoft.com/office/infopath/2007/PartnerControls"/>
    <xsd:element name="WTTeamSiteDocumentTypeTaxHTField0" ma:index="9" nillable="true" ma:taxonomy="true" ma:internalName="WTTeamSiteDocumentTypeTaxHTField0" ma:taxonomyFieldName="WTTeamSiteDocumentType" ma:displayName="Monitor Document Type" ma:fieldId="{1ec7bd53-8ab7-4734-9ba1-c4ffdb97af22}" ma:sspId="b9f3bada-ef23-4a97-91ad-c11a3d1e25f7" ma:termSetId="d85c8600-4493-46b9-bd68-d80f632f210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767431-174c-4c9d-92a3-d1216a1ff163"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Enterprise Keywords" ma:fieldId="{23f27201-bee3-471e-b2e7-b64fd8b7ca38}" ma:taxonomyMulti="true" ma:sspId="b9f3bada-ef23-4a97-91ad-c11a3d1e25f7"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24b9e12-2d1b-4f77-9736-60357fca002d"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db134e6d-8976-4f5f-b2e2-b67481885047}" ma:internalName="TaxCatchAll" ma:showField="CatchAllData" ma:web="ea767431-174c-4c9d-92a3-d1216a1ff16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bfa4834-2d0e-4258-b2dc-5b5796aeabee" elementFormDefault="qualified">
    <xsd:import namespace="http://schemas.microsoft.com/office/2006/documentManagement/types"/>
    <xsd:import namespace="http://schemas.microsoft.com/office/infopath/2007/PartnerControls"/>
    <xsd:element name="c3fa3aa28bc14beb896a2d6ca492fb41" ma:index="13" nillable="true" ma:displayName="Subject_0" ma:hidden="true" ma:internalName="c3fa3aa28bc14beb896a2d6ca492fb41">
      <xsd:simpleType>
        <xsd:restriction base="dms:Note"/>
      </xsd:simpleType>
    </xsd:element>
    <xsd:element name="l990603da3d049e8aac15b858e489df7" ma:index="14" nillable="true" ma:displayName="Document type_0" ma:hidden="true" ma:internalName="l990603da3d049e8aac15b858e489df7">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d9ce89-2c42-40ca-88b4-71d8d0778234" elementFormDefault="qualified">
    <xsd:import namespace="http://schemas.microsoft.com/office/2006/documentManagement/types"/>
    <xsd:import namespace="http://schemas.microsoft.com/office/infopath/2007/PartnerControls"/>
    <xsd:element name="cebceaf3e3574cdab9f9dab6bbd34ddb" ma:index="15" nillable="true" ma:displayName="Subject_0" ma:hidden="true" ma:internalName="cebceaf3e3574cdab9f9dab6bbd34ddb">
      <xsd:simpleType>
        <xsd:restriction base="dms:Note"/>
      </xsd:simpleType>
    </xsd:element>
    <xsd:element name="n2fe4ed80ae84f2cbc880662fe0a8735" ma:index="16" nillable="true" ma:displayName="Document type_0" ma:hidden="true" ma:internalName="n2fe4ed80ae84f2cbc880662fe0a8735">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990603da3d049e8aac15b858e489df7 xmlns="9bfa4834-2d0e-4258-b2dc-5b5796aeabee" xsi:nil="true"/>
    <TaxKeywordTaxHTField xmlns="ea767431-174c-4c9d-92a3-d1216a1ff163">
      <Terms xmlns="http://schemas.microsoft.com/office/infopath/2007/PartnerControls"/>
    </TaxKeywordTaxHTField>
    <n2fe4ed80ae84f2cbc880662fe0a8735 xmlns="67d9ce89-2c42-40ca-88b4-71d8d0778234" xsi:nil="true"/>
    <c3fa3aa28bc14beb896a2d6ca492fb41 xmlns="9bfa4834-2d0e-4258-b2dc-5b5796aeabee" xsi:nil="true"/>
    <TaxCatchAll xmlns="824b9e12-2d1b-4f77-9736-60357fca002d"/>
    <WTTeamSiteDocumentTypeTaxHTField0 xmlns="B261C1DA-3569-4B31-BD4E-F60C873E47DC">
      <Terms xmlns="http://schemas.microsoft.com/office/infopath/2007/PartnerControls"/>
    </WTTeamSiteDocumentTypeTaxHTField0>
    <cebceaf3e3574cdab9f9dab6bbd34ddb xmlns="67d9ce89-2c42-40ca-88b4-71d8d0778234" xsi:nil="true"/>
  </documentManagement>
</p:properties>
</file>

<file path=customXml/itemProps1.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2.xml><?xml version="1.0" encoding="utf-8"?>
<ds:datastoreItem xmlns:ds="http://schemas.openxmlformats.org/officeDocument/2006/customXml" ds:itemID="{A3BD622D-A101-47DF-9F25-FCCB08E581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61C1DA-3569-4B31-BD4E-F60C873E47DC"/>
    <ds:schemaRef ds:uri="ea767431-174c-4c9d-92a3-d1216a1ff163"/>
    <ds:schemaRef ds:uri="824b9e12-2d1b-4f77-9736-60357fca002d"/>
    <ds:schemaRef ds:uri="9bfa4834-2d0e-4258-b2dc-5b5796aeabee"/>
    <ds:schemaRef ds:uri="67d9ce89-2c42-40ca-88b4-71d8d07782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D9FD49-C1C5-400A-B04D-90A236984D1F}">
  <ds:schemaRefs>
    <ds:schemaRef ds:uri="http://purl.org/dc/elements/1.1/"/>
    <ds:schemaRef ds:uri="http://schemas.microsoft.com/office/2006/documentManagement/types"/>
    <ds:schemaRef ds:uri="824b9e12-2d1b-4f77-9736-60357fca002d"/>
    <ds:schemaRef ds:uri="67d9ce89-2c42-40ca-88b4-71d8d0778234"/>
    <ds:schemaRef ds:uri="http://purl.org/dc/terms/"/>
    <ds:schemaRef ds:uri="B261C1DA-3569-4B31-BD4E-F60C873E47DC"/>
    <ds:schemaRef ds:uri="ea767431-174c-4c9d-92a3-d1216a1ff163"/>
    <ds:schemaRef ds:uri="9bfa4834-2d0e-4258-b2dc-5b5796aeabee"/>
    <ds:schemaRef ds:uri="http://purl.org/dc/dcmitype/"/>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blank</Template>
  <TotalTime>460</TotalTime>
  <Words>1164</Words>
  <Application>Microsoft Office PowerPoint</Application>
  <PresentationFormat>On-screen Show (4:3)</PresentationFormat>
  <Paragraphs>155</Paragraphs>
  <Slides>22</Slides>
  <Notes>10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AHPs Supporting Unscheduled Care and Improving Patient Flow     </vt:lpstr>
      <vt:lpstr>PowerPoint Presentation</vt:lpstr>
      <vt:lpstr>PowerPoint Presentation</vt:lpstr>
      <vt:lpstr>PowerPoint Presentation</vt:lpstr>
      <vt:lpstr>AHPs CAN support patient flow</vt:lpstr>
      <vt:lpstr>PowerPoint Presentation</vt:lpstr>
      <vt:lpstr>The collaborative: high demand </vt:lpstr>
      <vt:lpstr>The collaborative structure</vt:lpstr>
      <vt:lpstr>Reducing longer lengths of stay following emergency admission   - Local opportunity - Not prescriptive </vt:lpstr>
      <vt:lpstr>Measurement: two key tools</vt:lpstr>
      <vt:lpstr>PowerPoint Presentation</vt:lpstr>
      <vt:lpstr>Engagement Measures</vt:lpstr>
      <vt:lpstr>The power of twitter </vt:lpstr>
      <vt:lpstr>Improved Team Cohesion (Behaviour)</vt:lpstr>
      <vt:lpstr>Improvements Achieved (Results)</vt:lpstr>
      <vt:lpstr>Long Length of Stay (Daily sit rep)</vt:lpstr>
      <vt:lpstr>Site Feedback</vt:lpstr>
      <vt:lpstr>Delivering system and culture change, e.g.</vt:lpstr>
      <vt:lpstr>Our learning  </vt:lpstr>
      <vt:lpstr>PowerPoint Presentation</vt:lpstr>
      <vt:lpstr>A call to action… </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AHPs Supporting Flow Deep Dive  23rd October 2018</dc:title>
  <dc:creator>Caroline Poole</dc:creator>
  <cp:lastModifiedBy>Lishman Joanne (ELHT)</cp:lastModifiedBy>
  <cp:revision>36</cp:revision>
  <dcterms:created xsi:type="dcterms:W3CDTF">2018-10-23T14:19:11Z</dcterms:created>
  <dcterms:modified xsi:type="dcterms:W3CDTF">2019-03-26T17:55:27Z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0x010100C604D0ABF25B450D84603E04610B26CE00105B397BCAF9A94280E1A7F95C7416F5</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ies>
</file>