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56" r:id="rId3"/>
    <p:sldId id="273" r:id="rId4"/>
    <p:sldId id="257" r:id="rId5"/>
    <p:sldId id="259" r:id="rId7"/>
    <p:sldId id="258" r:id="rId8"/>
    <p:sldId id="272" r:id="rId9"/>
    <p:sldId id="271" r:id="rId10"/>
    <p:sldId id="268" r:id="rId11"/>
    <p:sldId id="269" r:id="rId12"/>
    <p:sldId id="270" r:id="rId13"/>
    <p:sldId id="260" r:id="rId14"/>
  </p:sldIdLst>
  <p:sldSz cx="12192000" cy="6858000"/>
  <p:notesSz cx="7103745" cy="1023429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2"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notesViewPr>
    <p:cSldViewPr snapToGrid="0">
      <p:cViewPr varScale="1">
        <p:scale>
          <a:sx n="41" d="100"/>
          <a:sy n="41" d="100"/>
        </p:scale>
        <p:origin x="1794" y="54"/>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GB" altLang="en-US"/>
              <a:t>Commissioning is about more than procuring services, it is about a wide variety of activities which improve the outcomes and the lives for people, places and populations.</a:t>
            </a:r>
            <a:endParaRPr lang="en-GB" altLang="en-US"/>
          </a:p>
          <a:p>
            <a:r>
              <a:rPr lang="en-GB" altLang="en-US"/>
              <a:t>Good commissioning is increasingly building on the assets, strengths and skills of local communities and people to reduce the need for care and health support from the statutory agencies, and to improve outcomes</a:t>
            </a:r>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GB" altLang="en-US"/>
              <a:t>Person-centred approaches have also been found to support interdisciplinary collaboration: a qualitative study in Norway (Birkeland et al. 2017) found that reablement was more effective when goals were defined by the patient, and that the plan could become a unifying objective between professionals with different disciplinary approaches and priorities.</a:t>
            </a:r>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GB" altLang="en-US"/>
              <a:t>A strong focus on outcomes for people, communities and the wider population</a:t>
            </a:r>
            <a:endParaRPr lang="en-GB" altLang="en-US"/>
          </a:p>
          <a:p>
            <a:endParaRPr lang="en-GB" altLang="en-US"/>
          </a:p>
          <a:p>
            <a:r>
              <a:rPr lang="en-GB" altLang="en-US"/>
              <a:t>Designing and agreeing outcomes metrics is hard. Toby Lowe, a researcher in social change</a:t>
            </a:r>
            <a:endParaRPr lang="en-GB" altLang="en-US"/>
          </a:p>
          <a:p>
            <a:r>
              <a:rPr lang="en-GB" altLang="en-US"/>
              <a:t>with a commitment to new forms of measurement, identifies a set of classic problems facing outcome based performance management systems. He particularly outlines the large range of factors that influence outcomes, reflecting the complexity of people's lives, which are not easy to contain in measures.</a:t>
            </a:r>
            <a:endParaRPr lang="en-GB" altLang="en-US"/>
          </a:p>
          <a:p>
            <a:r>
              <a:rPr lang="en-GB" altLang="en-US"/>
              <a:t>The complexity and challenge of outcomes metrics can be helped by the use of national outcomes frameworks. These can give a degree of clarity and they “describe the outcomes but do not prescribe how they should be achieved</a:t>
            </a:r>
            <a:endParaRPr lang="en-GB" altLang="en-US"/>
          </a:p>
          <a:p>
            <a:r>
              <a:rPr lang="en-GB" altLang="en-US"/>
              <a:t>locally”.</a:t>
            </a:r>
            <a:endParaRPr lang="en-GB" altLang="en-US"/>
          </a:p>
          <a:p>
            <a:r>
              <a:rPr lang="en-GB" altLang="en-US"/>
              <a:t>National outcomes frameworks are generally stronger when applied to measuring health outcomes for larger populations rather than communities or individuals. The Public Health Outcomes Framework takes a ‘holistic’ approach to measuring outcomes; to quote the PHE website:</a:t>
            </a:r>
            <a:endParaRPr lang="en-GB" altLang="en-US"/>
          </a:p>
          <a:p>
            <a:r>
              <a:rPr lang="en-GB" altLang="en-US"/>
              <a:t>“The outcomes reflect a focus not only on how long people live, but on how well they live at all stages of life.”</a:t>
            </a:r>
            <a:endParaRPr lang="en-GB" altLang="en-US"/>
          </a:p>
          <a:p>
            <a:r>
              <a:rPr lang="en-GB" altLang="en-US"/>
              <a:t>Really understanding people’s lives and motivations and developing inclusive empowered communities and people is not a short-term endeavour, and knowing how to measure this across time is complex. Those working in the community sector point to the long-term nature of their work to change communities, the use of</a:t>
            </a:r>
            <a:endParaRPr lang="en-GB" altLang="en-US"/>
          </a:p>
          <a:p>
            <a:r>
              <a:rPr lang="en-GB" altLang="en-US"/>
              <a:t>the National Voices ‘I Statements’as a clear and credible base for measurement in a personalised, outcome based system is strongly recommended.</a:t>
            </a:r>
            <a:endParaRPr lang="en-GB" altLang="en-US"/>
          </a:p>
          <a:p>
            <a:r>
              <a:rPr lang="en-GB" altLang="en-US"/>
              <a:t>Commissioners who understand that outcomes are created by the way in which people  experience their lives, with care and support from professionals, will build trusting relationships with people to improve understanding of what matters most to them, rather than what matters to the professionals. The emphasis should be on shared learning for improvement. Developing outcomes metrics consistent with the values of coproduction is a serious test of the commitment to trying to understand what truly matters to people. </a:t>
            </a:r>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38200" y="365125"/>
            <a:ext cx="10515600" cy="58118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FDE934FF-F4E1-47C5-9CA5-30A81DDE2BE4}"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FDE934FF-F4E1-47C5-9CA5-30A81DDE2BE4}"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E934FF-F4E1-47C5-9CA5-30A81DDE2BE4}"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FDE934FF-F4E1-47C5-9CA5-30A81DDE2BE4}"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E934FF-F4E1-47C5-9CA5-30A81DDE2BE4}"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image" Target="../media/image15.jpe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hyperlink" Target="https://youtu.be/3YdlV1DsK54"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Picture 5" descr="intermediatepicture[1]"/>
          <p:cNvPicPr>
            <a:picLocks noChangeAspect="1"/>
          </p:cNvPicPr>
          <p:nvPr/>
        </p:nvPicPr>
        <p:blipFill>
          <a:blip r:embed="rId1">
            <a:clrChange>
              <a:clrFrom>
                <a:srgbClr val="EEEFF1">
                  <a:alpha val="100000"/>
                </a:srgbClr>
              </a:clrFrom>
              <a:clrTo>
                <a:srgbClr val="EEEFF1">
                  <a:alpha val="100000"/>
                  <a:alpha val="0"/>
                </a:srgbClr>
              </a:clrTo>
            </a:clrChange>
            <a:lum bright="70000" contrast="-70000"/>
          </a:blip>
          <a:stretch>
            <a:fillRect/>
          </a:stretch>
        </p:blipFill>
        <p:spPr>
          <a:xfrm>
            <a:off x="1692275" y="53975"/>
            <a:ext cx="8807450" cy="6750685"/>
          </a:xfrm>
          <a:prstGeom prst="rect">
            <a:avLst/>
          </a:prstGeom>
        </p:spPr>
      </p:pic>
      <p:sp>
        <p:nvSpPr>
          <p:cNvPr id="2" name="Title 1"/>
          <p:cNvSpPr>
            <a:spLocks noGrp="1"/>
          </p:cNvSpPr>
          <p:nvPr>
            <p:ph type="ctrTitle"/>
          </p:nvPr>
        </p:nvSpPr>
        <p:spPr/>
        <p:txBody>
          <a:bodyPr/>
          <a:p>
            <a:r>
              <a:rPr lang="en-GB" altLang="en-US" sz="6600" b="1">
                <a:solidFill>
                  <a:schemeClr val="tx1">
                    <a:lumMod val="95000"/>
                    <a:lumOff val="5000"/>
                  </a:schemeClr>
                </a:solidFill>
              </a:rPr>
              <a:t>Commissioning For Intermediate Care</a:t>
            </a:r>
            <a:endParaRPr lang="en-GB" altLang="en-US" sz="6600" b="1">
              <a:solidFill>
                <a:schemeClr val="tx1">
                  <a:lumMod val="95000"/>
                  <a:lumOff val="5000"/>
                </a:schemeClr>
              </a:solidFill>
            </a:endParaRPr>
          </a:p>
        </p:txBody>
      </p:sp>
      <p:sp>
        <p:nvSpPr>
          <p:cNvPr id="3" name="Subtitle 2"/>
          <p:cNvSpPr>
            <a:spLocks noGrp="1"/>
          </p:cNvSpPr>
          <p:nvPr>
            <p:ph type="subTitle" idx="1"/>
          </p:nvPr>
        </p:nvSpPr>
        <p:spPr>
          <a:xfrm>
            <a:off x="1692275" y="4268788"/>
            <a:ext cx="9144000" cy="1655762"/>
          </a:xfrm>
        </p:spPr>
        <p:txBody>
          <a:bodyPr>
            <a:normAutofit lnSpcReduction="10000"/>
          </a:bodyPr>
          <a:p>
            <a:r>
              <a:rPr lang="en-GB" altLang="en-US" b="1"/>
              <a:t>Victoria Tomlinson</a:t>
            </a:r>
            <a:endParaRPr lang="en-GB" altLang="en-US" b="1"/>
          </a:p>
          <a:p>
            <a:r>
              <a:rPr lang="en-GB" altLang="en-US" b="1"/>
              <a:t>Lancashire County Council</a:t>
            </a:r>
            <a:endParaRPr lang="en-GB" altLang="en-US" b="1"/>
          </a:p>
          <a:p>
            <a:r>
              <a:rPr lang="en-GB" altLang="en-US" b="1"/>
              <a:t>Senior Policy, Information and Commissioning Manager and Occupational Therapist</a:t>
            </a:r>
            <a:endParaRPr lang="en-GB" altLang="en-US" b="1"/>
          </a:p>
        </p:txBody>
      </p:sp>
      <p:pic>
        <p:nvPicPr>
          <p:cNvPr id="4" name="Picture 3" descr="lcc-logo[1]"/>
          <p:cNvPicPr>
            <a:picLocks noChangeAspect="1"/>
          </p:cNvPicPr>
          <p:nvPr/>
        </p:nvPicPr>
        <p:blipFill>
          <a:blip r:embed="rId2"/>
          <a:stretch>
            <a:fillRect/>
          </a:stretch>
        </p:blipFill>
        <p:spPr>
          <a:xfrm>
            <a:off x="5293995" y="6166485"/>
            <a:ext cx="1333500" cy="6381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Content Placeholder 2"/>
          <p:cNvPicPr>
            <a:picLocks noChangeAspect="1"/>
          </p:cNvPicPr>
          <p:nvPr>
            <p:ph/>
          </p:nvPr>
        </p:nvPicPr>
        <p:blipFill>
          <a:blip r:embed="rId1"/>
          <a:stretch>
            <a:fillRect/>
          </a:stretch>
        </p:blipFill>
        <p:spPr>
          <a:xfrm>
            <a:off x="1120140" y="642620"/>
            <a:ext cx="9467215" cy="601789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GB" altLang="en-US"/>
              <a:t>What are commissioners expecting from AHPs?</a:t>
            </a:r>
            <a:endParaRPr lang="en-GB" altLang="en-US"/>
          </a:p>
        </p:txBody>
      </p:sp>
      <p:sp>
        <p:nvSpPr>
          <p:cNvPr id="3" name="Content Placeholder 2"/>
          <p:cNvSpPr>
            <a:spLocks noGrp="1"/>
          </p:cNvSpPr>
          <p:nvPr>
            <p:ph sz="half" idx="1"/>
          </p:nvPr>
        </p:nvSpPr>
        <p:spPr>
          <a:xfrm>
            <a:off x="505460" y="1499235"/>
            <a:ext cx="6389370" cy="5381625"/>
          </a:xfrm>
        </p:spPr>
        <p:txBody>
          <a:bodyPr>
            <a:normAutofit fontScale="70000"/>
          </a:bodyPr>
          <a:p>
            <a:r>
              <a:rPr lang="en-GB" altLang="en-US"/>
              <a:t>Meaningful Outcomes for people (not just numbers or flow)</a:t>
            </a:r>
            <a:endParaRPr lang="en-GB" altLang="en-US"/>
          </a:p>
          <a:p>
            <a:pPr marL="0" indent="0">
              <a:buNone/>
            </a:pPr>
            <a:endParaRPr lang="en-GB" altLang="en-US" sz="2000"/>
          </a:p>
          <a:p>
            <a:r>
              <a:rPr lang="en-GB" altLang="en-US">
                <a:sym typeface="+mn-ea"/>
              </a:rPr>
              <a:t>Long-Term Benefits for the Individual are more important than short term gains</a:t>
            </a:r>
            <a:endParaRPr lang="en-GB" altLang="en-US">
              <a:sym typeface="+mn-ea"/>
            </a:endParaRPr>
          </a:p>
          <a:p>
            <a:pPr marL="0" indent="0">
              <a:buNone/>
            </a:pPr>
            <a:endParaRPr lang="en-GB" altLang="en-US">
              <a:sym typeface="+mn-ea"/>
            </a:endParaRPr>
          </a:p>
          <a:p>
            <a:r>
              <a:rPr lang="en-GB" altLang="en-US">
                <a:sym typeface="+mn-ea"/>
              </a:rPr>
              <a:t>Support to the other health and care services through positive risk management, joint working and strong case management</a:t>
            </a:r>
            <a:endParaRPr lang="en-GB" altLang="en-US">
              <a:sym typeface="+mn-ea"/>
            </a:endParaRPr>
          </a:p>
          <a:p>
            <a:endParaRPr lang="en-GB" altLang="en-US">
              <a:sym typeface="+mn-ea"/>
            </a:endParaRPr>
          </a:p>
          <a:p>
            <a:r>
              <a:rPr lang="en-GB" altLang="en-US">
                <a:sym typeface="+mn-ea"/>
              </a:rPr>
              <a:t>Get to know, trust and use other services which are available in your area.</a:t>
            </a:r>
            <a:endParaRPr lang="en-GB" altLang="en-US">
              <a:sym typeface="+mn-ea"/>
            </a:endParaRPr>
          </a:p>
          <a:p>
            <a:endParaRPr lang="en-GB" altLang="en-US">
              <a:sym typeface="+mn-ea"/>
            </a:endParaRPr>
          </a:p>
          <a:p>
            <a:r>
              <a:rPr lang="en-GB" altLang="en-US">
                <a:sym typeface="+mn-ea"/>
              </a:rPr>
              <a:t>Build relationships with other services to make the system as a whole operate better </a:t>
            </a:r>
            <a:endParaRPr lang="en-GB" altLang="en-US">
              <a:sym typeface="+mn-ea"/>
            </a:endParaRPr>
          </a:p>
        </p:txBody>
      </p:sp>
      <p:pic>
        <p:nvPicPr>
          <p:cNvPr id="5" name="Content Placeholder 4" descr="imagesYJB2S2U7"/>
          <p:cNvPicPr>
            <a:picLocks noChangeAspect="1"/>
          </p:cNvPicPr>
          <p:nvPr>
            <p:ph sz="half" idx="2"/>
          </p:nvPr>
        </p:nvPicPr>
        <p:blipFill>
          <a:blip r:embed="rId1"/>
          <a:stretch>
            <a:fillRect/>
          </a:stretch>
        </p:blipFill>
        <p:spPr>
          <a:xfrm>
            <a:off x="7150735" y="1499235"/>
            <a:ext cx="4378325" cy="500443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GB" altLang="en-US"/>
              <a:t>Who am I?</a:t>
            </a:r>
            <a:endParaRPr lang="en-GB" altLang="en-US"/>
          </a:p>
        </p:txBody>
      </p:sp>
      <p:sp>
        <p:nvSpPr>
          <p:cNvPr id="3" name="Content Placeholder 2"/>
          <p:cNvSpPr>
            <a:spLocks noGrp="1"/>
          </p:cNvSpPr>
          <p:nvPr>
            <p:ph sz="half" idx="1"/>
          </p:nvPr>
        </p:nvSpPr>
        <p:spPr/>
        <p:txBody>
          <a:bodyPr>
            <a:normAutofit lnSpcReduction="20000"/>
          </a:bodyPr>
          <a:p>
            <a:pPr marL="0" indent="0">
              <a:buNone/>
            </a:pPr>
            <a:r>
              <a:rPr lang="en-GB" altLang="en-US"/>
              <a:t>- Mum of 2</a:t>
            </a:r>
            <a:endParaRPr lang="en-GB" altLang="en-US"/>
          </a:p>
          <a:p>
            <a:pPr marL="0" indent="0">
              <a:buNone/>
            </a:pPr>
            <a:r>
              <a:rPr lang="en-GB" altLang="en-US"/>
              <a:t>- HCPC registered Occupational Therapist</a:t>
            </a:r>
            <a:endParaRPr lang="en-GB" altLang="en-US"/>
          </a:p>
          <a:p>
            <a:pPr marL="0" indent="0">
              <a:buNone/>
            </a:pPr>
            <a:r>
              <a:rPr lang="en-GB" altLang="en-US">
                <a:sym typeface="+mn-ea"/>
              </a:rPr>
              <a:t>- Avid reader, Twitter and Facebook user</a:t>
            </a:r>
            <a:endParaRPr lang="en-GB" altLang="en-US">
              <a:sym typeface="+mn-ea"/>
            </a:endParaRPr>
          </a:p>
          <a:p>
            <a:pPr marL="0" indent="0">
              <a:buNone/>
            </a:pPr>
            <a:r>
              <a:rPr lang="en-GB" altLang="en-US"/>
              <a:t>- Over 10 years experience working in the NHS before moving into Social Care Commissioning</a:t>
            </a:r>
            <a:endParaRPr lang="en-GB" altLang="en-US"/>
          </a:p>
          <a:p>
            <a:pPr marL="0" indent="0">
              <a:buNone/>
            </a:pPr>
            <a:r>
              <a:rPr lang="en-GB" altLang="en-US"/>
              <a:t>- Exercise and Diet avoider</a:t>
            </a:r>
            <a:endParaRPr lang="en-GB" altLang="en-US"/>
          </a:p>
          <a:p>
            <a:pPr marL="0" indent="0">
              <a:buNone/>
            </a:pPr>
            <a:r>
              <a:rPr lang="en-GB" altLang="en-US"/>
              <a:t>- Daughter to aging parents </a:t>
            </a:r>
            <a:endParaRPr lang="en-GB" altLang="en-US"/>
          </a:p>
          <a:p>
            <a:pPr marL="0" indent="0">
              <a:buNone/>
            </a:pPr>
            <a:r>
              <a:rPr lang="en-GB" altLang="en-US"/>
              <a:t>- Wife of another Occupational Therapist</a:t>
            </a:r>
            <a:endParaRPr lang="en-GB" altLang="en-US"/>
          </a:p>
        </p:txBody>
      </p:sp>
      <p:pic>
        <p:nvPicPr>
          <p:cNvPr id="4" name="Content Placeholder 3"/>
          <p:cNvPicPr>
            <a:picLocks noChangeAspect="1"/>
          </p:cNvPicPr>
          <p:nvPr>
            <p:ph sz="half" idx="2"/>
          </p:nvPr>
        </p:nvPicPr>
        <p:blipFill>
          <a:blip r:embed="rId1"/>
          <a:stretch>
            <a:fillRect/>
          </a:stretch>
        </p:blipFill>
        <p:spPr>
          <a:xfrm>
            <a:off x="6647815" y="1691005"/>
            <a:ext cx="2114550" cy="2171700"/>
          </a:xfrm>
          <a:prstGeom prst="rect">
            <a:avLst/>
          </a:prstGeom>
        </p:spPr>
      </p:pic>
      <p:pic>
        <p:nvPicPr>
          <p:cNvPr id="5" name="Picture 4" descr="shopping[3]"/>
          <p:cNvPicPr>
            <a:picLocks noChangeAspect="1"/>
          </p:cNvPicPr>
          <p:nvPr/>
        </p:nvPicPr>
        <p:blipFill>
          <a:blip r:embed="rId2"/>
          <a:stretch>
            <a:fillRect/>
          </a:stretch>
        </p:blipFill>
        <p:spPr>
          <a:xfrm>
            <a:off x="10514965" y="3764915"/>
            <a:ext cx="1857375" cy="1866900"/>
          </a:xfrm>
          <a:prstGeom prst="rect">
            <a:avLst/>
          </a:prstGeom>
        </p:spPr>
      </p:pic>
      <p:pic>
        <p:nvPicPr>
          <p:cNvPr id="6" name="Picture 5" descr="fb_icon_325x325[1]"/>
          <p:cNvPicPr>
            <a:picLocks noChangeAspect="1"/>
          </p:cNvPicPr>
          <p:nvPr/>
        </p:nvPicPr>
        <p:blipFill>
          <a:blip r:embed="rId3"/>
          <a:stretch>
            <a:fillRect/>
          </a:stretch>
        </p:blipFill>
        <p:spPr>
          <a:xfrm>
            <a:off x="9065895" y="4763770"/>
            <a:ext cx="1931670" cy="1931670"/>
          </a:xfrm>
          <a:prstGeom prst="rect">
            <a:avLst/>
          </a:prstGeom>
        </p:spPr>
      </p:pic>
      <p:pic>
        <p:nvPicPr>
          <p:cNvPr id="7" name="Picture 6"/>
          <p:cNvPicPr>
            <a:picLocks noChangeAspect="1"/>
          </p:cNvPicPr>
          <p:nvPr/>
        </p:nvPicPr>
        <p:blipFill>
          <a:blip r:embed="rId4"/>
          <a:stretch>
            <a:fillRect/>
          </a:stretch>
        </p:blipFill>
        <p:spPr>
          <a:xfrm>
            <a:off x="7170420" y="3862705"/>
            <a:ext cx="1591945" cy="2832735"/>
          </a:xfrm>
          <a:prstGeom prst="rect">
            <a:avLst/>
          </a:prstGeom>
        </p:spPr>
      </p:pic>
      <p:pic>
        <p:nvPicPr>
          <p:cNvPr id="10" name="Picture 9"/>
          <p:cNvPicPr>
            <a:picLocks noChangeAspect="1"/>
          </p:cNvPicPr>
          <p:nvPr/>
        </p:nvPicPr>
        <p:blipFill>
          <a:blip r:embed="rId5"/>
          <a:stretch>
            <a:fillRect/>
          </a:stretch>
        </p:blipFill>
        <p:spPr>
          <a:xfrm>
            <a:off x="9065895" y="1691005"/>
            <a:ext cx="2618740" cy="174307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fontScale="90000"/>
          </a:bodyPr>
          <a:p>
            <a:pPr algn="ctr"/>
            <a:r>
              <a:rPr lang="en-GB" altLang="en-US"/>
              <a:t>What is commissioning and how does it impact on my service?</a:t>
            </a:r>
            <a:endParaRPr lang="en-GB" altLang="en-US"/>
          </a:p>
        </p:txBody>
      </p:sp>
      <p:sp>
        <p:nvSpPr>
          <p:cNvPr id="3" name="Content Placeholder 2"/>
          <p:cNvSpPr>
            <a:spLocks noGrp="1"/>
          </p:cNvSpPr>
          <p:nvPr>
            <p:ph sz="half" idx="1"/>
          </p:nvPr>
        </p:nvSpPr>
        <p:spPr>
          <a:xfrm>
            <a:off x="838200" y="2317115"/>
            <a:ext cx="5181600" cy="4351338"/>
          </a:xfrm>
        </p:spPr>
        <p:txBody>
          <a:bodyPr/>
          <a:p>
            <a:pPr marL="0" indent="0" algn="ctr">
              <a:buNone/>
            </a:pPr>
            <a:r>
              <a:rPr lang="en-GB" altLang="en-US"/>
              <a:t>“We ‘commission’ in order to achieve outcomes for our citizens, communities and society as a whole; based on knowing their needs, wants, aspirations and experience.” </a:t>
            </a:r>
            <a:endParaRPr lang="en-GB" altLang="en-US"/>
          </a:p>
          <a:p>
            <a:pPr marL="0" indent="0" algn="ctr">
              <a:buNone/>
            </a:pPr>
            <a:r>
              <a:rPr lang="en-GB" altLang="en-US" sz="1800"/>
              <a:t>(Integrated Commissioning for Better Outcomes 2018)</a:t>
            </a:r>
            <a:endParaRPr lang="en-GB" altLang="en-US" sz="1800"/>
          </a:p>
          <a:p>
            <a:pPr marL="0" indent="0" algn="ctr">
              <a:buNone/>
            </a:pPr>
            <a:endParaRPr lang="en-GB" altLang="en-US" sz="1800"/>
          </a:p>
          <a:p>
            <a:pPr marL="0" indent="0" algn="ctr">
              <a:buNone/>
            </a:pPr>
            <a:r>
              <a:rPr lang="en-GB" altLang="en-US" sz="2400"/>
              <a:t>The Commissioning cycle is comparable to the AHP's Assessment, Treatment and Review of provision</a:t>
            </a:r>
            <a:endParaRPr lang="en-GB" altLang="en-US" sz="2400"/>
          </a:p>
        </p:txBody>
      </p:sp>
      <p:pic>
        <p:nvPicPr>
          <p:cNvPr id="6" name="Content Placeholder 5"/>
          <p:cNvPicPr>
            <a:picLocks noChangeAspect="1"/>
          </p:cNvPicPr>
          <p:nvPr>
            <p:ph sz="half" idx="2"/>
          </p:nvPr>
        </p:nvPicPr>
        <p:blipFill>
          <a:blip r:embed="rId1"/>
          <a:stretch>
            <a:fillRect/>
          </a:stretch>
        </p:blipFill>
        <p:spPr>
          <a:xfrm>
            <a:off x="5954395" y="1837690"/>
            <a:ext cx="5965190" cy="427799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pPr algn="ctr"/>
            <a:r>
              <a:rPr lang="en-GB" altLang="en-US"/>
              <a:t>Shaping Provision and Market Shaping</a:t>
            </a:r>
            <a:endParaRPr lang="en-GB" altLang="en-US"/>
          </a:p>
        </p:txBody>
      </p:sp>
      <p:sp>
        <p:nvSpPr>
          <p:cNvPr id="3" name="Content Placeholder 2"/>
          <p:cNvSpPr>
            <a:spLocks noGrp="1"/>
          </p:cNvSpPr>
          <p:nvPr>
            <p:ph sz="half" idx="1"/>
          </p:nvPr>
        </p:nvSpPr>
        <p:spPr/>
        <p:txBody>
          <a:bodyPr>
            <a:normAutofit fontScale="70000"/>
          </a:bodyPr>
          <a:p>
            <a:pPr marL="0" indent="0">
              <a:buNone/>
            </a:pPr>
            <a:r>
              <a:rPr lang="en-GB" altLang="en-US"/>
              <a:t>Under the Care Act (2014), CCG and Local Authority commisioners are responsible for</a:t>
            </a:r>
            <a:endParaRPr lang="en-GB" altLang="en-US"/>
          </a:p>
          <a:p>
            <a:pPr marL="0" indent="0">
              <a:buNone/>
            </a:pPr>
            <a:r>
              <a:rPr lang="en-GB" altLang="en-US"/>
              <a:t>“the efficient and effective operation of a market in services for meeting care and support needs with a view to ensuring that any person wishing to access services in the market:</a:t>
            </a:r>
            <a:endParaRPr lang="en-GB" altLang="en-US"/>
          </a:p>
          <a:p>
            <a:pPr marL="0" indent="0">
              <a:buNone/>
            </a:pPr>
            <a:r>
              <a:rPr lang="en-GB" altLang="en-US"/>
              <a:t>• Has a variety of providers to choose from who (taken together) provide a range of services</a:t>
            </a:r>
            <a:endParaRPr lang="en-GB" altLang="en-US"/>
          </a:p>
          <a:p>
            <a:pPr marL="0" indent="0">
              <a:buNone/>
            </a:pPr>
            <a:r>
              <a:rPr lang="en-GB" altLang="en-US"/>
              <a:t>• Has a variety of high quality services to choose from</a:t>
            </a:r>
            <a:endParaRPr lang="en-GB" altLang="en-US"/>
          </a:p>
          <a:p>
            <a:pPr marL="0" indent="0">
              <a:buNone/>
            </a:pPr>
            <a:r>
              <a:rPr lang="en-GB" altLang="en-US"/>
              <a:t>• Has sufficient information to make an informed decision about how to meet the needs in question.”</a:t>
            </a:r>
            <a:endParaRPr lang="en-GB" altLang="en-US"/>
          </a:p>
        </p:txBody>
      </p:sp>
      <p:sp>
        <p:nvSpPr>
          <p:cNvPr id="4" name="Content Placeholder 3"/>
          <p:cNvSpPr>
            <a:spLocks noGrp="1"/>
          </p:cNvSpPr>
          <p:nvPr>
            <p:ph sz="half" idx="2"/>
          </p:nvPr>
        </p:nvSpPr>
        <p:spPr/>
        <p:txBody>
          <a:bodyPr/>
          <a:p>
            <a:pPr marL="0" indent="0">
              <a:buNone/>
            </a:pPr>
            <a:r>
              <a:rPr lang="en-GB" altLang="en-US">
                <a:hlinkClick r:id="rId1" tooltip="" action="ppaction://hlinkfile"/>
              </a:rPr>
              <a:t>https://youtu.be/3YdlV1DsK54 </a:t>
            </a:r>
            <a:endParaRPr lang="en-GB" altLang="en-US"/>
          </a:p>
          <a:p>
            <a:endParaRPr lang="en-GB"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GB" altLang="en-US"/>
              <a:t>Intermediate Care in Lancashire</a:t>
            </a:r>
            <a:endParaRPr lang="en-GB" altLang="en-US"/>
          </a:p>
        </p:txBody>
      </p:sp>
      <p:sp>
        <p:nvSpPr>
          <p:cNvPr id="3" name="Content Placeholder 2"/>
          <p:cNvSpPr>
            <a:spLocks noGrp="1"/>
          </p:cNvSpPr>
          <p:nvPr>
            <p:ph sz="half" idx="1"/>
          </p:nvPr>
        </p:nvSpPr>
        <p:spPr>
          <a:xfrm>
            <a:off x="838200" y="2249170"/>
            <a:ext cx="5181600" cy="4351338"/>
          </a:xfrm>
        </p:spPr>
        <p:txBody>
          <a:bodyPr/>
          <a:p>
            <a:r>
              <a:rPr lang="en-GB" altLang="en-US" sz="2000"/>
              <a:t>NICE states that intermediate care practice should be person-centred throughout the care pathway. This means that people should be involved in the planning of their own care and setting of goals. Eligibility should be considered on a case by case basis.</a:t>
            </a:r>
            <a:endParaRPr lang="en-GB" altLang="en-US" sz="2000"/>
          </a:p>
          <a:p>
            <a:r>
              <a:rPr lang="en-GB" altLang="en-US" sz="2000"/>
              <a:t>Contracting and monitoring processes must be flexible to facilitate this way of delivering care (NICE 2017).</a:t>
            </a:r>
            <a:endParaRPr lang="en-GB" altLang="en-US" sz="2000"/>
          </a:p>
        </p:txBody>
      </p:sp>
      <p:pic>
        <p:nvPicPr>
          <p:cNvPr id="8" name="Picture 7"/>
          <p:cNvPicPr>
            <a:picLocks noChangeAspect="1"/>
          </p:cNvPicPr>
          <p:nvPr/>
        </p:nvPicPr>
        <p:blipFill>
          <a:blip r:embed="rId1"/>
          <a:stretch>
            <a:fillRect/>
          </a:stretch>
        </p:blipFill>
        <p:spPr>
          <a:xfrm>
            <a:off x="5883910" y="1825625"/>
            <a:ext cx="6178550" cy="379793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le 1"/>
          <p:cNvSpPr>
            <a:spLocks noGrp="1"/>
          </p:cNvSpPr>
          <p:nvPr/>
        </p:nvSpPr>
        <p:spPr>
          <a:xfrm>
            <a:off x="965200" y="492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a:t>Intermediate Care in Lancashire</a:t>
            </a:r>
            <a:endParaRPr lang="en-GB" altLang="en-US"/>
          </a:p>
        </p:txBody>
      </p:sp>
      <p:pic>
        <p:nvPicPr>
          <p:cNvPr id="6" name="Content Placeholder 5"/>
          <p:cNvPicPr>
            <a:picLocks noChangeAspect="1"/>
          </p:cNvPicPr>
          <p:nvPr>
            <p:ph/>
          </p:nvPr>
        </p:nvPicPr>
        <p:blipFill>
          <a:blip r:embed="rId1"/>
          <a:stretch>
            <a:fillRect/>
          </a:stretch>
        </p:blipFill>
        <p:spPr>
          <a:xfrm>
            <a:off x="2134235" y="1522095"/>
            <a:ext cx="7923530" cy="503872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Content Placeholder 4"/>
          <p:cNvPicPr>
            <a:picLocks noChangeAspect="1"/>
          </p:cNvPicPr>
          <p:nvPr>
            <p:ph sz="half" idx="1"/>
          </p:nvPr>
        </p:nvPicPr>
        <p:blipFill>
          <a:blip r:embed="rId1"/>
          <a:stretch>
            <a:fillRect/>
          </a:stretch>
        </p:blipFill>
        <p:spPr>
          <a:xfrm>
            <a:off x="1802765" y="1651635"/>
            <a:ext cx="8585835" cy="4914900"/>
          </a:xfrm>
          <a:prstGeom prst="rect">
            <a:avLst/>
          </a:prstGeom>
        </p:spPr>
      </p:pic>
      <p:sp>
        <p:nvSpPr>
          <p:cNvPr id="6" name="Title 1"/>
          <p:cNvSpPr>
            <a:spLocks noGrp="1"/>
          </p:cNvSpPr>
          <p:nvPr/>
        </p:nvSpPr>
        <p:spPr>
          <a:xfrm>
            <a:off x="838200" y="32575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a:t>Intermediate Care in Lancashire</a:t>
            </a:r>
            <a:endParaRPr lang="en-GB"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Content Placeholder 4"/>
          <p:cNvPicPr>
            <a:picLocks noChangeAspect="1"/>
          </p:cNvPicPr>
          <p:nvPr>
            <p:ph/>
          </p:nvPr>
        </p:nvPicPr>
        <p:blipFill>
          <a:blip r:embed="rId1"/>
          <a:stretch>
            <a:fillRect/>
          </a:stretch>
        </p:blipFill>
        <p:spPr>
          <a:xfrm>
            <a:off x="249555" y="1522095"/>
            <a:ext cx="8999220" cy="5006340"/>
          </a:xfrm>
          <a:prstGeom prst="rect">
            <a:avLst/>
          </a:prstGeom>
        </p:spPr>
      </p:pic>
      <p:sp>
        <p:nvSpPr>
          <p:cNvPr id="6" name="Title 5"/>
          <p:cNvSpPr>
            <a:spLocks noGrp="1"/>
          </p:cNvSpPr>
          <p:nvPr>
            <p:ph type="title"/>
          </p:nvPr>
        </p:nvSpPr>
        <p:spPr>
          <a:xfrm>
            <a:off x="354965" y="289560"/>
            <a:ext cx="10515600" cy="1325563"/>
          </a:xfrm>
        </p:spPr>
        <p:txBody>
          <a:bodyPr/>
          <a:p>
            <a:r>
              <a:rPr lang="en-GB" altLang="en-US"/>
              <a:t>Intermediate Care in Lancashire</a:t>
            </a:r>
            <a:endParaRPr lang="en-GB" altLang="en-US"/>
          </a:p>
        </p:txBody>
      </p:sp>
      <p:sp>
        <p:nvSpPr>
          <p:cNvPr id="7" name="Text Box 6"/>
          <p:cNvSpPr txBox="1"/>
          <p:nvPr/>
        </p:nvSpPr>
        <p:spPr>
          <a:xfrm>
            <a:off x="9248775" y="2113915"/>
            <a:ext cx="2417445" cy="3138170"/>
          </a:xfrm>
          <a:prstGeom prst="rect">
            <a:avLst/>
          </a:prstGeom>
          <a:noFill/>
        </p:spPr>
        <p:txBody>
          <a:bodyPr wrap="square" rtlCol="0">
            <a:spAutoFit/>
          </a:bodyPr>
          <a:p>
            <a:r>
              <a:rPr lang="en-GB" altLang="en-US" b="1"/>
              <a:t>Alongside interviews and discussions with</a:t>
            </a:r>
            <a:r>
              <a:rPr lang="en-GB" altLang="en-US"/>
              <a:t> </a:t>
            </a:r>
            <a:endParaRPr lang="en-GB" altLang="en-US"/>
          </a:p>
          <a:p>
            <a:r>
              <a:rPr lang="en-GB" altLang="en-US"/>
              <a:t>- Providers</a:t>
            </a:r>
            <a:endParaRPr lang="en-GB" altLang="en-US"/>
          </a:p>
          <a:p>
            <a:r>
              <a:rPr lang="en-GB" altLang="en-US"/>
              <a:t>- Staff</a:t>
            </a:r>
            <a:endParaRPr lang="en-GB" altLang="en-US"/>
          </a:p>
          <a:p>
            <a:r>
              <a:rPr lang="en-GB" altLang="en-US"/>
              <a:t>- Residents currently using the service</a:t>
            </a:r>
            <a:endParaRPr lang="en-GB" altLang="en-US"/>
          </a:p>
          <a:p>
            <a:r>
              <a:rPr lang="en-GB" altLang="en-US"/>
              <a:t>- Carers</a:t>
            </a:r>
            <a:endParaRPr lang="en-GB" altLang="en-US"/>
          </a:p>
          <a:p>
            <a:r>
              <a:rPr lang="en-GB" altLang="en-US"/>
              <a:t>- Managers across health and social care</a:t>
            </a:r>
            <a:endParaRPr lang="en-GB" altLang="en-US"/>
          </a:p>
          <a:p>
            <a:r>
              <a:rPr lang="en-GB" altLang="en-US"/>
              <a:t>- Hospitals</a:t>
            </a:r>
            <a:endParaRPr lang="en-GB" altLang="en-US"/>
          </a:p>
          <a:p>
            <a:r>
              <a:rPr lang="en-GB" altLang="en-US"/>
              <a:t>- GPs</a:t>
            </a:r>
            <a:endParaRPr lang="en-GB"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Content Placeholder 2"/>
          <p:cNvPicPr>
            <a:picLocks noChangeAspect="1"/>
          </p:cNvPicPr>
          <p:nvPr>
            <p:ph/>
          </p:nvPr>
        </p:nvPicPr>
        <p:blipFill>
          <a:blip r:embed="rId1"/>
          <a:stretch>
            <a:fillRect/>
          </a:stretch>
        </p:blipFill>
        <p:spPr>
          <a:xfrm>
            <a:off x="635000" y="1494155"/>
            <a:ext cx="8489315" cy="4979035"/>
          </a:xfrm>
          <a:prstGeom prst="rect">
            <a:avLst/>
          </a:prstGeom>
        </p:spPr>
      </p:pic>
      <p:sp>
        <p:nvSpPr>
          <p:cNvPr id="4" name="Title 3"/>
          <p:cNvSpPr>
            <a:spLocks noGrp="1"/>
          </p:cNvSpPr>
          <p:nvPr>
            <p:ph type="title"/>
          </p:nvPr>
        </p:nvSpPr>
        <p:spPr/>
        <p:txBody>
          <a:bodyPr/>
          <a:p>
            <a:r>
              <a:rPr lang="en-GB" altLang="en-US"/>
              <a:t>Intermediate Care in Lancashire</a:t>
            </a:r>
            <a:endParaRPr lang="en-GB" alt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2523</Words>
  <Application>WPS Presentation</Application>
  <PresentationFormat>Widescreen</PresentationFormat>
  <Paragraphs>68</Paragraphs>
  <Slides>11</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11</vt:i4>
      </vt:variant>
    </vt:vector>
  </HeadingPairs>
  <TitlesOfParts>
    <vt:vector size="19" baseType="lpstr">
      <vt:lpstr>Arial</vt:lpstr>
      <vt:lpstr>SimSun</vt:lpstr>
      <vt:lpstr>Wingdings</vt:lpstr>
      <vt:lpstr>Calibri Light</vt:lpstr>
      <vt:lpstr>Calibri</vt:lpstr>
      <vt:lpstr>Microsoft YaHei</vt:lpstr>
      <vt:lpstr>Arial Unicode MS</vt:lpstr>
      <vt:lpstr>Office Theme</vt:lpstr>
      <vt:lpstr>Commissioning For Intermediate Care</vt:lpstr>
      <vt:lpstr>PowerPoint 演示文稿</vt:lpstr>
      <vt:lpstr>What is commissioning and how does it impact on my service?</vt:lpstr>
      <vt:lpstr>Shaping Provision and Market Shaping</vt:lpstr>
      <vt:lpstr>Intermediate Care in Lancashire</vt:lpstr>
      <vt:lpstr>Intermediate Care in Lancashire</vt:lpstr>
      <vt:lpstr>Intermediate Care in Lancashire</vt:lpstr>
      <vt:lpstr>Intermediate Care in Lancashire</vt:lpstr>
      <vt:lpstr>Intermediate Care in Lancashire</vt:lpstr>
      <vt:lpstr>PowerPoint 演示文稿</vt:lpstr>
      <vt:lpstr>What are commissioners expecting from AHPs?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Commissioning For Intermediate Care</dc:title>
  <dc:creator>vicky</dc:creator>
  <cp:lastModifiedBy>vicky</cp:lastModifiedBy>
  <cp:revision>2</cp:revision>
  <dcterms:created xsi:type="dcterms:W3CDTF">2019-03-25T21:15:00Z</dcterms:created>
  <dcterms:modified xsi:type="dcterms:W3CDTF">2019-03-26T12:41:20Z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2057-10.2.0.7635</vt:lpwstr>
  </property>
</Properties>
</file>