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8"/>
  </p:notesMasterIdLst>
  <p:sldIdLst>
    <p:sldId id="256" r:id="rId3"/>
    <p:sldId id="258" r:id="rId4"/>
    <p:sldId id="281" r:id="rId5"/>
    <p:sldId id="283" r:id="rId6"/>
    <p:sldId id="284" r:id="rId7"/>
    <p:sldId id="286" r:id="rId8"/>
    <p:sldId id="285" r:id="rId9"/>
    <p:sldId id="288" r:id="rId10"/>
    <p:sldId id="289" r:id="rId11"/>
    <p:sldId id="290" r:id="rId12"/>
    <p:sldId id="291" r:id="rId13"/>
    <p:sldId id="297" r:id="rId14"/>
    <p:sldId id="298" r:id="rId15"/>
    <p:sldId id="299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6BE"/>
    <a:srgbClr val="FFAF00"/>
    <a:srgbClr val="FFCF00"/>
    <a:srgbClr val="7354C3"/>
    <a:srgbClr val="6F6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2"/>
    <p:restoredTop sz="94668"/>
  </p:normalViewPr>
  <p:slideViewPr>
    <p:cSldViewPr snapToGrid="0" snapToObjects="1">
      <p:cViewPr>
        <p:scale>
          <a:sx n="76" d="100"/>
          <a:sy n="76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210D-7FF2-A742-B32B-47074288530F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5D68C-EE3A-3248-AF17-0A843066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6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9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04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25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3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32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1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1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92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20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1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2119" y="3842035"/>
            <a:ext cx="8645482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800" b="1" kern="0" dirty="0">
                <a:solidFill>
                  <a:srgbClr val="002060"/>
                </a:solidFill>
              </a:rPr>
              <a:t>Alex MacKenzie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800" b="1" kern="0" dirty="0">
                <a:solidFill>
                  <a:srgbClr val="002060"/>
                </a:solidFill>
              </a:rPr>
              <a:t>Chair of Council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800" b="1" kern="0" dirty="0">
                <a:solidFill>
                  <a:srgbClr val="002060"/>
                </a:solidFill>
              </a:rPr>
              <a:t>The Chartered Society of Physiotherapy</a:t>
            </a:r>
            <a:endParaRPr lang="en-GB" b="1" kern="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119" y="1179124"/>
            <a:ext cx="9220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Long Term Plan and its Opportunities for Community Rehabilitation</a:t>
            </a: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450" y="2372771"/>
            <a:ext cx="98870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Visited a variety of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Launched </a:t>
            </a:r>
            <a:r>
              <a:rPr lang="en-GB" sz="2400" noProof="0" dirty="0" smtClean="0">
                <a:solidFill>
                  <a:srgbClr val="002060"/>
                </a:solidFill>
                <a:latin typeface="Calibri" panose="020F0502020204030204"/>
              </a:rPr>
              <a:t>iCSP community rehabilitation network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srgbClr val="002060"/>
                </a:solidFill>
                <a:latin typeface="Calibri" panose="020F0502020204030204"/>
              </a:rPr>
              <a:t>Developing a member resource to support service delivery</a:t>
            </a:r>
            <a:endParaRPr lang="en-GB" sz="2400" noProof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Linking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 with other professional bodies and third sector organisations to build a consensus of what needs to change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Linked with NHSE </a:t>
            </a:r>
            <a:r>
              <a:rPr kumimoji="0" lang="en-GB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RightCare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438" y="1052416"/>
            <a:ext cx="9220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So far….</a:t>
            </a:r>
            <a:endParaRPr kumimoji="0" lang="en-US" sz="4000" b="1" i="0" u="none" strike="noStrike" kern="10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450" y="2538141"/>
            <a:ext cx="988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438" y="783502"/>
            <a:ext cx="9220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0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SWOT</a:t>
            </a:r>
            <a:r>
              <a:rPr kumimoji="0" lang="en-GB" sz="4000" b="1" i="0" u="none" strike="noStrike" kern="1000" cap="none" spc="-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Analysis</a:t>
            </a:r>
            <a:endParaRPr kumimoji="0" lang="en-US" sz="4000" b="1" i="0" u="none" strike="noStrike" kern="10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66188"/>
              </p:ext>
            </p:extLst>
          </p:nvPr>
        </p:nvGraphicFramePr>
        <p:xfrm>
          <a:off x="162746" y="1491388"/>
          <a:ext cx="11305309" cy="45987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6379">
                  <a:extLst>
                    <a:ext uri="{9D8B030D-6E8A-4147-A177-3AD203B41FA5}">
                      <a16:colId xmlns="" xmlns:a16="http://schemas.microsoft.com/office/drawing/2014/main" val="156333067"/>
                    </a:ext>
                  </a:extLst>
                </a:gridCol>
                <a:gridCol w="5868930">
                  <a:extLst>
                    <a:ext uri="{9D8B030D-6E8A-4147-A177-3AD203B41FA5}">
                      <a16:colId xmlns="" xmlns:a16="http://schemas.microsoft.com/office/drawing/2014/main" val="1710223655"/>
                    </a:ext>
                  </a:extLst>
                </a:gridCol>
              </a:tblGrid>
              <a:tr h="35636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Strengths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Weaknesses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5700770"/>
                  </a:ext>
                </a:extLst>
              </a:tr>
              <a:tr h="1692711">
                <a:tc>
                  <a:txBody>
                    <a:bodyPr/>
                    <a:lstStyle/>
                    <a:p>
                      <a:r>
                        <a:rPr lang="en-GB" dirty="0" smtClean="0"/>
                        <a:t>Time with patients- build relationships</a:t>
                      </a:r>
                    </a:p>
                    <a:p>
                      <a:r>
                        <a:rPr lang="en-GB" dirty="0" smtClean="0"/>
                        <a:t>Maintain skills in all areas</a:t>
                      </a:r>
                    </a:p>
                    <a:p>
                      <a:r>
                        <a:rPr lang="en-GB" dirty="0" smtClean="0"/>
                        <a:t>Access to MDT</a:t>
                      </a:r>
                    </a:p>
                    <a:p>
                      <a:r>
                        <a:rPr lang="en-GB" dirty="0" smtClean="0"/>
                        <a:t>Multiagency</a:t>
                      </a:r>
                      <a:r>
                        <a:rPr lang="en-GB" baseline="0" dirty="0" smtClean="0"/>
                        <a:t> collaboration</a:t>
                      </a:r>
                    </a:p>
                    <a:p>
                      <a:r>
                        <a:rPr lang="en-GB" baseline="0" dirty="0" smtClean="0"/>
                        <a:t>Rewarding area of work</a:t>
                      </a:r>
                    </a:p>
                    <a:p>
                      <a:r>
                        <a:rPr lang="en-GB" baseline="0" dirty="0" smtClean="0"/>
                        <a:t>Evidence based and cost effective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Lack of clear post grad development pathways</a:t>
                      </a:r>
                    </a:p>
                    <a:p>
                      <a:r>
                        <a:rPr lang="en-GB" dirty="0" smtClean="0"/>
                        <a:t>Capacity- volume of work</a:t>
                      </a:r>
                    </a:p>
                    <a:p>
                      <a:r>
                        <a:rPr lang="en-GB" dirty="0" smtClean="0"/>
                        <a:t>Infrastructure</a:t>
                      </a:r>
                    </a:p>
                    <a:p>
                      <a:r>
                        <a:rPr lang="en-GB" dirty="0" smtClean="0"/>
                        <a:t>Waiting</a:t>
                      </a:r>
                      <a:r>
                        <a:rPr lang="en-GB" baseline="0" dirty="0" smtClean="0"/>
                        <a:t> lists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Travel time</a:t>
                      </a:r>
                    </a:p>
                    <a:p>
                      <a:r>
                        <a:rPr lang="en-GB" dirty="0" smtClean="0"/>
                        <a:t>Access to specialists i.e. in acute setting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218042"/>
                  </a:ext>
                </a:extLst>
              </a:tr>
              <a:tr h="35636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Opportunities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Threats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0713331"/>
                  </a:ext>
                </a:extLst>
              </a:tr>
              <a:tr h="2129907">
                <a:tc>
                  <a:txBody>
                    <a:bodyPr/>
                    <a:lstStyle/>
                    <a:p>
                      <a:r>
                        <a:rPr lang="en-GB" dirty="0" smtClean="0"/>
                        <a:t>Workforce development</a:t>
                      </a:r>
                    </a:p>
                    <a:p>
                      <a:r>
                        <a:rPr lang="en-GB" dirty="0" smtClean="0"/>
                        <a:t>Admission prevention- In Reach</a:t>
                      </a:r>
                    </a:p>
                    <a:p>
                      <a:r>
                        <a:rPr lang="en-GB" dirty="0" smtClean="0"/>
                        <a:t>Supported discharge- In Reach</a:t>
                      </a:r>
                    </a:p>
                    <a:p>
                      <a:r>
                        <a:rPr lang="en-GB" dirty="0" smtClean="0"/>
                        <a:t>FCP- falls,</a:t>
                      </a:r>
                      <a:r>
                        <a:rPr lang="en-GB" baseline="0" dirty="0" smtClean="0"/>
                        <a:t> frailty, COPD</a:t>
                      </a:r>
                    </a:p>
                    <a:p>
                      <a:r>
                        <a:rPr lang="en-GB" baseline="0" dirty="0" smtClean="0"/>
                        <a:t>Cost savings to health economy</a:t>
                      </a:r>
                    </a:p>
                    <a:p>
                      <a:r>
                        <a:rPr lang="en-GB" baseline="0" dirty="0" smtClean="0"/>
                        <a:t>Public Health engagement</a:t>
                      </a:r>
                    </a:p>
                    <a:p>
                      <a:r>
                        <a:rPr lang="en-GB" baseline="0" dirty="0" smtClean="0"/>
                        <a:t>Access to Telehealth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Lack of data</a:t>
                      </a:r>
                    </a:p>
                    <a:p>
                      <a:r>
                        <a:rPr lang="en-GB" dirty="0" smtClean="0"/>
                        <a:t>Unwarranted variation in service</a:t>
                      </a:r>
                    </a:p>
                    <a:p>
                      <a:r>
                        <a:rPr lang="en-GB" dirty="0" smtClean="0"/>
                        <a:t>Poor profile “Generalist vs Specialist”</a:t>
                      </a:r>
                    </a:p>
                    <a:p>
                      <a:r>
                        <a:rPr lang="en-GB" dirty="0" smtClean="0"/>
                        <a:t>Lack of opportunity for advanced roles</a:t>
                      </a:r>
                    </a:p>
                    <a:p>
                      <a:r>
                        <a:rPr lang="en-GB" baseline="0" dirty="0" smtClean="0"/>
                        <a:t>5 day service 9-5</a:t>
                      </a:r>
                    </a:p>
                    <a:p>
                      <a:r>
                        <a:rPr lang="en-GB" baseline="0" dirty="0" smtClean="0"/>
                        <a:t>Isolated staff- poor supervision arrangements for Skill mix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406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93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450" y="2372771"/>
            <a:ext cx="988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438" y="826842"/>
            <a:ext cx="9220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Service example – patient centered?</a:t>
            </a:r>
            <a:endParaRPr kumimoji="0" lang="en-US" sz="4000" b="1" i="0" u="none" strike="noStrike" kern="10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74" y="1675709"/>
            <a:ext cx="9260732" cy="43102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33157" y="2601883"/>
            <a:ext cx="681643" cy="166254"/>
          </a:xfrm>
          <a:prstGeom prst="rect">
            <a:avLst/>
          </a:prstGeom>
          <a:solidFill>
            <a:srgbClr val="4A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450" y="2372771"/>
            <a:ext cx="988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11" descr="C:\Users\TW01MG\AppData\Local\Microsoft\Windows\Temporary Internet Files\Content.IE5\ABKJ8GWZ\Social-media-confusion-250x160[1].jpg">
            <a:extLst>
              <a:ext uri="{FF2B5EF4-FFF2-40B4-BE49-F238E27FC236}">
                <a16:creationId xmlns="" xmlns:a16="http://schemas.microsoft.com/office/drawing/2014/main" id="{761A0471-BC55-4A6C-918B-74E20137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54" y="948708"/>
            <a:ext cx="609403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817" y="1876660"/>
            <a:ext cx="9887064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  <a:buClr>
                <a:srgbClr val="FFAF00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One Team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>
                <a:srgbClr val="FFAF00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One referral </a:t>
            </a:r>
            <a:r>
              <a:rPr lang="en-GB" sz="2400" dirty="0" smtClean="0">
                <a:solidFill>
                  <a:srgbClr val="002060"/>
                </a:solidFill>
              </a:rPr>
              <a:t>system / Reduced </a:t>
            </a:r>
            <a:r>
              <a:rPr lang="en-GB" sz="2400" dirty="0">
                <a:solidFill>
                  <a:srgbClr val="002060"/>
                </a:solidFill>
              </a:rPr>
              <a:t>referrer confusion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>
                <a:srgbClr val="FFAF00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One triage and response time for all patients based on need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>
                <a:srgbClr val="FFAF00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One assessment for patient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>
                <a:srgbClr val="FFAF00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Fewer complicated processes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>
                <a:srgbClr val="FFAF00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Increase in clinical time as clinicians efficient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>
                <a:srgbClr val="FFAF00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Pathways </a:t>
            </a:r>
            <a:r>
              <a:rPr lang="en-GB" sz="2400" dirty="0" smtClean="0">
                <a:solidFill>
                  <a:srgbClr val="002060"/>
                </a:solidFill>
              </a:rPr>
              <a:t>smooth and timely</a:t>
            </a:r>
            <a:endParaRPr lang="en-GB" sz="2400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>
                <a:srgbClr val="FFAF00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Reduction in wait from up to 3 months to 1-2 weeks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>
                <a:srgbClr val="FFAF00"/>
              </a:buClr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02060"/>
                </a:solidFill>
              </a:rPr>
              <a:t>AHP </a:t>
            </a:r>
            <a:r>
              <a:rPr lang="en-GB" sz="2400" dirty="0">
                <a:solidFill>
                  <a:srgbClr val="002060"/>
                </a:solidFill>
              </a:rPr>
              <a:t>leadership and team profile raised = more funding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438" y="1052416"/>
            <a:ext cx="9220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0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Redesign - outcome</a:t>
            </a:r>
            <a:endParaRPr kumimoji="0" lang="en-US" sz="4000" b="1" i="0" u="none" strike="noStrike" kern="10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450" y="2314405"/>
            <a:ext cx="9887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Resource to ensure all services can clearly define their service and its impact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Ensure sharing of models of care and redesign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Sharing of CSP position statement and principles of good rehabilitation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New campaign: Right to Rehab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CSP support to members to deliver LTP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438" y="1052416"/>
            <a:ext cx="9220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0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Next Steps….</a:t>
            </a:r>
            <a:endParaRPr kumimoji="0" lang="en-US" sz="4000" b="1" i="0" u="none" strike="noStrike" kern="10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7472" y="1672852"/>
            <a:ext cx="70233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Previous criticism of ‘short termism’ in NHS planning and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Long term challenges identified including increasing demand, aging population and workforce shortages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Desire to increase and sustain, prevention, personalisation, care closer to home and the integration agenda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Increased access and innovation with digital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Long term funding plan provided as a recognition of the 70th anniversary of the NHS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7473" y="1065313"/>
            <a:ext cx="11103530" cy="60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Background to the Long Term Plan (LTP)</a:t>
            </a:r>
            <a:endParaRPr lang="en-US" sz="44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239" y="1772721"/>
            <a:ext cx="3496557" cy="406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933" y="716947"/>
            <a:ext cx="10505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Long term plan (key themes</a:t>
            </a:r>
            <a:r>
              <a:rPr lang="en-GB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4800" b="1" i="0" u="none" strike="noStrike" kern="10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933" y="1547788"/>
            <a:ext cx="55317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course programmes </a:t>
            </a:r>
            <a:endParaRPr lang="en-GB" b="1" dirty="0">
              <a:solidFill>
                <a:srgbClr val="FF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personal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maternal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for people with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conditions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frail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 (including dementia) 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Clr>
                <a:srgbClr val="C1007A"/>
              </a:buClr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1007A"/>
              </a:buClr>
            </a:pPr>
            <a:r>
              <a:rPr lang="en-GB" sz="2000" b="1" dirty="0" smtClean="0">
                <a:solidFill>
                  <a:srgbClr val="FF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GB" sz="2000" b="1" dirty="0">
                <a:solidFill>
                  <a:srgbClr val="FF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</a:t>
            </a:r>
            <a:endParaRPr lang="en-GB" b="1" dirty="0">
              <a:solidFill>
                <a:srgbClr val="FF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marL="285750" indent="-2857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disability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autism 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05729" y="1568206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1007A"/>
              </a:buClr>
            </a:pPr>
            <a:r>
              <a:rPr lang="en-GB" sz="2000" b="1" dirty="0">
                <a:solidFill>
                  <a:srgbClr val="FF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Enablers </a:t>
            </a:r>
            <a:endParaRPr lang="en-GB" b="1" dirty="0">
              <a:solidFill>
                <a:srgbClr val="FF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training and leadership 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technology 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 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review of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 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 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financial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and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and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and national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17091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9790" y="2762265"/>
            <a:ext cx="8645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60000"/>
                  <a:lumOff val="40000"/>
                </a:srgbClr>
              </a:buClr>
              <a:buSzPct val="11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60000"/>
                  <a:lumOff val="40000"/>
                </a:srgbClr>
              </a:buClr>
              <a:buSzPct val="115000"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60000"/>
                  <a:lumOff val="40000"/>
                </a:srgbClr>
              </a:buClr>
              <a:buSzPct val="115000"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60000"/>
                  <a:lumOff val="40000"/>
                </a:srgbClr>
              </a:buClr>
              <a:buSzPct val="115000"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2734" y="1048663"/>
            <a:ext cx="9220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800" b="1" dirty="0">
                <a:solidFill>
                  <a:srgbClr val="002060"/>
                </a:solidFill>
              </a:rPr>
              <a:t>NHS Long Term Plan (LTP</a:t>
            </a:r>
            <a:r>
              <a:rPr lang="en-GB" sz="4800" b="1" dirty="0" smtClean="0">
                <a:solidFill>
                  <a:srgbClr val="002060"/>
                </a:solidFill>
              </a:rPr>
              <a:t>)</a:t>
            </a:r>
            <a:endParaRPr kumimoji="0" lang="en-US" sz="4800" b="1" i="0" u="none" strike="noStrike" kern="10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05311ADC-E328-4F7D-803F-49612EA4B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21" y="2231639"/>
            <a:ext cx="7490298" cy="286565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3D401774-7906-485A-83BD-45B1660F7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967" y="1597339"/>
            <a:ext cx="3490609" cy="41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0956" y="1108563"/>
            <a:ext cx="40644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Read the whole </a:t>
            </a:r>
            <a:r>
              <a:rPr lang="en-GB" sz="4000" i="1" dirty="0">
                <a:solidFill>
                  <a:srgbClr val="002060"/>
                </a:solidFill>
              </a:rPr>
              <a:t>NHS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i="1" dirty="0">
                <a:solidFill>
                  <a:srgbClr val="002060"/>
                </a:solidFill>
              </a:rPr>
              <a:t>Long Term Plan </a:t>
            </a:r>
            <a:r>
              <a:rPr lang="en-GB" sz="4000" dirty="0">
                <a:solidFill>
                  <a:srgbClr val="002060"/>
                </a:solidFill>
              </a:rPr>
              <a:t>with your team. 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</a:rPr>
              <a:t>Find and create opportunities from it</a:t>
            </a:r>
            <a:r>
              <a:rPr lang="en-GB" sz="4000" dirty="0" smtClean="0">
                <a:solidFill>
                  <a:srgbClr val="002060"/>
                </a:solidFill>
              </a:rPr>
              <a:t>…..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8" name="Content Placeholder 8">
            <a:extLst>
              <a:ext uri="{FF2B5EF4-FFF2-40B4-BE49-F238E27FC236}">
                <a16:creationId xmlns="" xmlns:a16="http://schemas.microsoft.com/office/drawing/2014/main" id="{76BD101E-FD2B-4BFF-996B-2ECFCE392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637" y="696685"/>
            <a:ext cx="341085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441" y="896773"/>
            <a:ext cx="9220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kern="1000" spc="-1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But if you are going to look for the ‘name checks’….</a:t>
            </a:r>
            <a:endParaRPr kumimoji="0" lang="en-US" sz="3600" b="1" i="0" u="none" strike="noStrike" kern="10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5464" y="1994398"/>
            <a:ext cx="6955275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Community MDT services including crisis response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AHPs as part of the primary care team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Addressing AHP workforce shortages and skill development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AHP role in supporting patient flow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Highlighting 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AHPs into Action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Highlighting role of AHPs in mental health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Cardiac Rehab, Pulmonary Rehab, Stroke Rehab, post-natal support, CYP services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740" y="2850204"/>
            <a:ext cx="3715966" cy="1569660"/>
          </a:xfrm>
          <a:prstGeom prst="rect">
            <a:avLst/>
          </a:prstGeom>
          <a:noFill/>
          <a:ln w="57150">
            <a:solidFill>
              <a:srgbClr val="FFC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20 commitments that explicitly reference AHP services, and many more of direct relevance</a:t>
            </a:r>
          </a:p>
        </p:txBody>
      </p:sp>
    </p:spTree>
    <p:extLst>
      <p:ext uri="{BB962C8B-B14F-4D97-AF65-F5344CB8AC3E}">
        <p14:creationId xmlns:p14="http://schemas.microsoft.com/office/powerpoint/2010/main" val="20228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629" y="1660897"/>
            <a:ext cx="8645482" cy="430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prstClr val="black"/>
                </a:solidFill>
              </a:rPr>
              <a:t>Increasing service user resilience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600" dirty="0" smtClean="0">
                <a:solidFill>
                  <a:prstClr val="black"/>
                </a:solidFill>
              </a:rPr>
              <a:t>Developing </a:t>
            </a:r>
            <a:r>
              <a:rPr lang="en-GB" sz="2600" dirty="0">
                <a:solidFill>
                  <a:prstClr val="black"/>
                </a:solidFill>
              </a:rPr>
              <a:t>new skills, roles and care models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prstClr val="black"/>
                </a:solidFill>
              </a:rPr>
              <a:t> Expediting patient care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prstClr val="black"/>
                </a:solidFill>
              </a:rPr>
              <a:t> Working across organisational boundaries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prstClr val="black"/>
                </a:solidFill>
              </a:rPr>
              <a:t> Sharing skills &amp; collaboration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prstClr val="black"/>
                </a:solidFill>
              </a:rPr>
              <a:t> Shared decision making &amp; personalised care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prstClr val="black"/>
                </a:solidFill>
              </a:rPr>
              <a:t> Prevention &amp; social prescribing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prstClr val="black"/>
                </a:solidFill>
              </a:rPr>
              <a:t> Leadership and system change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prstClr val="black"/>
                </a:solidFill>
              </a:rPr>
              <a:t> Innovation and digital maturity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696629" y="789002"/>
            <a:ext cx="9220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b="1" kern="1000" spc="-1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Looking beyond LTP ‘name checks’</a:t>
            </a:r>
            <a:endParaRPr kumimoji="0" lang="en-US" sz="4000" b="1" i="0" u="none" strike="noStrike" kern="10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450" y="2538141"/>
            <a:ext cx="9887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002060"/>
                </a:solidFill>
              </a:rPr>
              <a:t>SO1: We'll </a:t>
            </a:r>
            <a:r>
              <a:rPr lang="en-GB" sz="2400" dirty="0">
                <a:solidFill>
                  <a:srgbClr val="002060"/>
                </a:solidFill>
              </a:rPr>
              <a:t>position physiotherapy at the leading edge of transforming the delivery of health and social care throughout the </a:t>
            </a:r>
            <a:r>
              <a:rPr lang="en-GB" sz="2400" dirty="0" smtClean="0">
                <a:solidFill>
                  <a:srgbClr val="002060"/>
                </a:solidFill>
              </a:rPr>
              <a:t>UK</a:t>
            </a:r>
          </a:p>
          <a:p>
            <a:pPr lvl="0"/>
            <a:endParaRPr lang="en-GB" sz="2400" dirty="0">
              <a:solidFill>
                <a:srgbClr val="002060"/>
              </a:solidFill>
            </a:endParaRPr>
          </a:p>
          <a:p>
            <a:pPr lvl="0"/>
            <a:r>
              <a:rPr lang="en-GB" sz="2400" dirty="0" smtClean="0">
                <a:solidFill>
                  <a:srgbClr val="002060"/>
                </a:solidFill>
              </a:rPr>
              <a:t>SO2: We'll </a:t>
            </a:r>
            <a:r>
              <a:rPr lang="en-GB" sz="2400" dirty="0">
                <a:solidFill>
                  <a:srgbClr val="002060"/>
                </a:solidFill>
              </a:rPr>
              <a:t>champion the development and use of the evidence that physiotherapy is both clinically and cost effective in the planning or commissioning, and delivery, of health and social </a:t>
            </a:r>
            <a:r>
              <a:rPr lang="en-GB" sz="2400" dirty="0" smtClean="0">
                <a:solidFill>
                  <a:srgbClr val="002060"/>
                </a:solidFill>
              </a:rPr>
              <a:t>care</a:t>
            </a:r>
          </a:p>
          <a:p>
            <a:pPr lvl="0"/>
            <a:endParaRPr lang="en-GB" sz="2400" dirty="0">
              <a:solidFill>
                <a:srgbClr val="002060"/>
              </a:solidFill>
            </a:endParaRPr>
          </a:p>
          <a:p>
            <a:pPr lvl="0"/>
            <a:r>
              <a:rPr lang="en-GB" sz="2400" dirty="0" smtClean="0">
                <a:solidFill>
                  <a:srgbClr val="002060"/>
                </a:solidFill>
              </a:rPr>
              <a:t>Community Rehabilitation is a priority area for the CSP. </a:t>
            </a:r>
            <a:r>
              <a:rPr lang="en-GB" sz="2400" b="1" dirty="0">
                <a:solidFill>
                  <a:srgbClr val="002060"/>
                </a:solidFill>
              </a:rPr>
              <a:t> 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438" y="1052416"/>
            <a:ext cx="9220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CSP – Strategic Objectives</a:t>
            </a:r>
            <a:r>
              <a:rPr kumimoji="0" lang="en-US" sz="4800" b="1" i="0" u="none" strike="noStrike" kern="1000" cap="none" spc="-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endParaRPr kumimoji="0" lang="en-US" sz="4800" b="1" i="0" u="none" strike="noStrike" kern="10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438" y="1771598"/>
            <a:ext cx="60446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C000"/>
              </a:buClr>
            </a:pPr>
            <a:r>
              <a:rPr lang="en-GB" sz="2400" b="1" dirty="0" smtClean="0">
                <a:solidFill>
                  <a:srgbClr val="002060"/>
                </a:solidFill>
              </a:rPr>
              <a:t>AIMS</a:t>
            </a:r>
          </a:p>
          <a:p>
            <a:pPr marL="342900" lvl="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To determine </a:t>
            </a:r>
            <a:r>
              <a:rPr lang="en-GB" sz="2400" dirty="0">
                <a:solidFill>
                  <a:srgbClr val="002060"/>
                </a:solidFill>
              </a:rPr>
              <a:t>the current state of community rehabilitation services across the UK for benchmarking and future </a:t>
            </a:r>
            <a:r>
              <a:rPr lang="en-GB" sz="2400" dirty="0" smtClean="0">
                <a:solidFill>
                  <a:srgbClr val="002060"/>
                </a:solidFill>
              </a:rPr>
              <a:t>evaluation</a:t>
            </a:r>
          </a:p>
          <a:p>
            <a:pPr marL="342900" lvl="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To explore </a:t>
            </a:r>
            <a:r>
              <a:rPr lang="en-GB" sz="2400" dirty="0">
                <a:solidFill>
                  <a:srgbClr val="002060"/>
                </a:solidFill>
              </a:rPr>
              <a:t>the various workforce, finance and organisational models and structures that contribute to the delivery of good community rehabilitation 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342900" lvl="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To gain insights and examples of what ‘good’ look </a:t>
            </a:r>
            <a:r>
              <a:rPr lang="en-GB" sz="2400" dirty="0" smtClean="0">
                <a:solidFill>
                  <a:srgbClr val="002060"/>
                </a:solidFill>
              </a:rPr>
              <a:t>like</a:t>
            </a:r>
          </a:p>
          <a:p>
            <a:pPr marL="342900" lvl="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To influence and shape national work streams for Community Rehabilitation</a:t>
            </a:r>
            <a:endParaRPr lang="en-GB" sz="2400" dirty="0" smtClean="0">
              <a:solidFill>
                <a:srgbClr val="002060"/>
              </a:solidFill>
            </a:endParaRPr>
          </a:p>
          <a:p>
            <a:pPr lvl="0"/>
            <a:endParaRPr lang="en-GB" sz="2400" b="1" dirty="0" smtClean="0">
              <a:solidFill>
                <a:srgbClr val="002060"/>
              </a:solidFill>
            </a:endParaRPr>
          </a:p>
          <a:p>
            <a:pPr lvl="0"/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438" y="906501"/>
            <a:ext cx="9220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How are we doing this?</a:t>
            </a:r>
            <a:endParaRPr kumimoji="0" lang="en-US" sz="4000" b="1" i="0" u="none" strike="noStrike" kern="10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53719" y="1803006"/>
            <a:ext cx="50972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C000"/>
              </a:buClr>
            </a:pPr>
            <a:r>
              <a:rPr lang="en-GB" sz="2400" b="1" dirty="0" smtClean="0">
                <a:solidFill>
                  <a:srgbClr val="002060"/>
                </a:solidFill>
              </a:rPr>
              <a:t>ACTIVITIES</a:t>
            </a:r>
          </a:p>
          <a:p>
            <a:pPr marL="342900" lvl="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Service visits</a:t>
            </a:r>
          </a:p>
          <a:p>
            <a:pPr marL="342900" lvl="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Gaining a sound understanding what is happening in </a:t>
            </a:r>
            <a:r>
              <a:rPr lang="en-GB" sz="2400" dirty="0" smtClean="0">
                <a:solidFill>
                  <a:srgbClr val="002060"/>
                </a:solidFill>
              </a:rPr>
              <a:t>practice</a:t>
            </a:r>
          </a:p>
          <a:p>
            <a:pPr marL="342900" lvl="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Creation of consensus statement and principles of good rehabilitation</a:t>
            </a:r>
          </a:p>
          <a:p>
            <a:pPr marL="342900" lvl="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Development of a data base of examples of good practice</a:t>
            </a:r>
          </a:p>
          <a:p>
            <a:pPr marL="342900" lvl="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Links with </a:t>
            </a:r>
            <a:r>
              <a:rPr lang="en-GB" sz="2400" dirty="0" err="1" smtClean="0">
                <a:solidFill>
                  <a:srgbClr val="002060"/>
                </a:solidFill>
              </a:rPr>
              <a:t>RightCare</a:t>
            </a:r>
            <a:r>
              <a:rPr lang="en-GB" sz="2400" dirty="0" smtClean="0">
                <a:solidFill>
                  <a:srgbClr val="002060"/>
                </a:solidFill>
              </a:rPr>
              <a:t> community rehab pathway</a:t>
            </a:r>
          </a:p>
          <a:p>
            <a:pPr marL="342900" lvl="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Links with community services data set and community currencies work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LTP for Ale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TP for Alex" id="{84286F19-AFCB-4BBB-AD01-2809D5DED593}" vid="{848EC94D-0527-4297-A82D-DDB7FC40C3DC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TP for Alex" id="{84286F19-AFCB-4BBB-AD01-2809D5DED593}" vid="{B73536D7-E857-466F-B4AE-293DB48448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LTP for Alex</Template>
  <TotalTime>1</TotalTime>
  <Words>752</Words>
  <Application>Microsoft Office PowerPoint</Application>
  <PresentationFormat>Custom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LTP for Alex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Lancs Hospitals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Lishman Joanne (ELHT)</dc:creator>
  <cp:lastModifiedBy>Lishman Joanne (ELHT)</cp:lastModifiedBy>
  <cp:revision>1</cp:revision>
  <dcterms:created xsi:type="dcterms:W3CDTF">2019-03-26T11:33:29Z</dcterms:created>
  <dcterms:modified xsi:type="dcterms:W3CDTF">2019-03-26T17:54:19Z</dcterms:modified>
</cp:coreProperties>
</file>