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3" r:id="rId2"/>
    <p:sldId id="309" r:id="rId3"/>
    <p:sldId id="280" r:id="rId4"/>
    <p:sldId id="296" r:id="rId5"/>
    <p:sldId id="302" r:id="rId6"/>
    <p:sldId id="281" r:id="rId7"/>
    <p:sldId id="289" r:id="rId8"/>
    <p:sldId id="258" r:id="rId9"/>
    <p:sldId id="271" r:id="rId10"/>
    <p:sldId id="293" r:id="rId11"/>
    <p:sldId id="290" r:id="rId12"/>
    <p:sldId id="266" r:id="rId13"/>
    <p:sldId id="272" r:id="rId14"/>
    <p:sldId id="303" r:id="rId15"/>
    <p:sldId id="295" r:id="rId16"/>
    <p:sldId id="308" r:id="rId17"/>
    <p:sldId id="291" r:id="rId18"/>
    <p:sldId id="292" r:id="rId19"/>
    <p:sldId id="299" r:id="rId20"/>
    <p:sldId id="269" r:id="rId21"/>
    <p:sldId id="312" r:id="rId22"/>
    <p:sldId id="311" r:id="rId23"/>
    <p:sldId id="314" r:id="rId24"/>
    <p:sldId id="288" r:id="rId25"/>
    <p:sldId id="31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7" autoAdjust="0"/>
    <p:restoredTop sz="81197" autoAdjust="0"/>
  </p:normalViewPr>
  <p:slideViewPr>
    <p:cSldViewPr>
      <p:cViewPr>
        <p:scale>
          <a:sx n="63" d="100"/>
          <a:sy n="63" d="100"/>
        </p:scale>
        <p:origin x="-4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9C0A28-3878-4E31-B727-DC0B60087559}" type="datetimeFigureOut">
              <a:rPr lang="en-GB" smtClean="0"/>
              <a:t>26/03/2019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7C8032-DFAF-4150-8E8E-B7BE75E97858}" type="slidenum">
              <a:rPr lang="en-GB" smtClean="0"/>
              <a:t>‹#›</a:t>
            </a:fld>
            <a:endParaRPr lang="en-GB"/>
          </a:p>
        </p:txBody>
      </p:sp>
    </p:spTree>
    <p:extLst>
      <p:ext uri="{BB962C8B-B14F-4D97-AF65-F5344CB8AC3E}">
        <p14:creationId xmlns:p14="http://schemas.microsoft.com/office/powerpoint/2010/main" val="2146221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510F3-5685-4FAA-AFAA-EB9132409BD5}" type="datetimeFigureOut">
              <a:rPr lang="en-GB" smtClean="0"/>
              <a:t>26/03/2019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CB739-8723-43EE-BF96-2188D8DE3E49}" type="slidenum">
              <a:rPr lang="en-GB" smtClean="0"/>
              <a:t>‹#›</a:t>
            </a:fld>
            <a:endParaRPr lang="en-GB"/>
          </a:p>
        </p:txBody>
      </p:sp>
    </p:spTree>
    <p:extLst>
      <p:ext uri="{BB962C8B-B14F-4D97-AF65-F5344CB8AC3E}">
        <p14:creationId xmlns:p14="http://schemas.microsoft.com/office/powerpoint/2010/main" val="17457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Grass roots-</a:t>
            </a:r>
            <a:r>
              <a:rPr lang="en-GB" baseline="0" dirty="0" smtClean="0"/>
              <a:t> change from bottom up.</a:t>
            </a:r>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1</a:t>
            </a:fld>
            <a:endParaRPr lang="en-GB"/>
          </a:p>
        </p:txBody>
      </p:sp>
    </p:spTree>
    <p:extLst>
      <p:ext uri="{BB962C8B-B14F-4D97-AF65-F5344CB8AC3E}">
        <p14:creationId xmlns:p14="http://schemas.microsoft.com/office/powerpoint/2010/main" val="353941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15</a:t>
            </a:fld>
            <a:endParaRPr lang="en-GB"/>
          </a:p>
        </p:txBody>
      </p:sp>
    </p:spTree>
    <p:extLst>
      <p:ext uri="{BB962C8B-B14F-4D97-AF65-F5344CB8AC3E}">
        <p14:creationId xmlns:p14="http://schemas.microsoft.com/office/powerpoint/2010/main" val="230171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6CB739-8723-43EE-BF96-2188D8DE3E49}" type="slidenum">
              <a:rPr lang="en-GB" smtClean="0"/>
              <a:t>16</a:t>
            </a:fld>
            <a:endParaRPr lang="en-GB"/>
          </a:p>
        </p:txBody>
      </p:sp>
    </p:spTree>
    <p:extLst>
      <p:ext uri="{BB962C8B-B14F-4D97-AF65-F5344CB8AC3E}">
        <p14:creationId xmlns:p14="http://schemas.microsoft.com/office/powerpoint/2010/main" val="425463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Data Analysis for Rebecca Emmott</a:t>
            </a:r>
          </a:p>
          <a:p>
            <a:r>
              <a:rPr lang="en-GB" sz="1200" kern="1200" dirty="0">
                <a:solidFill>
                  <a:schemeClr val="tx1"/>
                </a:solidFill>
                <a:effectLst/>
                <a:latin typeface="+mn-lt"/>
                <a:ea typeface="+mn-ea"/>
                <a:cs typeface="+mn-cs"/>
              </a:rPr>
              <a:t>We collected a sample of 19 patients  prior to our Test of Change starting. On this graph the mean is 9.5days (in black) the UCL is 23 and the KPI (in red) is 5days.</a:t>
            </a:r>
          </a:p>
          <a:p>
            <a:r>
              <a:rPr lang="en-GB" sz="1200" kern="1200" dirty="0">
                <a:solidFill>
                  <a:schemeClr val="tx1"/>
                </a:solidFill>
                <a:effectLst/>
                <a:latin typeface="+mn-lt"/>
                <a:ea typeface="+mn-ea"/>
                <a:cs typeface="+mn-cs"/>
              </a:rPr>
              <a:t>There are 15.78% of patients being seen within the current KPI which is 5 working days (excluding weekends). The process is uncontrolled and wait times are variable within control limits. </a:t>
            </a:r>
          </a:p>
          <a:p>
            <a:r>
              <a:rPr lang="en-GB" sz="1200" kern="1200" dirty="0">
                <a:solidFill>
                  <a:schemeClr val="tx1"/>
                </a:solidFill>
                <a:effectLst/>
                <a:latin typeface="+mn-lt"/>
                <a:ea typeface="+mn-ea"/>
                <a:cs typeface="+mn-cs"/>
              </a:rPr>
              <a:t>From when the test of change started there is a significant decrease (over 7 data points) in the RTT time with 17 data points falling below the mean line. There is a decline in the length of RTT from the beginning of the Test of Change and the last 7 data points’ show that the KPI is being met 100% of the time. </a:t>
            </a:r>
          </a:p>
          <a:p>
            <a:r>
              <a:rPr lang="en-GB" sz="1200" kern="1200" dirty="0">
                <a:solidFill>
                  <a:schemeClr val="tx1"/>
                </a:solidFill>
                <a:effectLst/>
                <a:latin typeface="+mn-lt"/>
                <a:ea typeface="+mn-ea"/>
                <a:cs typeface="+mn-cs"/>
              </a:rPr>
              <a:t>There is one point on the 19/02 where the wait was 10days but the patient was unable to be seen due to being admitted through A&amp;E. </a:t>
            </a:r>
          </a:p>
          <a:p>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20</a:t>
            </a:fld>
            <a:endParaRPr lang="en-GB"/>
          </a:p>
        </p:txBody>
      </p:sp>
    </p:spTree>
    <p:extLst>
      <p:ext uri="{BB962C8B-B14F-4D97-AF65-F5344CB8AC3E}">
        <p14:creationId xmlns:p14="http://schemas.microsoft.com/office/powerpoint/2010/main" val="147157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Cost</a:t>
            </a:r>
            <a:r>
              <a:rPr lang="en-GB" baseline="0" dirty="0" smtClean="0"/>
              <a:t> effectiveness- would need to look at how current RWT pathway</a:t>
            </a:r>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23</a:t>
            </a:fld>
            <a:endParaRPr lang="en-GB"/>
          </a:p>
        </p:txBody>
      </p:sp>
    </p:spTree>
    <p:extLst>
      <p:ext uri="{BB962C8B-B14F-4D97-AF65-F5344CB8AC3E}">
        <p14:creationId xmlns:p14="http://schemas.microsoft.com/office/powerpoint/2010/main" val="365805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lumMod val="50000"/>
                  </a:schemeClr>
                </a:solidFill>
              </a:rPr>
              <a:t>Small scale change building on the learning in a structured way before spread across localities/ trust. </a:t>
            </a:r>
          </a:p>
          <a:p>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2</a:t>
            </a:fld>
            <a:endParaRPr lang="en-GB"/>
          </a:p>
        </p:txBody>
      </p:sp>
    </p:spTree>
    <p:extLst>
      <p:ext uri="{BB962C8B-B14F-4D97-AF65-F5344CB8AC3E}">
        <p14:creationId xmlns:p14="http://schemas.microsoft.com/office/powerpoint/2010/main" val="12641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lumMod val="50000"/>
                  </a:schemeClr>
                </a:solidFill>
              </a:rPr>
              <a:t>Small scale change building on the learning in a structured way before spread across localities/ trust. </a:t>
            </a:r>
          </a:p>
          <a:p>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3</a:t>
            </a:fld>
            <a:endParaRPr lang="en-GB"/>
          </a:p>
        </p:txBody>
      </p:sp>
    </p:spTree>
    <p:extLst>
      <p:ext uri="{BB962C8B-B14F-4D97-AF65-F5344CB8AC3E}">
        <p14:creationId xmlns:p14="http://schemas.microsoft.com/office/powerpoint/2010/main" val="12641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plan, do, study, act (PDSA) cycles to test an idea by trialling a change on a small scale and asses its impact, building upon the learning from previous cycles in a structured way before wholesale implementation.</a:t>
            </a:r>
          </a:p>
          <a:p>
            <a:r>
              <a:rPr lang="en-GB" dirty="0" smtClean="0"/>
              <a:t>1. What are we trying to accomplish? (The aims statement).</a:t>
            </a:r>
          </a:p>
          <a:p>
            <a:r>
              <a:rPr lang="en-GB" dirty="0" smtClean="0"/>
              <a:t>2. How will we know if the change is an improvement? What measures of success will we</a:t>
            </a:r>
          </a:p>
          <a:p>
            <a:r>
              <a:rPr lang="en-GB" dirty="0" smtClean="0"/>
              <a:t>use?</a:t>
            </a:r>
          </a:p>
          <a:p>
            <a:r>
              <a:rPr lang="en-GB" dirty="0" smtClean="0"/>
              <a:t>3. What changes can we make that will result in improvement? (The change concepts to</a:t>
            </a:r>
          </a:p>
          <a:p>
            <a:r>
              <a:rPr lang="en-GB" dirty="0" smtClean="0"/>
              <a:t>be tested).</a:t>
            </a:r>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4</a:t>
            </a:fld>
            <a:endParaRPr lang="en-GB"/>
          </a:p>
        </p:txBody>
      </p:sp>
    </p:spTree>
    <p:extLst>
      <p:ext uri="{BB962C8B-B14F-4D97-AF65-F5344CB8AC3E}">
        <p14:creationId xmlns:p14="http://schemas.microsoft.com/office/powerpoint/2010/main" val="230171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6CB739-8723-43EE-BF96-2188D8DE3E49}" type="slidenum">
              <a:rPr lang="en-GB" smtClean="0"/>
              <a:t>6</a:t>
            </a:fld>
            <a:endParaRPr lang="en-GB"/>
          </a:p>
        </p:txBody>
      </p:sp>
    </p:spTree>
    <p:extLst>
      <p:ext uri="{BB962C8B-B14F-4D97-AF65-F5344CB8AC3E}">
        <p14:creationId xmlns:p14="http://schemas.microsoft.com/office/powerpoint/2010/main" val="425463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F1C10E-BFD1-4266-B552-CF1541E6D8C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412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Cost</a:t>
            </a:r>
            <a:r>
              <a:rPr lang="en-GB" baseline="0" dirty="0" smtClean="0"/>
              <a:t> effectiveness- would need to look at how current RWT pathway</a:t>
            </a:r>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10</a:t>
            </a:fld>
            <a:endParaRPr lang="en-GB"/>
          </a:p>
        </p:txBody>
      </p:sp>
    </p:spTree>
    <p:extLst>
      <p:ext uri="{BB962C8B-B14F-4D97-AF65-F5344CB8AC3E}">
        <p14:creationId xmlns:p14="http://schemas.microsoft.com/office/powerpoint/2010/main" val="365805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11</a:t>
            </a:fld>
            <a:endParaRPr lang="en-GB"/>
          </a:p>
        </p:txBody>
      </p:sp>
    </p:spTree>
    <p:extLst>
      <p:ext uri="{BB962C8B-B14F-4D97-AF65-F5344CB8AC3E}">
        <p14:creationId xmlns:p14="http://schemas.microsoft.com/office/powerpoint/2010/main" val="308368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GB" dirty="0" smtClean="0">
                <a:solidFill>
                  <a:schemeClr val="bg1">
                    <a:lumMod val="50000"/>
                  </a:schemeClr>
                </a:solidFill>
              </a:rPr>
              <a:t>How will you overcome them?</a:t>
            </a:r>
          </a:p>
          <a:p>
            <a:pPr marL="457200" indent="-457200"/>
            <a:r>
              <a:rPr lang="en-GB" dirty="0" smtClean="0">
                <a:solidFill>
                  <a:schemeClr val="bg1">
                    <a:lumMod val="50000"/>
                  </a:schemeClr>
                </a:solidFill>
              </a:rPr>
              <a:t>Meetings </a:t>
            </a:r>
          </a:p>
          <a:p>
            <a:pPr marL="457200" indent="-457200"/>
            <a:r>
              <a:rPr lang="en-GB" dirty="0" smtClean="0">
                <a:solidFill>
                  <a:schemeClr val="bg1">
                    <a:lumMod val="50000"/>
                  </a:schemeClr>
                </a:solidFill>
              </a:rPr>
              <a:t>Sharing info</a:t>
            </a:r>
          </a:p>
          <a:p>
            <a:endParaRPr lang="en-GB" dirty="0"/>
          </a:p>
        </p:txBody>
      </p:sp>
      <p:sp>
        <p:nvSpPr>
          <p:cNvPr id="4" name="Slide Number Placeholder 3"/>
          <p:cNvSpPr>
            <a:spLocks noGrp="1"/>
          </p:cNvSpPr>
          <p:nvPr>
            <p:ph type="sldNum" sz="quarter" idx="10"/>
          </p:nvPr>
        </p:nvSpPr>
        <p:spPr/>
        <p:txBody>
          <a:bodyPr/>
          <a:lstStyle/>
          <a:p>
            <a:fld id="{396CB739-8723-43EE-BF96-2188D8DE3E49}" type="slidenum">
              <a:rPr lang="en-GB" smtClean="0"/>
              <a:t>14</a:t>
            </a:fld>
            <a:endParaRPr lang="en-GB"/>
          </a:p>
        </p:txBody>
      </p:sp>
    </p:spTree>
    <p:extLst>
      <p:ext uri="{BB962C8B-B14F-4D97-AF65-F5344CB8AC3E}">
        <p14:creationId xmlns:p14="http://schemas.microsoft.com/office/powerpoint/2010/main" val="390889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E1437D-1FB6-455A-8DBC-74F2DAB85B11}"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3213196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E1437D-1FB6-455A-8DBC-74F2DAB85B11}"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208937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E1437D-1FB6-455A-8DBC-74F2DAB85B11}"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34930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E1437D-1FB6-455A-8DBC-74F2DAB85B11}"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59663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1437D-1FB6-455A-8DBC-74F2DAB85B11}" type="datetimeFigureOut">
              <a:rPr lang="en-GB" smtClean="0"/>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1018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EE1437D-1FB6-455A-8DBC-74F2DAB85B11}"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291168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EE1437D-1FB6-455A-8DBC-74F2DAB85B11}" type="datetimeFigureOut">
              <a:rPr lang="en-GB" smtClean="0"/>
              <a:t>26/03/2019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38037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E1437D-1FB6-455A-8DBC-74F2DAB85B11}" type="datetimeFigureOut">
              <a:rPr lang="en-GB" smtClean="0"/>
              <a:t>26/03/2019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249218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1437D-1FB6-455A-8DBC-74F2DAB85B11}" type="datetimeFigureOut">
              <a:rPr lang="en-GB" smtClean="0"/>
              <a:t>26/03/2019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21439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1437D-1FB6-455A-8DBC-74F2DAB85B11}"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83884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E1437D-1FB6-455A-8DBC-74F2DAB85B11}" type="datetimeFigureOut">
              <a:rPr lang="en-GB" smtClean="0"/>
              <a:t>26/03/2019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3FAA2-F5A1-4A81-BBC8-91EB73D37E52}" type="slidenum">
              <a:rPr lang="en-GB" smtClean="0"/>
              <a:t>‹#›</a:t>
            </a:fld>
            <a:endParaRPr lang="en-GB"/>
          </a:p>
        </p:txBody>
      </p:sp>
    </p:spTree>
    <p:extLst>
      <p:ext uri="{BB962C8B-B14F-4D97-AF65-F5344CB8AC3E}">
        <p14:creationId xmlns:p14="http://schemas.microsoft.com/office/powerpoint/2010/main" val="252491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1437D-1FB6-455A-8DBC-74F2DAB85B11}" type="datetimeFigureOut">
              <a:rPr lang="en-GB" smtClean="0"/>
              <a:t>26/03/2019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3FAA2-F5A1-4A81-BBC8-91EB73D37E52}" type="slidenum">
              <a:rPr lang="en-GB" smtClean="0"/>
              <a:t>‹#›</a:t>
            </a:fld>
            <a:endParaRPr lang="en-GB"/>
          </a:p>
        </p:txBody>
      </p:sp>
    </p:spTree>
    <p:extLst>
      <p:ext uri="{BB962C8B-B14F-4D97-AF65-F5344CB8AC3E}">
        <p14:creationId xmlns:p14="http://schemas.microsoft.com/office/powerpoint/2010/main" val="2125518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accent4">
                    <a:lumMod val="75000"/>
                  </a:schemeClr>
                </a:solidFill>
              </a:rPr>
              <a:t>Small Scale Test </a:t>
            </a:r>
            <a:r>
              <a:rPr lang="en-GB" b="1" dirty="0">
                <a:solidFill>
                  <a:schemeClr val="accent4">
                    <a:lumMod val="75000"/>
                  </a:schemeClr>
                </a:solidFill>
              </a:rPr>
              <a:t>for </a:t>
            </a:r>
            <a:r>
              <a:rPr lang="en-GB" b="1" dirty="0" smtClean="0">
                <a:solidFill>
                  <a:schemeClr val="accent4">
                    <a:lumMod val="75000"/>
                  </a:schemeClr>
                </a:solidFill>
              </a:rPr>
              <a:t>Change;</a:t>
            </a:r>
            <a:r>
              <a:rPr lang="en-GB" b="1" dirty="0">
                <a:solidFill>
                  <a:schemeClr val="accent4">
                    <a:lumMod val="75000"/>
                  </a:schemeClr>
                </a:solidFill>
              </a:rPr>
              <a:t/>
            </a:r>
            <a:br>
              <a:rPr lang="en-GB" b="1" dirty="0">
                <a:solidFill>
                  <a:schemeClr val="accent4">
                    <a:lumMod val="75000"/>
                  </a:schemeClr>
                </a:solidFill>
              </a:rPr>
            </a:br>
            <a:r>
              <a:rPr lang="en-GB" b="1" dirty="0" smtClean="0">
                <a:solidFill>
                  <a:schemeClr val="accent4">
                    <a:lumMod val="75000"/>
                  </a:schemeClr>
                </a:solidFill>
              </a:rPr>
              <a:t>Grass roots approach. </a:t>
            </a:r>
            <a:endParaRPr lang="en-GB" b="1" dirty="0">
              <a:solidFill>
                <a:schemeClr val="accent4">
                  <a:lumMod val="75000"/>
                </a:schemeClr>
              </a:solidFill>
            </a:endParaRPr>
          </a:p>
        </p:txBody>
      </p:sp>
      <p:sp>
        <p:nvSpPr>
          <p:cNvPr id="3" name="Subtitle 2"/>
          <p:cNvSpPr>
            <a:spLocks noGrp="1"/>
          </p:cNvSpPr>
          <p:nvPr>
            <p:ph type="subTitle" idx="1"/>
          </p:nvPr>
        </p:nvSpPr>
        <p:spPr>
          <a:xfrm>
            <a:off x="4946839" y="5217508"/>
            <a:ext cx="3816424" cy="1129680"/>
          </a:xfrm>
        </p:spPr>
        <p:txBody>
          <a:bodyPr>
            <a:normAutofit/>
          </a:bodyPr>
          <a:lstStyle/>
          <a:p>
            <a:r>
              <a:rPr lang="en-GB" sz="1600" dirty="0" smtClean="0"/>
              <a:t>Laura Fahy.</a:t>
            </a:r>
          </a:p>
          <a:p>
            <a:r>
              <a:rPr lang="en-GB" sz="1600" dirty="0" smtClean="0"/>
              <a:t>Assistant Practitioner. </a:t>
            </a:r>
            <a:endParaRPr lang="en-GB" sz="1600" dirty="0"/>
          </a:p>
        </p:txBody>
      </p:sp>
      <p:pic>
        <p:nvPicPr>
          <p:cNvPr id="4" name="Picture 1" descr="SPE_logo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srcRect/>
          <a:stretch>
            <a:fillRect/>
          </a:stretch>
        </p:blipFill>
        <p:spPr bwMode="auto">
          <a:xfrm>
            <a:off x="5867400" y="152400"/>
            <a:ext cx="3076575" cy="419100"/>
          </a:xfrm>
          <a:prstGeom prst="rect">
            <a:avLst/>
          </a:prstGeom>
          <a:noFill/>
          <a:ln w="9525">
            <a:noFill/>
            <a:miter lim="800000"/>
            <a:headEnd/>
            <a:tailEnd/>
          </a:ln>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Subtitle 2"/>
          <p:cNvSpPr txBox="1">
            <a:spLocks/>
          </p:cNvSpPr>
          <p:nvPr/>
        </p:nvSpPr>
        <p:spPr>
          <a:xfrm>
            <a:off x="228377" y="5237584"/>
            <a:ext cx="3816424" cy="11296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600" dirty="0" smtClean="0"/>
              <a:t>Rebecca Emmott </a:t>
            </a:r>
          </a:p>
          <a:p>
            <a:r>
              <a:rPr lang="en-GB" sz="1600" dirty="0" smtClean="0"/>
              <a:t>Senior Physiotherapist.</a:t>
            </a:r>
            <a:endParaRPr lang="en-GB" sz="1600" dirty="0"/>
          </a:p>
        </p:txBody>
      </p:sp>
    </p:spTree>
    <p:extLst>
      <p:ext uri="{BB962C8B-B14F-4D97-AF65-F5344CB8AC3E}">
        <p14:creationId xmlns:p14="http://schemas.microsoft.com/office/powerpoint/2010/main" val="1113158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15" y="571500"/>
            <a:ext cx="8229600" cy="1143000"/>
          </a:xfrm>
        </p:spPr>
        <p:txBody>
          <a:bodyPr>
            <a:normAutofit fontScale="90000"/>
          </a:bodyPr>
          <a:lstStyle/>
          <a:p>
            <a:r>
              <a:rPr lang="en-GB" b="1" u="sng" dirty="0" smtClean="0">
                <a:solidFill>
                  <a:schemeClr val="accent4">
                    <a:lumMod val="75000"/>
                  </a:schemeClr>
                </a:solidFill>
              </a:rPr>
              <a:t>Secondary aims.</a:t>
            </a:r>
            <a:br>
              <a:rPr lang="en-GB" b="1" u="sng" dirty="0" smtClean="0">
                <a:solidFill>
                  <a:schemeClr val="accent4">
                    <a:lumMod val="75000"/>
                  </a:schemeClr>
                </a:solidFill>
              </a:rPr>
            </a:br>
            <a:endParaRPr lang="en-GB" b="1" u="sng" dirty="0">
              <a:solidFill>
                <a:schemeClr val="accent4">
                  <a:lumMod val="75000"/>
                </a:schemeClr>
              </a:solidFill>
            </a:endParaRPr>
          </a:p>
        </p:txBody>
      </p:sp>
      <p:sp>
        <p:nvSpPr>
          <p:cNvPr id="3" name="Content Placeholder 2"/>
          <p:cNvSpPr>
            <a:spLocks noGrp="1"/>
          </p:cNvSpPr>
          <p:nvPr>
            <p:ph idx="1"/>
          </p:nvPr>
        </p:nvSpPr>
        <p:spPr>
          <a:xfrm>
            <a:off x="511999" y="1823879"/>
            <a:ext cx="8229600" cy="4525963"/>
          </a:xfrm>
        </p:spPr>
        <p:txBody>
          <a:bodyPr>
            <a:normAutofit fontScale="92500" lnSpcReduction="10000"/>
          </a:bodyPr>
          <a:lstStyle/>
          <a:p>
            <a:r>
              <a:rPr lang="en-GB" dirty="0" smtClean="0">
                <a:solidFill>
                  <a:schemeClr val="bg1">
                    <a:lumMod val="50000"/>
                  </a:schemeClr>
                </a:solidFill>
              </a:rPr>
              <a:t>To improve communication between social and health sectors. </a:t>
            </a:r>
          </a:p>
          <a:p>
            <a:endParaRPr lang="en-GB" dirty="0" smtClean="0">
              <a:solidFill>
                <a:schemeClr val="bg1">
                  <a:lumMod val="50000"/>
                </a:schemeClr>
              </a:solidFill>
            </a:endParaRPr>
          </a:p>
          <a:p>
            <a:r>
              <a:rPr lang="en-GB" dirty="0" smtClean="0">
                <a:solidFill>
                  <a:schemeClr val="bg1">
                    <a:lumMod val="50000"/>
                  </a:schemeClr>
                </a:solidFill>
              </a:rPr>
              <a:t>Improve satisfaction/outcomes  for RWT patients.</a:t>
            </a:r>
          </a:p>
          <a:p>
            <a:endParaRPr lang="en-GB" dirty="0" smtClean="0">
              <a:solidFill>
                <a:schemeClr val="bg1">
                  <a:lumMod val="50000"/>
                </a:schemeClr>
              </a:solidFill>
            </a:endParaRPr>
          </a:p>
          <a:p>
            <a:r>
              <a:rPr lang="en-GB" dirty="0" smtClean="0">
                <a:solidFill>
                  <a:schemeClr val="bg1">
                    <a:lumMod val="50000"/>
                  </a:schemeClr>
                </a:solidFill>
              </a:rPr>
              <a:t>Improve effectiveness of support staff input by reducing waiting lists for support staff. </a:t>
            </a:r>
          </a:p>
          <a:p>
            <a:endParaRPr lang="en-GB" dirty="0" smtClean="0">
              <a:solidFill>
                <a:schemeClr val="bg1">
                  <a:lumMod val="50000"/>
                </a:schemeClr>
              </a:solidFill>
            </a:endParaRPr>
          </a:p>
          <a:p>
            <a:r>
              <a:rPr lang="en-GB" dirty="0" smtClean="0">
                <a:solidFill>
                  <a:schemeClr val="bg1">
                    <a:lumMod val="50000"/>
                  </a:schemeClr>
                </a:solidFill>
              </a:rPr>
              <a:t>Increase cost effectiveness. </a:t>
            </a:r>
          </a:p>
          <a:p>
            <a:pPr marL="0" indent="0">
              <a:buNone/>
            </a:pPr>
            <a:endParaRPr lang="en-GB" dirty="0" smtClean="0">
              <a:solidFill>
                <a:schemeClr val="bg1">
                  <a:lumMod val="50000"/>
                </a:schemeClr>
              </a:solidFill>
            </a:endParaRPr>
          </a:p>
          <a:p>
            <a:endParaRPr lang="en-GB" dirty="0">
              <a:solidFill>
                <a:schemeClr val="bg1">
                  <a:lumMod val="50000"/>
                </a:schemeClr>
              </a:solidFill>
            </a:endParaRPr>
          </a:p>
        </p:txBody>
      </p:sp>
      <p:pic>
        <p:nvPicPr>
          <p:cNvPr id="4" name="Picture 1" descr="SPE_logo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srcRect/>
          <a:stretch>
            <a:fillRect/>
          </a:stretch>
        </p:blipFill>
        <p:spPr bwMode="auto">
          <a:xfrm>
            <a:off x="5867400" y="152400"/>
            <a:ext cx="3076575" cy="419100"/>
          </a:xfrm>
          <a:prstGeom prst="rect">
            <a:avLst/>
          </a:prstGeom>
          <a:noFill/>
          <a:ln w="9525">
            <a:noFill/>
            <a:miter lim="800000"/>
            <a:headEnd/>
            <a:tailEnd/>
          </a:ln>
        </p:spPr>
      </p:pic>
      <p:sp>
        <p:nvSpPr>
          <p:cNvPr id="6" name="Rounded Rectangle 5"/>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33851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72" y="571500"/>
            <a:ext cx="8229600" cy="457200"/>
          </a:xfrm>
        </p:spPr>
        <p:txBody>
          <a:bodyPr>
            <a:noAutofit/>
          </a:bodyPr>
          <a:lstStyle/>
          <a:p>
            <a:r>
              <a:rPr lang="en-GB" sz="3600" b="1" u="sng" dirty="0" smtClean="0">
                <a:solidFill>
                  <a:schemeClr val="accent4">
                    <a:lumMod val="75000"/>
                  </a:schemeClr>
                </a:solidFill>
              </a:rPr>
              <a:t>Method and approach.</a:t>
            </a:r>
            <a:endParaRPr lang="en-GB" sz="3600" b="1" u="sng" dirty="0">
              <a:solidFill>
                <a:schemeClr val="accent4">
                  <a:lumMod val="75000"/>
                </a:schemeClr>
              </a:solidFill>
            </a:endParaRPr>
          </a:p>
        </p:txBody>
      </p:sp>
      <p:sp>
        <p:nvSpPr>
          <p:cNvPr id="3" name="Content Placeholder 2"/>
          <p:cNvSpPr>
            <a:spLocks noGrp="1"/>
          </p:cNvSpPr>
          <p:nvPr>
            <p:ph idx="1"/>
          </p:nvPr>
        </p:nvSpPr>
        <p:spPr>
          <a:xfrm>
            <a:off x="457200" y="1286332"/>
            <a:ext cx="8229600" cy="4839831"/>
          </a:xfrm>
        </p:spPr>
        <p:txBody>
          <a:bodyPr/>
          <a:lstStyle/>
          <a:p>
            <a:endParaRPr lang="en-GB" dirty="0"/>
          </a:p>
          <a:p>
            <a:endParaRPr lang="en-GB" dirty="0"/>
          </a:p>
        </p:txBody>
      </p:sp>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a:extLst>
              <a:ext uri="{FF2B5EF4-FFF2-40B4-BE49-F238E27FC236}">
                <a16:creationId xmlns="" xmlns:a16="http://schemas.microsoft.com/office/drawing/2014/main" id="{E3B66952-CD61-4D07-8187-6B70A9DC713F}"/>
              </a:ext>
            </a:extLst>
          </p:cNvPr>
          <p:cNvGraphicFramePr>
            <a:graphicFrameLocks noGrp="1"/>
          </p:cNvGraphicFramePr>
          <p:nvPr>
            <p:extLst>
              <p:ext uri="{D42A27DB-BD31-4B8C-83A1-F6EECF244321}">
                <p14:modId xmlns:p14="http://schemas.microsoft.com/office/powerpoint/2010/main" val="1440244074"/>
              </p:ext>
            </p:extLst>
          </p:nvPr>
        </p:nvGraphicFramePr>
        <p:xfrm>
          <a:off x="1956436" y="1086467"/>
          <a:ext cx="4953546" cy="5248633"/>
        </p:xfrm>
        <a:graphic>
          <a:graphicData uri="http://schemas.openxmlformats.org/drawingml/2006/table">
            <a:tbl>
              <a:tblPr firstRow="1" firstCol="1" lastRow="1" lastCol="1" bandRow="1" bandCol="1">
                <a:tableStyleId>{5C22544A-7EE6-4342-B048-85BDC9FD1C3A}</a:tableStyleId>
              </a:tblPr>
              <a:tblGrid>
                <a:gridCol w="2476773">
                  <a:extLst>
                    <a:ext uri="{9D8B030D-6E8A-4147-A177-3AD203B41FA5}">
                      <a16:colId xmlns="" xmlns:a16="http://schemas.microsoft.com/office/drawing/2014/main" val="3151346270"/>
                    </a:ext>
                  </a:extLst>
                </a:gridCol>
                <a:gridCol w="2476773">
                  <a:extLst>
                    <a:ext uri="{9D8B030D-6E8A-4147-A177-3AD203B41FA5}">
                      <a16:colId xmlns="" xmlns:a16="http://schemas.microsoft.com/office/drawing/2014/main" val="138899931"/>
                    </a:ext>
                  </a:extLst>
                </a:gridCol>
              </a:tblGrid>
              <a:tr h="2138074">
                <a:tc>
                  <a:txBody>
                    <a:bodyPr/>
                    <a:lstStyle/>
                    <a:p>
                      <a:pPr algn="ctr">
                        <a:spcAft>
                          <a:spcPts val="0"/>
                        </a:spcAft>
                      </a:pPr>
                      <a:r>
                        <a:rPr lang="en-GB" sz="1100" u="sng" dirty="0">
                          <a:solidFill>
                            <a:schemeClr val="accent4">
                              <a:lumMod val="75000"/>
                            </a:schemeClr>
                          </a:solidFill>
                          <a:effectLst/>
                        </a:rPr>
                        <a:t>STRENGTHS</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Open to </a:t>
                      </a:r>
                      <a:r>
                        <a:rPr lang="en-GB" sz="1100" dirty="0" smtClean="0">
                          <a:solidFill>
                            <a:schemeClr val="accent4">
                              <a:lumMod val="75000"/>
                            </a:schemeClr>
                          </a:solidFill>
                          <a:effectLst/>
                        </a:rPr>
                        <a:t>change.</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Aware of the issues surrounding </a:t>
                      </a:r>
                      <a:r>
                        <a:rPr lang="en-GB" sz="1100" dirty="0" smtClean="0">
                          <a:solidFill>
                            <a:schemeClr val="accent4">
                              <a:lumMod val="75000"/>
                            </a:schemeClr>
                          </a:solidFill>
                          <a:effectLst/>
                        </a:rPr>
                        <a:t>RWT.</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smtClean="0">
                          <a:solidFill>
                            <a:schemeClr val="accent4">
                              <a:lumMod val="75000"/>
                            </a:schemeClr>
                          </a:solidFill>
                          <a:effectLst/>
                        </a:rPr>
                        <a:t>Motivated.</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smtClean="0">
                          <a:solidFill>
                            <a:schemeClr val="accent4">
                              <a:lumMod val="75000"/>
                            </a:schemeClr>
                          </a:solidFill>
                          <a:effectLst/>
                        </a:rPr>
                        <a:t>Experienced.</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Good </a:t>
                      </a:r>
                      <a:r>
                        <a:rPr lang="en-GB" sz="1100" dirty="0" smtClean="0">
                          <a:solidFill>
                            <a:schemeClr val="accent4">
                              <a:lumMod val="75000"/>
                            </a:schemeClr>
                          </a:solidFill>
                          <a:effectLst/>
                        </a:rPr>
                        <a:t>Communicators.</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Have links within the </a:t>
                      </a:r>
                      <a:r>
                        <a:rPr lang="en-GB" sz="1100" dirty="0" smtClean="0">
                          <a:solidFill>
                            <a:schemeClr val="accent4">
                              <a:lumMod val="75000"/>
                            </a:schemeClr>
                          </a:solidFill>
                          <a:effectLst/>
                        </a:rPr>
                        <a:t>trust.</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endParaRPr lang="en-GB" sz="1100" dirty="0">
                        <a:solidFill>
                          <a:schemeClr val="accent4">
                            <a:lumMod val="75000"/>
                          </a:schemeClr>
                        </a:solidFill>
                        <a:effectLst/>
                        <a:latin typeface="Times New Roman" panose="02020603050405020304" pitchFamily="18" charset="0"/>
                        <a:ea typeface="Times New Roman" panose="02020603050405020304" pitchFamily="18" charset="0"/>
                      </a:endParaRPr>
                    </a:p>
                  </a:txBody>
                  <a:tcPr marL="42612" marR="42612" marT="0" marB="0">
                    <a:solidFill>
                      <a:schemeClr val="tx2">
                        <a:lumMod val="20000"/>
                        <a:lumOff val="80000"/>
                      </a:schemeClr>
                    </a:solidFill>
                  </a:tcPr>
                </a:tc>
                <a:tc>
                  <a:txBody>
                    <a:bodyPr/>
                    <a:lstStyle/>
                    <a:p>
                      <a:pPr algn="ctr">
                        <a:spcAft>
                          <a:spcPts val="0"/>
                        </a:spcAft>
                      </a:pPr>
                      <a:r>
                        <a:rPr lang="en-GB" sz="1100" u="sng" dirty="0">
                          <a:solidFill>
                            <a:schemeClr val="accent4">
                              <a:lumMod val="75000"/>
                            </a:schemeClr>
                          </a:solidFill>
                          <a:effectLst/>
                        </a:rPr>
                        <a:t>WEAKNESSES.</a:t>
                      </a:r>
                      <a:endParaRPr lang="en-GB" sz="1100" dirty="0">
                        <a:solidFill>
                          <a:schemeClr val="accent4">
                            <a:lumMod val="75000"/>
                          </a:schemeClr>
                        </a:solidFill>
                        <a:effectLst/>
                      </a:endParaRPr>
                    </a:p>
                    <a:p>
                      <a:pPr algn="ctr">
                        <a:spcAft>
                          <a:spcPts val="0"/>
                        </a:spcAft>
                      </a:pPr>
                      <a:r>
                        <a:rPr lang="en-GB" sz="1100" u="none" strike="noStrike" dirty="0">
                          <a:solidFill>
                            <a:schemeClr val="accent4">
                              <a:lumMod val="75000"/>
                            </a:schemeClr>
                          </a:solidFill>
                          <a:effectLst/>
                        </a:rPr>
                        <a:t> </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Lack of contacts within social care.</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Other work / educational commitments.</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Lack of knowledge of pathways/processes.</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 </a:t>
                      </a:r>
                      <a:endParaRPr lang="en-GB" sz="1100" dirty="0">
                        <a:solidFill>
                          <a:schemeClr val="accent4">
                            <a:lumMod val="75000"/>
                          </a:schemeClr>
                        </a:solidFill>
                        <a:effectLst/>
                        <a:latin typeface="Times New Roman" panose="02020603050405020304" pitchFamily="18" charset="0"/>
                        <a:ea typeface="Times New Roman" panose="02020603050405020304" pitchFamily="18" charset="0"/>
                      </a:endParaRPr>
                    </a:p>
                  </a:txBody>
                  <a:tcPr marL="42612" marR="42612" marT="0" marB="0">
                    <a:solidFill>
                      <a:schemeClr val="tx2">
                        <a:lumMod val="20000"/>
                        <a:lumOff val="80000"/>
                      </a:schemeClr>
                    </a:solidFill>
                  </a:tcPr>
                </a:tc>
                <a:extLst>
                  <a:ext uri="{0D108BD9-81ED-4DB2-BD59-A6C34878D82A}">
                    <a16:rowId xmlns="" xmlns:a16="http://schemas.microsoft.com/office/drawing/2014/main" val="1861961017"/>
                  </a:ext>
                </a:extLst>
              </a:tr>
              <a:tr h="2901673">
                <a:tc>
                  <a:txBody>
                    <a:bodyPr/>
                    <a:lstStyle/>
                    <a:p>
                      <a:pPr algn="ctr">
                        <a:spcAft>
                          <a:spcPts val="0"/>
                        </a:spcAft>
                      </a:pPr>
                      <a:r>
                        <a:rPr lang="en-GB" sz="1100" u="sng" dirty="0">
                          <a:solidFill>
                            <a:schemeClr val="accent4">
                              <a:lumMod val="75000"/>
                            </a:schemeClr>
                          </a:solidFill>
                          <a:effectLst/>
                        </a:rPr>
                        <a:t>OPPORTUNITIES.</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Shift in culture within NHS to actively promote change.</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Improved awareness around quality improvement processes.</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Willingness from Social Services to be involved in change.</a:t>
                      </a:r>
                    </a:p>
                    <a:p>
                      <a:pPr algn="ctr">
                        <a:spcAft>
                          <a:spcPts val="0"/>
                        </a:spcAft>
                      </a:pPr>
                      <a:r>
                        <a:rPr lang="en-GB" sz="1100" dirty="0">
                          <a:solidFill>
                            <a:schemeClr val="accent4">
                              <a:lumMod val="75000"/>
                            </a:schemeClr>
                          </a:solidFill>
                          <a:effectLst/>
                        </a:rPr>
                        <a:t> </a:t>
                      </a:r>
                    </a:p>
                    <a:p>
                      <a:pPr algn="ctr">
                        <a:spcAft>
                          <a:spcPts val="0"/>
                        </a:spcAft>
                      </a:pPr>
                      <a:r>
                        <a:rPr lang="en-GB" sz="1100" u="none" strike="noStrike" dirty="0" smtClean="0">
                          <a:solidFill>
                            <a:schemeClr val="accent4">
                              <a:lumMod val="75000"/>
                            </a:schemeClr>
                          </a:solidFill>
                          <a:effectLst/>
                        </a:rPr>
                        <a:t>Well placed as an AHP to work across organisational</a:t>
                      </a:r>
                      <a:r>
                        <a:rPr lang="en-GB" sz="1100" u="none" strike="noStrike" baseline="0" dirty="0" smtClean="0">
                          <a:solidFill>
                            <a:schemeClr val="accent4">
                              <a:lumMod val="75000"/>
                            </a:schemeClr>
                          </a:solidFill>
                          <a:effectLst/>
                        </a:rPr>
                        <a:t> boundaries.</a:t>
                      </a:r>
                    </a:p>
                    <a:p>
                      <a:pPr algn="ctr">
                        <a:spcAft>
                          <a:spcPts val="0"/>
                        </a:spcAft>
                      </a:pPr>
                      <a:r>
                        <a:rPr lang="en-GB" sz="1100" u="none" strike="noStrike" dirty="0">
                          <a:solidFill>
                            <a:schemeClr val="accent4">
                              <a:lumMod val="75000"/>
                            </a:schemeClr>
                          </a:solidFill>
                          <a:effectLst/>
                        </a:rPr>
                        <a:t> </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Numerous changes to staffing within </a:t>
                      </a:r>
                      <a:r>
                        <a:rPr lang="en-GB" sz="1100" dirty="0" smtClean="0">
                          <a:solidFill>
                            <a:schemeClr val="accent4">
                              <a:lumMod val="75000"/>
                            </a:schemeClr>
                          </a:solidFill>
                          <a:effectLst/>
                        </a:rPr>
                        <a:t>team.</a:t>
                      </a:r>
                      <a:r>
                        <a:rPr lang="en-GB" sz="1100" dirty="0">
                          <a:solidFill>
                            <a:schemeClr val="accent4">
                              <a:lumMod val="75000"/>
                            </a:schemeClr>
                          </a:solidFill>
                          <a:effectLst/>
                        </a:rPr>
                        <a:t> </a:t>
                      </a:r>
                      <a:endParaRPr lang="en-GB" sz="1100" dirty="0">
                        <a:solidFill>
                          <a:schemeClr val="accent4">
                            <a:lumMod val="75000"/>
                          </a:schemeClr>
                        </a:solidFill>
                        <a:effectLst/>
                        <a:latin typeface="Times New Roman" panose="02020603050405020304" pitchFamily="18" charset="0"/>
                        <a:ea typeface="Times New Roman" panose="02020603050405020304" pitchFamily="18" charset="0"/>
                      </a:endParaRPr>
                    </a:p>
                  </a:txBody>
                  <a:tcPr marL="42612" marR="42612" marT="0" marB="0">
                    <a:solidFill>
                      <a:schemeClr val="tx2">
                        <a:lumMod val="20000"/>
                        <a:lumOff val="80000"/>
                      </a:schemeClr>
                    </a:solidFill>
                  </a:tcPr>
                </a:tc>
                <a:tc>
                  <a:txBody>
                    <a:bodyPr/>
                    <a:lstStyle/>
                    <a:p>
                      <a:pPr algn="ctr">
                        <a:spcAft>
                          <a:spcPts val="0"/>
                        </a:spcAft>
                      </a:pPr>
                      <a:r>
                        <a:rPr lang="en-GB" sz="1100" u="sng" dirty="0">
                          <a:solidFill>
                            <a:schemeClr val="accent4">
                              <a:lumMod val="75000"/>
                            </a:schemeClr>
                          </a:solidFill>
                          <a:effectLst/>
                        </a:rPr>
                        <a:t>THREATS.</a:t>
                      </a:r>
                      <a:endParaRPr lang="en-GB" sz="1100" dirty="0">
                        <a:solidFill>
                          <a:schemeClr val="accent4">
                            <a:lumMod val="75000"/>
                          </a:schemeClr>
                        </a:solidFill>
                        <a:effectLst/>
                      </a:endParaRPr>
                    </a:p>
                    <a:p>
                      <a:pPr algn="ctr">
                        <a:spcAft>
                          <a:spcPts val="0"/>
                        </a:spcAft>
                      </a:pPr>
                      <a:r>
                        <a:rPr lang="en-GB" sz="1100" u="none" strike="noStrike" dirty="0">
                          <a:solidFill>
                            <a:schemeClr val="accent4">
                              <a:lumMod val="75000"/>
                            </a:schemeClr>
                          </a:solidFill>
                          <a:effectLst/>
                        </a:rPr>
                        <a:t> </a:t>
                      </a: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Numerous changes to staffing within team.</a:t>
                      </a:r>
                    </a:p>
                    <a:p>
                      <a:pPr algn="ctr">
                        <a:spcAft>
                          <a:spcPts val="0"/>
                        </a:spcAft>
                      </a:pPr>
                      <a:r>
                        <a:rPr lang="en-GB" sz="1100" dirty="0">
                          <a:solidFill>
                            <a:schemeClr val="accent4">
                              <a:lumMod val="75000"/>
                            </a:schemeClr>
                          </a:solidFill>
                          <a:effectLst/>
                        </a:rPr>
                        <a:t> </a:t>
                      </a:r>
                    </a:p>
                    <a:p>
                      <a:pPr algn="ctr">
                        <a:spcAft>
                          <a:spcPts val="0"/>
                        </a:spcAft>
                      </a:pPr>
                      <a:r>
                        <a:rPr lang="en-GB" sz="1100" dirty="0">
                          <a:solidFill>
                            <a:schemeClr val="accent4">
                              <a:lumMod val="75000"/>
                            </a:schemeClr>
                          </a:solidFill>
                          <a:effectLst/>
                        </a:rPr>
                        <a:t>Resistance from team / managers to implement change</a:t>
                      </a:r>
                      <a:r>
                        <a:rPr lang="en-GB" sz="1100" dirty="0" smtClean="0">
                          <a:solidFill>
                            <a:schemeClr val="accent4">
                              <a:lumMod val="75000"/>
                            </a:schemeClr>
                          </a:solidFill>
                          <a:effectLst/>
                        </a:rPr>
                        <a:t>.</a:t>
                      </a:r>
                    </a:p>
                    <a:p>
                      <a:pPr algn="ctr">
                        <a:spcAft>
                          <a:spcPts val="0"/>
                        </a:spcAft>
                      </a:pPr>
                      <a:endParaRPr lang="en-GB" sz="1100" dirty="0" smtClean="0">
                        <a:solidFill>
                          <a:schemeClr val="accent4">
                            <a:lumMod val="75000"/>
                          </a:schemeClr>
                        </a:solidFill>
                        <a:effectLst/>
                      </a:endParaRPr>
                    </a:p>
                    <a:p>
                      <a:pPr algn="ctr">
                        <a:spcAft>
                          <a:spcPts val="0"/>
                        </a:spcAft>
                      </a:pPr>
                      <a:r>
                        <a:rPr lang="en-GB" sz="1100" dirty="0" smtClean="0">
                          <a:solidFill>
                            <a:schemeClr val="accent4">
                              <a:lumMod val="75000"/>
                            </a:schemeClr>
                          </a:solidFill>
                          <a:effectLst/>
                        </a:rPr>
                        <a:t>Time limits.</a:t>
                      </a:r>
                    </a:p>
                    <a:p>
                      <a:pPr algn="ctr">
                        <a:spcAft>
                          <a:spcPts val="0"/>
                        </a:spcAft>
                      </a:pPr>
                      <a:endParaRPr lang="en-GB" sz="1100" dirty="0" smtClean="0">
                        <a:solidFill>
                          <a:schemeClr val="accent4">
                            <a:lumMod val="75000"/>
                          </a:schemeClr>
                        </a:solidFill>
                        <a:effectLst/>
                      </a:endParaRPr>
                    </a:p>
                    <a:p>
                      <a:pPr algn="ctr">
                        <a:spcAft>
                          <a:spcPts val="0"/>
                        </a:spcAft>
                      </a:pPr>
                      <a:r>
                        <a:rPr lang="en-GB" sz="1100" dirty="0" smtClean="0">
                          <a:solidFill>
                            <a:schemeClr val="accent4">
                              <a:lumMod val="75000"/>
                            </a:schemeClr>
                          </a:solidFill>
                          <a:effectLst/>
                        </a:rPr>
                        <a:t>Staff annual leave. </a:t>
                      </a:r>
                    </a:p>
                    <a:p>
                      <a:pPr algn="ctr">
                        <a:spcAft>
                          <a:spcPts val="0"/>
                        </a:spcAft>
                      </a:pPr>
                      <a:endParaRPr lang="en-GB" sz="1100" dirty="0" smtClean="0">
                        <a:solidFill>
                          <a:schemeClr val="accent4">
                            <a:lumMod val="75000"/>
                          </a:schemeClr>
                        </a:solidFill>
                        <a:effectLst/>
                      </a:endParaRPr>
                    </a:p>
                    <a:p>
                      <a:pPr algn="ctr">
                        <a:spcAft>
                          <a:spcPts val="0"/>
                        </a:spcAft>
                      </a:pPr>
                      <a:r>
                        <a:rPr lang="en-GB" sz="1100" dirty="0" smtClean="0">
                          <a:solidFill>
                            <a:schemeClr val="accent4">
                              <a:lumMod val="75000"/>
                            </a:schemeClr>
                          </a:solidFill>
                          <a:effectLst/>
                        </a:rPr>
                        <a:t>Staff sickness. </a:t>
                      </a:r>
                    </a:p>
                    <a:p>
                      <a:pPr algn="ctr">
                        <a:spcAft>
                          <a:spcPts val="0"/>
                        </a:spcAft>
                      </a:pPr>
                      <a:endParaRPr lang="en-GB" sz="1100" dirty="0" smtClean="0">
                        <a:solidFill>
                          <a:schemeClr val="accent4">
                            <a:lumMod val="75000"/>
                          </a:schemeClr>
                        </a:solidFill>
                        <a:effectLst/>
                      </a:endParaRPr>
                    </a:p>
                    <a:p>
                      <a:pPr algn="ctr">
                        <a:spcAft>
                          <a:spcPts val="0"/>
                        </a:spcAft>
                      </a:pPr>
                      <a:endParaRPr lang="en-GB" sz="1100" dirty="0">
                        <a:solidFill>
                          <a:schemeClr val="accent4">
                            <a:lumMod val="75000"/>
                          </a:schemeClr>
                        </a:solidFill>
                        <a:effectLst/>
                      </a:endParaRPr>
                    </a:p>
                    <a:p>
                      <a:pPr algn="ctr">
                        <a:spcAft>
                          <a:spcPts val="0"/>
                        </a:spcAft>
                      </a:pPr>
                      <a:r>
                        <a:rPr lang="en-GB" sz="1100" dirty="0">
                          <a:solidFill>
                            <a:schemeClr val="accent4">
                              <a:lumMod val="75000"/>
                            </a:schemeClr>
                          </a:solidFill>
                          <a:effectLst/>
                        </a:rPr>
                        <a:t> </a:t>
                      </a:r>
                      <a:endParaRPr lang="en-GB" sz="1100" dirty="0">
                        <a:solidFill>
                          <a:schemeClr val="accent4">
                            <a:lumMod val="75000"/>
                          </a:schemeClr>
                        </a:solidFill>
                        <a:effectLst/>
                        <a:latin typeface="Times New Roman" panose="02020603050405020304" pitchFamily="18" charset="0"/>
                        <a:ea typeface="Times New Roman" panose="02020603050405020304" pitchFamily="18" charset="0"/>
                      </a:endParaRPr>
                    </a:p>
                  </a:txBody>
                  <a:tcPr marL="42612" marR="42612" marT="0" marB="0">
                    <a:solidFill>
                      <a:schemeClr val="tx2">
                        <a:lumMod val="20000"/>
                        <a:lumOff val="80000"/>
                      </a:schemeClr>
                    </a:solidFill>
                  </a:tcPr>
                </a:tc>
                <a:extLst>
                  <a:ext uri="{0D108BD9-81ED-4DB2-BD59-A6C34878D82A}">
                    <a16:rowId xmlns="" xmlns:a16="http://schemas.microsoft.com/office/drawing/2014/main" val="3824399932"/>
                  </a:ext>
                </a:extLst>
              </a:tr>
            </a:tbl>
          </a:graphicData>
        </a:graphic>
      </p:graphicFrame>
      <p:sp>
        <p:nvSpPr>
          <p:cNvPr id="9" name="Rectangle 1">
            <a:extLst>
              <a:ext uri="{FF2B5EF4-FFF2-40B4-BE49-F238E27FC236}">
                <a16:creationId xmlns="" xmlns:a16="http://schemas.microsoft.com/office/drawing/2014/main" id="{EE2E57AB-B720-48E9-8BDF-58C22D7A7D5B}"/>
              </a:ext>
            </a:extLst>
          </p:cNvPr>
          <p:cNvSpPr>
            <a:spLocks noChangeArrowheads="1"/>
          </p:cNvSpPr>
          <p:nvPr/>
        </p:nvSpPr>
        <p:spPr bwMode="auto">
          <a:xfrm>
            <a:off x="20145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495958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63" y="199023"/>
            <a:ext cx="8229600" cy="1143000"/>
          </a:xfrm>
        </p:spPr>
        <p:txBody>
          <a:bodyPr/>
          <a:lstStyle/>
          <a:p>
            <a:r>
              <a:rPr lang="en-GB" b="1" u="sng" dirty="0">
                <a:solidFill>
                  <a:schemeClr val="accent4">
                    <a:lumMod val="75000"/>
                  </a:schemeClr>
                </a:solidFill>
              </a:rPr>
              <a:t>Who is involved?</a:t>
            </a:r>
          </a:p>
        </p:txBody>
      </p:sp>
      <p:sp>
        <p:nvSpPr>
          <p:cNvPr id="3" name="Content Placeholder 2"/>
          <p:cNvSpPr>
            <a:spLocks noGrp="1"/>
          </p:cNvSpPr>
          <p:nvPr>
            <p:ph idx="1"/>
          </p:nvPr>
        </p:nvSpPr>
        <p:spPr>
          <a:xfrm>
            <a:off x="457200" y="1196752"/>
            <a:ext cx="8229600" cy="4929411"/>
          </a:xfrm>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867400" y="152400"/>
            <a:ext cx="3076575" cy="419100"/>
          </a:xfrm>
          <a:prstGeom prst="rect">
            <a:avLst/>
          </a:prstGeom>
          <a:noFill/>
          <a:ln w="9525">
            <a:noFill/>
            <a:miter lim="800000"/>
            <a:headEnd/>
            <a:tailEnd/>
          </a:ln>
        </p:spPr>
      </p:pic>
      <p:pic>
        <p:nvPicPr>
          <p:cNvPr id="5" name="Picture 1" descr="SPE_logo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Flowchart: Connector 9">
            <a:extLst>
              <a:ext uri="{FF2B5EF4-FFF2-40B4-BE49-F238E27FC236}">
                <a16:creationId xmlns="" xmlns:a16="http://schemas.microsoft.com/office/drawing/2014/main" id="{9DB4940E-A32E-4471-B3B4-B61577922549}"/>
              </a:ext>
            </a:extLst>
          </p:cNvPr>
          <p:cNvSpPr/>
          <p:nvPr/>
        </p:nvSpPr>
        <p:spPr>
          <a:xfrm>
            <a:off x="4001039" y="3089957"/>
            <a:ext cx="1296144" cy="1143000"/>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lumMod val="75000"/>
                </a:schemeClr>
              </a:solidFill>
            </a:endParaRPr>
          </a:p>
        </p:txBody>
      </p:sp>
      <p:cxnSp>
        <p:nvCxnSpPr>
          <p:cNvPr id="12" name="Straight Arrow Connector 11">
            <a:extLst>
              <a:ext uri="{FF2B5EF4-FFF2-40B4-BE49-F238E27FC236}">
                <a16:creationId xmlns="" xmlns:a16="http://schemas.microsoft.com/office/drawing/2014/main" id="{879E5DFB-4EF1-41E3-AAFC-82AAB76242AD}"/>
              </a:ext>
            </a:extLst>
          </p:cNvPr>
          <p:cNvCxnSpPr>
            <a:cxnSpLocks/>
            <a:stCxn id="10" idx="0"/>
            <a:endCxn id="17" idx="4"/>
          </p:cNvCxnSpPr>
          <p:nvPr/>
        </p:nvCxnSpPr>
        <p:spPr>
          <a:xfrm flipH="1" flipV="1">
            <a:off x="4592702" y="2308048"/>
            <a:ext cx="56409" cy="781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lowchart: Connector 12">
            <a:extLst>
              <a:ext uri="{FF2B5EF4-FFF2-40B4-BE49-F238E27FC236}">
                <a16:creationId xmlns="" xmlns:a16="http://schemas.microsoft.com/office/drawing/2014/main" id="{B7436E48-6131-4CF0-8DB8-89822E372A94}"/>
              </a:ext>
            </a:extLst>
          </p:cNvPr>
          <p:cNvSpPr/>
          <p:nvPr/>
        </p:nvSpPr>
        <p:spPr>
          <a:xfrm>
            <a:off x="3779897" y="4925467"/>
            <a:ext cx="1465805" cy="1167829"/>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Band 7 Clinical lead </a:t>
            </a:r>
          </a:p>
        </p:txBody>
      </p:sp>
      <p:sp>
        <p:nvSpPr>
          <p:cNvPr id="14" name="Flowchart: Connector 13">
            <a:extLst>
              <a:ext uri="{FF2B5EF4-FFF2-40B4-BE49-F238E27FC236}">
                <a16:creationId xmlns="" xmlns:a16="http://schemas.microsoft.com/office/drawing/2014/main" id="{C32C5274-F34F-4966-BDE6-216F9F745D9F}"/>
              </a:ext>
            </a:extLst>
          </p:cNvPr>
          <p:cNvSpPr/>
          <p:nvPr/>
        </p:nvSpPr>
        <p:spPr>
          <a:xfrm>
            <a:off x="1907725" y="4518248"/>
            <a:ext cx="1421255" cy="1287016"/>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Operational managers </a:t>
            </a:r>
          </a:p>
        </p:txBody>
      </p:sp>
      <p:sp>
        <p:nvSpPr>
          <p:cNvPr id="15" name="Flowchart: Connector 14">
            <a:extLst>
              <a:ext uri="{FF2B5EF4-FFF2-40B4-BE49-F238E27FC236}">
                <a16:creationId xmlns="" xmlns:a16="http://schemas.microsoft.com/office/drawing/2014/main" id="{92609F9D-402E-43C1-A8AA-0780B2626326}"/>
              </a:ext>
            </a:extLst>
          </p:cNvPr>
          <p:cNvSpPr/>
          <p:nvPr/>
        </p:nvSpPr>
        <p:spPr>
          <a:xfrm>
            <a:off x="1557984" y="3171696"/>
            <a:ext cx="1306000" cy="1151557"/>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Integrated therapy team</a:t>
            </a:r>
          </a:p>
        </p:txBody>
      </p:sp>
      <p:sp>
        <p:nvSpPr>
          <p:cNvPr id="16" name="Flowchart: Connector 15">
            <a:extLst>
              <a:ext uri="{FF2B5EF4-FFF2-40B4-BE49-F238E27FC236}">
                <a16:creationId xmlns="" xmlns:a16="http://schemas.microsoft.com/office/drawing/2014/main" id="{06E6D3F7-B62E-430F-9AA4-687351CCB2D2}"/>
              </a:ext>
            </a:extLst>
          </p:cNvPr>
          <p:cNvSpPr/>
          <p:nvPr/>
        </p:nvSpPr>
        <p:spPr>
          <a:xfrm>
            <a:off x="2033681" y="1714453"/>
            <a:ext cx="1306000" cy="1134246"/>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accent4">
                    <a:lumMod val="75000"/>
                  </a:schemeClr>
                </a:solidFill>
              </a:rPr>
              <a:t>Physio/ TAP</a:t>
            </a:r>
            <a:endParaRPr lang="en-GB" sz="1200" dirty="0">
              <a:solidFill>
                <a:schemeClr val="accent4">
                  <a:lumMod val="75000"/>
                </a:schemeClr>
              </a:solidFill>
            </a:endParaRPr>
          </a:p>
        </p:txBody>
      </p:sp>
      <p:sp>
        <p:nvSpPr>
          <p:cNvPr id="17" name="Flowchart: Connector 16">
            <a:extLst>
              <a:ext uri="{FF2B5EF4-FFF2-40B4-BE49-F238E27FC236}">
                <a16:creationId xmlns="" xmlns:a16="http://schemas.microsoft.com/office/drawing/2014/main" id="{2E60FBE1-CFAA-4AA5-AE4C-412DB61F59FF}"/>
              </a:ext>
            </a:extLst>
          </p:cNvPr>
          <p:cNvSpPr/>
          <p:nvPr/>
        </p:nvSpPr>
        <p:spPr>
          <a:xfrm>
            <a:off x="3939702" y="1120858"/>
            <a:ext cx="1306000" cy="1187190"/>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Single point of access (SPOA</a:t>
            </a:r>
            <a:r>
              <a:rPr lang="en-GB" dirty="0">
                <a:solidFill>
                  <a:schemeClr val="accent4">
                    <a:lumMod val="75000"/>
                  </a:schemeClr>
                </a:solidFill>
              </a:rPr>
              <a:t>)</a:t>
            </a:r>
          </a:p>
        </p:txBody>
      </p:sp>
      <p:sp>
        <p:nvSpPr>
          <p:cNvPr id="19" name="Flowchart: Connector 18">
            <a:extLst>
              <a:ext uri="{FF2B5EF4-FFF2-40B4-BE49-F238E27FC236}">
                <a16:creationId xmlns="" xmlns:a16="http://schemas.microsoft.com/office/drawing/2014/main" id="{B4903135-D9E3-4BEB-BA2C-3636DDB31180}"/>
              </a:ext>
            </a:extLst>
          </p:cNvPr>
          <p:cNvSpPr/>
          <p:nvPr/>
        </p:nvSpPr>
        <p:spPr>
          <a:xfrm>
            <a:off x="5804692" y="1636845"/>
            <a:ext cx="1437980" cy="1211854"/>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Social</a:t>
            </a:r>
          </a:p>
          <a:p>
            <a:pPr algn="ctr"/>
            <a:r>
              <a:rPr lang="en-GB" sz="1200" dirty="0">
                <a:solidFill>
                  <a:schemeClr val="accent4">
                    <a:lumMod val="75000"/>
                  </a:schemeClr>
                </a:solidFill>
              </a:rPr>
              <a:t>services</a:t>
            </a:r>
          </a:p>
        </p:txBody>
      </p:sp>
      <p:sp>
        <p:nvSpPr>
          <p:cNvPr id="20" name="Flowchart: Connector 19">
            <a:extLst>
              <a:ext uri="{FF2B5EF4-FFF2-40B4-BE49-F238E27FC236}">
                <a16:creationId xmlns="" xmlns:a16="http://schemas.microsoft.com/office/drawing/2014/main" id="{EB4A569C-F311-414E-B79C-13478F39243E}"/>
              </a:ext>
            </a:extLst>
          </p:cNvPr>
          <p:cNvSpPr/>
          <p:nvPr/>
        </p:nvSpPr>
        <p:spPr>
          <a:xfrm>
            <a:off x="6384413" y="3072475"/>
            <a:ext cx="1306511" cy="1250778"/>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Private home care company </a:t>
            </a:r>
          </a:p>
        </p:txBody>
      </p:sp>
      <p:sp>
        <p:nvSpPr>
          <p:cNvPr id="21" name="Flowchart: Connector 20">
            <a:extLst>
              <a:ext uri="{FF2B5EF4-FFF2-40B4-BE49-F238E27FC236}">
                <a16:creationId xmlns="" xmlns:a16="http://schemas.microsoft.com/office/drawing/2014/main" id="{52154B35-2891-4039-A406-955795260999}"/>
              </a:ext>
            </a:extLst>
          </p:cNvPr>
          <p:cNvSpPr/>
          <p:nvPr/>
        </p:nvSpPr>
        <p:spPr>
          <a:xfrm>
            <a:off x="5867399" y="4483217"/>
            <a:ext cx="1538287" cy="1322047"/>
          </a:xfrm>
          <a:prstGeom prst="flowChartConnector">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4">
                    <a:lumMod val="75000"/>
                  </a:schemeClr>
                </a:solidFill>
              </a:rPr>
              <a:t>Quality Improvement team</a:t>
            </a:r>
          </a:p>
        </p:txBody>
      </p:sp>
      <p:cxnSp>
        <p:nvCxnSpPr>
          <p:cNvPr id="23" name="Straight Arrow Connector 22">
            <a:extLst>
              <a:ext uri="{FF2B5EF4-FFF2-40B4-BE49-F238E27FC236}">
                <a16:creationId xmlns="" xmlns:a16="http://schemas.microsoft.com/office/drawing/2014/main" id="{EA883543-E0A4-4BE1-A829-3FCD1D154CD6}"/>
              </a:ext>
            </a:extLst>
          </p:cNvPr>
          <p:cNvCxnSpPr>
            <a:stCxn id="10" idx="1"/>
          </p:cNvCxnSpPr>
          <p:nvPr/>
        </p:nvCxnSpPr>
        <p:spPr>
          <a:xfrm flipH="1" flipV="1">
            <a:off x="3218349" y="2607990"/>
            <a:ext cx="972506" cy="649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7B989F30-4DD8-4376-88C8-AADBBBDDEDF9}"/>
              </a:ext>
            </a:extLst>
          </p:cNvPr>
          <p:cNvCxnSpPr/>
          <p:nvPr/>
        </p:nvCxnSpPr>
        <p:spPr>
          <a:xfrm flipH="1">
            <a:off x="2878048" y="3789162"/>
            <a:ext cx="11433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645BB58C-BE95-4615-B72B-BAE09F3B23E7}"/>
              </a:ext>
            </a:extLst>
          </p:cNvPr>
          <p:cNvCxnSpPr>
            <a:cxnSpLocks/>
            <a:stCxn id="10" idx="3"/>
            <a:endCxn id="14" idx="7"/>
          </p:cNvCxnSpPr>
          <p:nvPr/>
        </p:nvCxnSpPr>
        <p:spPr>
          <a:xfrm flipH="1">
            <a:off x="3120842" y="4065569"/>
            <a:ext cx="1070013" cy="64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940BD7AF-C013-4B4E-9E03-537BBE613144}"/>
              </a:ext>
            </a:extLst>
          </p:cNvPr>
          <p:cNvCxnSpPr>
            <a:cxnSpLocks/>
            <a:stCxn id="10" idx="4"/>
            <a:endCxn id="13" idx="0"/>
          </p:cNvCxnSpPr>
          <p:nvPr/>
        </p:nvCxnSpPr>
        <p:spPr>
          <a:xfrm flipH="1">
            <a:off x="4512800" y="4232957"/>
            <a:ext cx="136311" cy="69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888E941C-5344-404A-A39E-73B1A3EBE105}"/>
              </a:ext>
            </a:extLst>
          </p:cNvPr>
          <p:cNvCxnSpPr>
            <a:stCxn id="10" idx="5"/>
          </p:cNvCxnSpPr>
          <p:nvPr/>
        </p:nvCxnSpPr>
        <p:spPr>
          <a:xfrm>
            <a:off x="5107367" y="4065569"/>
            <a:ext cx="840899" cy="757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B29A0A05-6FD9-4F0F-B4AC-F3DF90B8EB00}"/>
              </a:ext>
            </a:extLst>
          </p:cNvPr>
          <p:cNvCxnSpPr/>
          <p:nvPr/>
        </p:nvCxnSpPr>
        <p:spPr>
          <a:xfrm>
            <a:off x="5245702" y="3747475"/>
            <a:ext cx="11387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9C4ED24D-D065-4072-A0C5-69FB6A07C295}"/>
              </a:ext>
            </a:extLst>
          </p:cNvPr>
          <p:cNvCxnSpPr>
            <a:stCxn id="10" idx="7"/>
            <a:endCxn id="19" idx="3"/>
          </p:cNvCxnSpPr>
          <p:nvPr/>
        </p:nvCxnSpPr>
        <p:spPr>
          <a:xfrm flipV="1">
            <a:off x="5107367" y="2671227"/>
            <a:ext cx="907912" cy="586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24732" y="3476791"/>
            <a:ext cx="868443" cy="369332"/>
          </a:xfrm>
          <a:prstGeom prst="rect">
            <a:avLst/>
          </a:prstGeom>
        </p:spPr>
        <p:txBody>
          <a:bodyPr wrap="none">
            <a:spAutoFit/>
          </a:bodyPr>
          <a:lstStyle/>
          <a:p>
            <a:r>
              <a:rPr lang="en-GB" b="1" dirty="0" smtClean="0">
                <a:solidFill>
                  <a:schemeClr val="accent4">
                    <a:lumMod val="75000"/>
                  </a:schemeClr>
                </a:solidFill>
              </a:rPr>
              <a:t>Patient</a:t>
            </a:r>
            <a:endParaRPr lang="en-GB" b="1" dirty="0">
              <a:solidFill>
                <a:schemeClr val="accent4">
                  <a:lumMod val="75000"/>
                </a:schemeClr>
              </a:solidFill>
            </a:endParaRPr>
          </a:p>
        </p:txBody>
      </p:sp>
    </p:spTree>
    <p:extLst>
      <p:ext uri="{BB962C8B-B14F-4D97-AF65-F5344CB8AC3E}">
        <p14:creationId xmlns:p14="http://schemas.microsoft.com/office/powerpoint/2010/main" val="4233238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solidFill>
                  <a:schemeClr val="accent4">
                    <a:lumMod val="75000"/>
                  </a:schemeClr>
                </a:solidFill>
              </a:rPr>
              <a:t>Resources needed for test of change</a:t>
            </a:r>
            <a:r>
              <a:rPr lang="en-GB" dirty="0" smtClean="0">
                <a:solidFill>
                  <a:schemeClr val="accent4">
                    <a:lumMod val="75000"/>
                  </a:schemeClr>
                </a:solidFill>
              </a:rPr>
              <a:t>.</a:t>
            </a:r>
            <a:endParaRPr lang="en-GB" dirty="0">
              <a:solidFill>
                <a:schemeClr val="accent4">
                  <a:lumMod val="75000"/>
                </a:schemeClr>
              </a:solidFill>
            </a:endParaRPr>
          </a:p>
        </p:txBody>
      </p:sp>
      <p:sp>
        <p:nvSpPr>
          <p:cNvPr id="3" name="Content Placeholder 2"/>
          <p:cNvSpPr>
            <a:spLocks noGrp="1"/>
          </p:cNvSpPr>
          <p:nvPr>
            <p:ph idx="1"/>
          </p:nvPr>
        </p:nvSpPr>
        <p:spPr>
          <a:xfrm>
            <a:off x="319195" y="1484784"/>
            <a:ext cx="8444068" cy="4525963"/>
          </a:xfrm>
        </p:spPr>
        <p:txBody>
          <a:bodyPr>
            <a:normAutofit fontScale="92500" lnSpcReduction="20000"/>
          </a:bodyPr>
          <a:lstStyle/>
          <a:p>
            <a:pPr marL="457200" indent="-457200"/>
            <a:r>
              <a:rPr lang="en-GB" sz="2400" dirty="0" smtClean="0">
                <a:solidFill>
                  <a:schemeClr val="bg1">
                    <a:lumMod val="50000"/>
                  </a:schemeClr>
                </a:solidFill>
              </a:rPr>
              <a:t>Time.</a:t>
            </a:r>
          </a:p>
          <a:p>
            <a:pPr marL="0" indent="0">
              <a:buNone/>
            </a:pPr>
            <a:endParaRPr lang="en-GB" sz="2400" dirty="0" smtClean="0">
              <a:solidFill>
                <a:schemeClr val="bg1">
                  <a:lumMod val="50000"/>
                </a:schemeClr>
              </a:solidFill>
            </a:endParaRPr>
          </a:p>
          <a:p>
            <a:pPr marL="457200" indent="-457200"/>
            <a:r>
              <a:rPr lang="en-GB" sz="2400" dirty="0" smtClean="0">
                <a:solidFill>
                  <a:schemeClr val="bg1">
                    <a:lumMod val="50000"/>
                  </a:schemeClr>
                </a:solidFill>
              </a:rPr>
              <a:t>Clinical lead guidance.</a:t>
            </a:r>
          </a:p>
          <a:p>
            <a:pPr marL="0" indent="0">
              <a:buNone/>
            </a:pPr>
            <a:endParaRPr lang="en-GB" sz="2400" dirty="0" smtClean="0">
              <a:solidFill>
                <a:schemeClr val="bg1">
                  <a:lumMod val="50000"/>
                </a:schemeClr>
              </a:solidFill>
            </a:endParaRPr>
          </a:p>
          <a:p>
            <a:pPr marL="457200" indent="-457200"/>
            <a:r>
              <a:rPr lang="en-GB" sz="2400" dirty="0" smtClean="0">
                <a:solidFill>
                  <a:schemeClr val="bg1">
                    <a:lumMod val="50000"/>
                  </a:schemeClr>
                </a:solidFill>
              </a:rPr>
              <a:t>Knowledge of existing pathways.</a:t>
            </a:r>
          </a:p>
          <a:p>
            <a:pPr marL="0" indent="0">
              <a:buNone/>
            </a:pPr>
            <a:endParaRPr lang="en-GB" sz="2400" dirty="0" smtClean="0">
              <a:solidFill>
                <a:schemeClr val="bg1">
                  <a:lumMod val="50000"/>
                </a:schemeClr>
              </a:solidFill>
            </a:endParaRPr>
          </a:p>
          <a:p>
            <a:r>
              <a:rPr lang="en-GB" sz="2400" dirty="0" smtClean="0">
                <a:solidFill>
                  <a:schemeClr val="bg1">
                    <a:lumMod val="50000"/>
                  </a:schemeClr>
                </a:solidFill>
              </a:rPr>
              <a:t>  Patients </a:t>
            </a:r>
            <a:r>
              <a:rPr lang="en-GB" sz="2400" dirty="0">
                <a:solidFill>
                  <a:schemeClr val="bg1">
                    <a:lumMod val="50000"/>
                  </a:schemeClr>
                </a:solidFill>
              </a:rPr>
              <a:t>&amp; </a:t>
            </a:r>
            <a:r>
              <a:rPr lang="en-GB" sz="2400" dirty="0" smtClean="0">
                <a:solidFill>
                  <a:schemeClr val="bg1">
                    <a:lumMod val="50000"/>
                  </a:schemeClr>
                </a:solidFill>
              </a:rPr>
              <a:t>their families.</a:t>
            </a:r>
          </a:p>
          <a:p>
            <a:pPr marL="0" indent="0">
              <a:buNone/>
            </a:pPr>
            <a:endParaRPr lang="en-GB" sz="2400" dirty="0">
              <a:solidFill>
                <a:schemeClr val="bg1">
                  <a:lumMod val="50000"/>
                </a:schemeClr>
              </a:solidFill>
            </a:endParaRPr>
          </a:p>
          <a:p>
            <a:r>
              <a:rPr lang="en-GB" sz="2400" dirty="0" smtClean="0">
                <a:solidFill>
                  <a:schemeClr val="bg1">
                    <a:lumMod val="50000"/>
                  </a:schemeClr>
                </a:solidFill>
              </a:rPr>
              <a:t>  Access </a:t>
            </a:r>
            <a:r>
              <a:rPr lang="en-GB" sz="2400" dirty="0">
                <a:solidFill>
                  <a:schemeClr val="bg1">
                    <a:lumMod val="50000"/>
                  </a:schemeClr>
                </a:solidFill>
              </a:rPr>
              <a:t>to health &amp; social services </a:t>
            </a:r>
            <a:r>
              <a:rPr lang="en-GB" sz="2400" dirty="0" smtClean="0">
                <a:solidFill>
                  <a:schemeClr val="bg1">
                    <a:lumMod val="50000"/>
                  </a:schemeClr>
                </a:solidFill>
              </a:rPr>
              <a:t>computer systems.</a:t>
            </a:r>
          </a:p>
          <a:p>
            <a:pPr marL="0" indent="0">
              <a:buNone/>
            </a:pPr>
            <a:endParaRPr lang="en-GB" sz="2400" dirty="0" smtClean="0">
              <a:solidFill>
                <a:schemeClr val="bg1">
                  <a:lumMod val="50000"/>
                </a:schemeClr>
              </a:solidFill>
            </a:endParaRPr>
          </a:p>
          <a:p>
            <a:pPr marL="457200" indent="-457200"/>
            <a:r>
              <a:rPr lang="en-GB" sz="2400" dirty="0" smtClean="0">
                <a:solidFill>
                  <a:schemeClr val="bg1">
                    <a:lumMod val="50000"/>
                  </a:schemeClr>
                </a:solidFill>
              </a:rPr>
              <a:t>Staff  -  Therapy staff</a:t>
            </a:r>
          </a:p>
          <a:p>
            <a:pPr marL="0" indent="0">
              <a:buNone/>
            </a:pPr>
            <a:r>
              <a:rPr lang="en-GB" sz="2400" dirty="0">
                <a:solidFill>
                  <a:schemeClr val="bg1">
                    <a:lumMod val="50000"/>
                  </a:schemeClr>
                </a:solidFill>
              </a:rPr>
              <a:t>	</a:t>
            </a:r>
            <a:r>
              <a:rPr lang="en-GB" sz="2400" dirty="0" smtClean="0">
                <a:solidFill>
                  <a:schemeClr val="bg1">
                    <a:lumMod val="50000"/>
                  </a:schemeClr>
                </a:solidFill>
              </a:rPr>
              <a:t>        -  Admin </a:t>
            </a:r>
          </a:p>
          <a:p>
            <a:pPr marL="0" indent="0">
              <a:buNone/>
            </a:pPr>
            <a:r>
              <a:rPr lang="en-GB" sz="2400" dirty="0">
                <a:solidFill>
                  <a:schemeClr val="bg1">
                    <a:lumMod val="50000"/>
                  </a:schemeClr>
                </a:solidFill>
              </a:rPr>
              <a:t>	</a:t>
            </a:r>
            <a:r>
              <a:rPr lang="en-GB" sz="2400" dirty="0" smtClean="0">
                <a:solidFill>
                  <a:schemeClr val="bg1">
                    <a:lumMod val="50000"/>
                  </a:schemeClr>
                </a:solidFill>
              </a:rPr>
              <a:t>           - SPOA staff</a:t>
            </a:r>
          </a:p>
        </p:txBody>
      </p:sp>
      <p:pic>
        <p:nvPicPr>
          <p:cNvPr id="6" name="Picture 1" descr="SPE_logosm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srcRect/>
          <a:stretch>
            <a:fillRect/>
          </a:stretch>
        </p:blipFill>
        <p:spPr bwMode="auto">
          <a:xfrm>
            <a:off x="5867400" y="152400"/>
            <a:ext cx="3076575" cy="419100"/>
          </a:xfrm>
          <a:prstGeom prst="rect">
            <a:avLst/>
          </a:prstGeom>
          <a:noFill/>
          <a:ln w="9525">
            <a:noFill/>
            <a:miter lim="800000"/>
            <a:headEnd/>
            <a:tailEnd/>
          </a:ln>
        </p:spPr>
      </p:pic>
      <p:sp>
        <p:nvSpPr>
          <p:cNvPr id="8" name="Rounded Rectangle 7"/>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ounded Rectangle 9"/>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ounded Rectangle 10"/>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55587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chemeClr val="accent4">
                    <a:lumMod val="75000"/>
                  </a:schemeClr>
                </a:solidFill>
              </a:rPr>
              <a:t>Barriers to test of change.</a:t>
            </a:r>
          </a:p>
        </p:txBody>
      </p:sp>
      <p:sp>
        <p:nvSpPr>
          <p:cNvPr id="3" name="Content Placeholder 2"/>
          <p:cNvSpPr>
            <a:spLocks noGrp="1"/>
          </p:cNvSpPr>
          <p:nvPr>
            <p:ph idx="1"/>
          </p:nvPr>
        </p:nvSpPr>
        <p:spPr>
          <a:xfrm>
            <a:off x="319195" y="1484784"/>
            <a:ext cx="6557061" cy="4525963"/>
          </a:xfrm>
        </p:spPr>
        <p:txBody>
          <a:bodyPr>
            <a:normAutofit/>
          </a:bodyPr>
          <a:lstStyle/>
          <a:p>
            <a:r>
              <a:rPr lang="en-GB" sz="2400" dirty="0" smtClean="0">
                <a:solidFill>
                  <a:schemeClr val="bg1">
                    <a:lumMod val="50000"/>
                  </a:schemeClr>
                </a:solidFill>
              </a:rPr>
              <a:t>Time (again)!</a:t>
            </a:r>
          </a:p>
          <a:p>
            <a:endParaRPr lang="en-GB" sz="2400" dirty="0" smtClean="0">
              <a:solidFill>
                <a:schemeClr val="bg1">
                  <a:lumMod val="50000"/>
                </a:schemeClr>
              </a:solidFill>
            </a:endParaRPr>
          </a:p>
          <a:p>
            <a:r>
              <a:rPr lang="en-GB" sz="2400" dirty="0" smtClean="0">
                <a:solidFill>
                  <a:schemeClr val="bg1">
                    <a:lumMod val="50000"/>
                  </a:schemeClr>
                </a:solidFill>
              </a:rPr>
              <a:t>Resistance towards change. </a:t>
            </a:r>
          </a:p>
          <a:p>
            <a:pPr marL="0" indent="0">
              <a:buNone/>
            </a:pPr>
            <a:endParaRPr lang="en-GB" sz="2400" dirty="0" smtClean="0">
              <a:solidFill>
                <a:schemeClr val="bg1">
                  <a:lumMod val="50000"/>
                </a:schemeClr>
              </a:solidFill>
            </a:endParaRPr>
          </a:p>
          <a:p>
            <a:r>
              <a:rPr lang="en-GB" sz="2400" dirty="0" smtClean="0">
                <a:solidFill>
                  <a:schemeClr val="bg1">
                    <a:lumMod val="50000"/>
                  </a:schemeClr>
                </a:solidFill>
              </a:rPr>
              <a:t>Multiple staff within therapy SPOA.</a:t>
            </a:r>
          </a:p>
          <a:p>
            <a:pPr marL="0" indent="0">
              <a:buNone/>
            </a:pPr>
            <a:endParaRPr lang="en-GB" sz="2400" dirty="0">
              <a:solidFill>
                <a:schemeClr val="bg1">
                  <a:lumMod val="50000"/>
                </a:schemeClr>
              </a:solidFill>
            </a:endParaRPr>
          </a:p>
          <a:p>
            <a:r>
              <a:rPr lang="en-GB" sz="2400" dirty="0" smtClean="0">
                <a:solidFill>
                  <a:schemeClr val="bg1">
                    <a:lumMod val="50000"/>
                  </a:schemeClr>
                </a:solidFill>
              </a:rPr>
              <a:t>Communication barriers between social and health sectors. </a:t>
            </a:r>
          </a:p>
          <a:p>
            <a:endParaRPr lang="en-GB" sz="2400" dirty="0">
              <a:solidFill>
                <a:schemeClr val="bg1">
                  <a:lumMod val="50000"/>
                </a:schemeClr>
              </a:solidFill>
            </a:endParaRPr>
          </a:p>
          <a:p>
            <a:r>
              <a:rPr lang="en-GB" sz="2400" dirty="0" smtClean="0">
                <a:solidFill>
                  <a:schemeClr val="bg1">
                    <a:lumMod val="50000"/>
                  </a:schemeClr>
                </a:solidFill>
              </a:rPr>
              <a:t>Other work commitments. </a:t>
            </a:r>
          </a:p>
        </p:txBody>
      </p:sp>
      <p:pic>
        <p:nvPicPr>
          <p:cNvPr id="6" name="Picture 1" descr="SPE_logo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srcRect/>
          <a:stretch>
            <a:fillRect/>
          </a:stretch>
        </p:blipFill>
        <p:spPr bwMode="auto">
          <a:xfrm>
            <a:off x="5867400" y="152400"/>
            <a:ext cx="3076575" cy="419100"/>
          </a:xfrm>
          <a:prstGeom prst="rect">
            <a:avLst/>
          </a:prstGeom>
          <a:noFill/>
          <a:ln w="9525">
            <a:noFill/>
            <a:miter lim="800000"/>
            <a:headEnd/>
            <a:tailEnd/>
          </a:ln>
        </p:spPr>
      </p:pic>
      <p:sp>
        <p:nvSpPr>
          <p:cNvPr id="8" name="Rounded Rectangle 7"/>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ounded Rectangle 9"/>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ounded Rectangle 10"/>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307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u="sng" dirty="0" smtClean="0">
                <a:solidFill>
                  <a:schemeClr val="accent4">
                    <a:lumMod val="75000"/>
                  </a:schemeClr>
                </a:solidFill>
              </a:rPr>
              <a:t>Method and approach.</a:t>
            </a:r>
            <a:endParaRPr lang="en-GB" b="1" u="sng" dirty="0">
              <a:solidFill>
                <a:schemeClr val="accent4">
                  <a:lumMod val="75000"/>
                </a:schemeClr>
              </a:solidFill>
            </a:endParaRPr>
          </a:p>
        </p:txBody>
      </p:sp>
      <p:sp>
        <p:nvSpPr>
          <p:cNvPr id="3" name="Content Placeholder 2"/>
          <p:cNvSpPr>
            <a:spLocks noGrp="1"/>
          </p:cNvSpPr>
          <p:nvPr>
            <p:ph idx="1"/>
          </p:nvPr>
        </p:nvSpPr>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9552" y="1628800"/>
            <a:ext cx="8251976" cy="424731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lumMod val="50000"/>
                  </a:schemeClr>
                </a:solidFill>
              </a:rPr>
              <a:t>Identification of need for RWT day 1x weekly. </a:t>
            </a:r>
            <a:r>
              <a:rPr lang="en-GB" dirty="0" smtClean="0">
                <a:solidFill>
                  <a:schemeClr val="bg1">
                    <a:lumMod val="50000"/>
                  </a:schemeClr>
                </a:solidFill>
              </a:rPr>
              <a:t>	                </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r>
              <a:rPr lang="en-GB" dirty="0" smtClean="0">
                <a:solidFill>
                  <a:schemeClr val="bg1">
                    <a:lumMod val="50000"/>
                  </a:schemeClr>
                </a:solidFill>
              </a:rPr>
              <a:t>Identification of need for paperwork and goal sheets to be left in patients homes. </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r>
              <a:rPr lang="en-GB" dirty="0" smtClean="0">
                <a:solidFill>
                  <a:schemeClr val="bg1">
                    <a:lumMod val="50000"/>
                  </a:schemeClr>
                </a:solidFill>
              </a:rPr>
              <a:t>Created new triage inbox for RWT patients. </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r>
              <a:rPr lang="en-GB" dirty="0">
                <a:solidFill>
                  <a:schemeClr val="bg1">
                    <a:lumMod val="50000"/>
                  </a:schemeClr>
                </a:solidFill>
              </a:rPr>
              <a:t>Meetings  -  Single point of access (SPOA)</a:t>
            </a:r>
          </a:p>
          <a:p>
            <a:r>
              <a:rPr lang="en-GB" dirty="0">
                <a:solidFill>
                  <a:schemeClr val="bg1">
                    <a:lumMod val="50000"/>
                  </a:schemeClr>
                </a:solidFill>
              </a:rPr>
              <a:t>             	       -  Admin</a:t>
            </a:r>
          </a:p>
          <a:p>
            <a:r>
              <a:rPr lang="en-GB" dirty="0">
                <a:solidFill>
                  <a:schemeClr val="bg1">
                    <a:lumMod val="50000"/>
                  </a:schemeClr>
                </a:solidFill>
              </a:rPr>
              <a:t>            	       -  Social Services</a:t>
            </a:r>
          </a:p>
          <a:p>
            <a:r>
              <a:rPr lang="en-GB" dirty="0">
                <a:solidFill>
                  <a:schemeClr val="bg1">
                    <a:lumMod val="50000"/>
                  </a:schemeClr>
                </a:solidFill>
              </a:rPr>
              <a:t>               	       -  CRG ( Care provider)</a:t>
            </a:r>
          </a:p>
          <a:p>
            <a:r>
              <a:rPr lang="en-GB" dirty="0">
                <a:solidFill>
                  <a:schemeClr val="bg1">
                    <a:lumMod val="50000"/>
                  </a:schemeClr>
                </a:solidFill>
              </a:rPr>
              <a:t>          	       -  Senior Team leads/ Operational </a:t>
            </a:r>
            <a:r>
              <a:rPr lang="en-GB" dirty="0" smtClean="0">
                <a:solidFill>
                  <a:schemeClr val="bg1">
                    <a:lumMod val="50000"/>
                  </a:schemeClr>
                </a:solidFill>
              </a:rPr>
              <a:t>managers</a:t>
            </a:r>
          </a:p>
          <a:p>
            <a:r>
              <a:rPr lang="en-GB" dirty="0">
                <a:solidFill>
                  <a:schemeClr val="bg1">
                    <a:lumMod val="50000"/>
                  </a:schemeClr>
                </a:solidFill>
              </a:rPr>
              <a:t>	</a:t>
            </a:r>
            <a:r>
              <a:rPr lang="en-GB" dirty="0" smtClean="0">
                <a:solidFill>
                  <a:schemeClr val="bg1">
                    <a:lumMod val="50000"/>
                  </a:schemeClr>
                </a:solidFill>
              </a:rPr>
              <a:t>       -  Quality improvement team for therapies</a:t>
            </a:r>
            <a:endParaRPr lang="en-GB" dirty="0">
              <a:solidFill>
                <a:schemeClr val="bg1">
                  <a:lumMod val="50000"/>
                </a:schemeClr>
              </a:solidFill>
            </a:endParaRPr>
          </a:p>
          <a:p>
            <a:r>
              <a:rPr lang="en-GB" dirty="0">
                <a:solidFill>
                  <a:schemeClr val="bg1">
                    <a:lumMod val="50000"/>
                  </a:schemeClr>
                </a:solidFill>
              </a:rPr>
              <a:t>	       -  Rossendale Integrated therapy team (ITT</a:t>
            </a:r>
            <a:r>
              <a:rPr lang="en-GB" dirty="0" smtClean="0">
                <a:solidFill>
                  <a:schemeClr val="bg1">
                    <a:lumMod val="50000"/>
                  </a:schemeClr>
                </a:solidFill>
              </a:rPr>
              <a:t>)  </a:t>
            </a:r>
          </a:p>
          <a:p>
            <a:pPr marL="285750" indent="-285750">
              <a:buFont typeface="Arial" panose="020B0604020202020204" pitchFamily="34" charset="0"/>
              <a:buChar char="•"/>
            </a:pPr>
            <a:endParaRPr lang="en-GB" dirty="0">
              <a:solidFill>
                <a:schemeClr val="bg1">
                  <a:lumMod val="50000"/>
                </a:schemeClr>
              </a:solidFill>
            </a:endParaRPr>
          </a:p>
          <a:p>
            <a:endParaRPr lang="en-GB" dirty="0">
              <a:solidFill>
                <a:schemeClr val="bg1">
                  <a:lumMod val="50000"/>
                </a:schemeClr>
              </a:solidFill>
            </a:endParaRPr>
          </a:p>
        </p:txBody>
      </p:sp>
    </p:spTree>
    <p:extLst>
      <p:ext uri="{BB962C8B-B14F-4D97-AF65-F5344CB8AC3E}">
        <p14:creationId xmlns:p14="http://schemas.microsoft.com/office/powerpoint/2010/main" val="90401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1600" dirty="0" smtClean="0"/>
              <a:t> </a:t>
            </a:r>
            <a:r>
              <a:rPr lang="en-GB" sz="3600" b="1" u="sng" dirty="0">
                <a:solidFill>
                  <a:schemeClr val="accent4">
                    <a:lumMod val="75000"/>
                  </a:schemeClr>
                </a:solidFill>
              </a:rPr>
              <a:t>Current pathway.</a:t>
            </a:r>
          </a:p>
        </p:txBody>
      </p:sp>
      <p:sp>
        <p:nvSpPr>
          <p:cNvPr id="3" name="Content Placeholder 2"/>
          <p:cNvSpPr>
            <a:spLocks noGrp="1"/>
          </p:cNvSpPr>
          <p:nvPr>
            <p:ph idx="1"/>
          </p:nvPr>
        </p:nvSpPr>
        <p:spPr>
          <a:xfrm>
            <a:off x="457200" y="1484784"/>
            <a:ext cx="8229600" cy="4641379"/>
          </a:xfrm>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44413" y="1613527"/>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S75 referral  received from Lancashire County council.</a:t>
            </a:r>
          </a:p>
        </p:txBody>
      </p:sp>
      <p:sp>
        <p:nvSpPr>
          <p:cNvPr id="15" name="Right Arrow 14"/>
          <p:cNvSpPr/>
          <p:nvPr/>
        </p:nvSpPr>
        <p:spPr>
          <a:xfrm>
            <a:off x="2771800" y="1661929"/>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305870" y="1613527"/>
            <a:ext cx="1986210"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Referral triaged for Assistant Practitioner  (AP) urgent.</a:t>
            </a:r>
          </a:p>
        </p:txBody>
      </p:sp>
      <p:sp>
        <p:nvSpPr>
          <p:cNvPr id="19" name="TextBox 18"/>
          <p:cNvSpPr txBox="1"/>
          <p:nvPr/>
        </p:nvSpPr>
        <p:spPr>
          <a:xfrm>
            <a:off x="6073234" y="1613767"/>
            <a:ext cx="1986210"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Referral placed on AP waiting list</a:t>
            </a:r>
          </a:p>
          <a:p>
            <a:pPr algn="ctr"/>
            <a:r>
              <a:rPr lang="en-GB" sz="1000" dirty="0">
                <a:solidFill>
                  <a:schemeClr val="bg1">
                    <a:lumMod val="50000"/>
                  </a:schemeClr>
                </a:solidFill>
              </a:rPr>
              <a:t>   </a:t>
            </a:r>
          </a:p>
        </p:txBody>
      </p:sp>
      <p:sp>
        <p:nvSpPr>
          <p:cNvPr id="20" name="Right Arrow 19"/>
          <p:cNvSpPr/>
          <p:nvPr/>
        </p:nvSpPr>
        <p:spPr>
          <a:xfrm>
            <a:off x="5477295" y="1681258"/>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6897132" y="2132856"/>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94837" y="2636912"/>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Appointment made by admin team  when appointment available.</a:t>
            </a:r>
          </a:p>
        </p:txBody>
      </p:sp>
      <p:sp>
        <p:nvSpPr>
          <p:cNvPr id="17" name="Left Arrow 16"/>
          <p:cNvSpPr/>
          <p:nvPr/>
        </p:nvSpPr>
        <p:spPr>
          <a:xfrm>
            <a:off x="5477296" y="2761920"/>
            <a:ext cx="378992" cy="3039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317767" y="2632467"/>
            <a:ext cx="1983371" cy="861774"/>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seen by AP to complete initial assessment &amp; set goals . Documentation entered onto EMIS &amp; LAS </a:t>
            </a:r>
            <a:r>
              <a:rPr lang="en-GB" sz="1000" dirty="0">
                <a:solidFill>
                  <a:srgbClr val="FF0000"/>
                </a:solidFill>
              </a:rPr>
              <a:t>no home notes generated.</a:t>
            </a:r>
            <a:endParaRPr lang="en-GB" sz="1000" dirty="0">
              <a:solidFill>
                <a:schemeClr val="bg1">
                  <a:lumMod val="50000"/>
                </a:schemeClr>
              </a:solidFill>
            </a:endParaRPr>
          </a:p>
        </p:txBody>
      </p:sp>
      <p:sp>
        <p:nvSpPr>
          <p:cNvPr id="26" name="Left Arrow 25"/>
          <p:cNvSpPr/>
          <p:nvPr/>
        </p:nvSpPr>
        <p:spPr>
          <a:xfrm>
            <a:off x="2752335" y="2805476"/>
            <a:ext cx="378992" cy="3039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97513" y="2790800"/>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reviewed weekly by AP </a:t>
            </a:r>
          </a:p>
          <a:p>
            <a:pPr algn="ctr"/>
            <a:r>
              <a:rPr lang="en-GB" sz="1000" dirty="0">
                <a:solidFill>
                  <a:schemeClr val="bg1">
                    <a:lumMod val="50000"/>
                  </a:schemeClr>
                </a:solidFill>
              </a:rPr>
              <a:t>(one hour slot)</a:t>
            </a:r>
          </a:p>
        </p:txBody>
      </p:sp>
      <p:sp>
        <p:nvSpPr>
          <p:cNvPr id="30" name="Down Arrow 29"/>
          <p:cNvSpPr/>
          <p:nvPr/>
        </p:nvSpPr>
        <p:spPr>
          <a:xfrm rot="17812070">
            <a:off x="2649150" y="3529372"/>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own Arrow 30"/>
          <p:cNvSpPr/>
          <p:nvPr/>
        </p:nvSpPr>
        <p:spPr>
          <a:xfrm>
            <a:off x="1399703" y="3580878"/>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97512" y="4077072"/>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reviewed over the next 6 weeks.</a:t>
            </a:r>
          </a:p>
        </p:txBody>
      </p:sp>
      <p:sp>
        <p:nvSpPr>
          <p:cNvPr id="33" name="TextBox 32"/>
          <p:cNvSpPr txBox="1"/>
          <p:nvPr/>
        </p:nvSpPr>
        <p:spPr>
          <a:xfrm>
            <a:off x="3308709" y="4077072"/>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deemed not AP appropriate/ not meeting goals / requiring autonomous practitioner</a:t>
            </a:r>
          </a:p>
        </p:txBody>
      </p:sp>
      <p:sp>
        <p:nvSpPr>
          <p:cNvPr id="34" name="Right Arrow 33"/>
          <p:cNvSpPr/>
          <p:nvPr/>
        </p:nvSpPr>
        <p:spPr>
          <a:xfrm>
            <a:off x="5505287" y="4202418"/>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108973" y="4091868"/>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assessed by B6 physiotherapist and reviewed as needed.</a:t>
            </a:r>
          </a:p>
        </p:txBody>
      </p:sp>
      <p:sp>
        <p:nvSpPr>
          <p:cNvPr id="36" name="Down Arrow 35"/>
          <p:cNvSpPr/>
          <p:nvPr/>
        </p:nvSpPr>
        <p:spPr>
          <a:xfrm rot="18669814">
            <a:off x="2197330" y="4766262"/>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rot="2293482">
            <a:off x="6292823" y="4819826"/>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2330817" y="5543036"/>
            <a:ext cx="1983371" cy="553998"/>
          </a:xfrm>
          <a:prstGeom prst="rect">
            <a:avLst/>
          </a:prstGeom>
          <a:noFill/>
          <a:ln>
            <a:solidFill>
              <a:schemeClr val="accent4">
                <a:lumMod val="75000"/>
                <a:alpha val="89000"/>
              </a:schemeClr>
            </a:solidFill>
          </a:ln>
        </p:spPr>
        <p:txBody>
          <a:bodyPr wrap="square" rtlCol="0">
            <a:spAutoFit/>
          </a:bodyPr>
          <a:lstStyle/>
          <a:p>
            <a:pPr algn="ctr"/>
            <a:endParaRPr lang="en-GB" sz="1000" dirty="0">
              <a:solidFill>
                <a:schemeClr val="bg1">
                  <a:lumMod val="50000"/>
                </a:schemeClr>
              </a:solidFill>
            </a:endParaRPr>
          </a:p>
          <a:p>
            <a:pPr algn="ctr"/>
            <a:r>
              <a:rPr lang="en-GB" sz="1000" dirty="0">
                <a:solidFill>
                  <a:schemeClr val="bg1">
                    <a:lumMod val="50000"/>
                  </a:schemeClr>
                </a:solidFill>
              </a:rPr>
              <a:t>All goals met – Patient discharged.</a:t>
            </a:r>
          </a:p>
          <a:p>
            <a:pPr algn="ctr"/>
            <a:r>
              <a:rPr lang="en-GB" sz="1000" dirty="0">
                <a:solidFill>
                  <a:srgbClr val="FF0000"/>
                </a:solidFill>
              </a:rPr>
              <a:t>(RWT complete)</a:t>
            </a:r>
          </a:p>
        </p:txBody>
      </p:sp>
      <p:sp>
        <p:nvSpPr>
          <p:cNvPr id="40" name="TextBox 39">
            <a:extLst>
              <a:ext uri="{FF2B5EF4-FFF2-40B4-BE49-F238E27FC236}">
                <a16:creationId xmlns="" xmlns:a16="http://schemas.microsoft.com/office/drawing/2014/main" id="{743D05A2-BAF0-47BF-8BDF-3E872534DBD8}"/>
              </a:ext>
            </a:extLst>
          </p:cNvPr>
          <p:cNvSpPr txBox="1"/>
          <p:nvPr/>
        </p:nvSpPr>
        <p:spPr>
          <a:xfrm>
            <a:off x="4498948" y="5543036"/>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Ongoing therapy need – Patient referred to ITT.</a:t>
            </a:r>
          </a:p>
          <a:p>
            <a:pPr algn="ctr"/>
            <a:r>
              <a:rPr lang="en-GB" sz="1000" dirty="0">
                <a:solidFill>
                  <a:srgbClr val="FF0000"/>
                </a:solidFill>
              </a:rPr>
              <a:t>(RWT complete)</a:t>
            </a:r>
            <a:endParaRPr lang="en-GB" sz="1000" dirty="0">
              <a:solidFill>
                <a:schemeClr val="bg1">
                  <a:lumMod val="50000"/>
                </a:schemeClr>
              </a:solidFill>
            </a:endParaRPr>
          </a:p>
        </p:txBody>
      </p:sp>
    </p:spTree>
    <p:extLst>
      <p:ext uri="{BB962C8B-B14F-4D97-AF65-F5344CB8AC3E}">
        <p14:creationId xmlns:p14="http://schemas.microsoft.com/office/powerpoint/2010/main" val="221376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3600" b="1" u="sng" dirty="0" smtClean="0">
                <a:solidFill>
                  <a:schemeClr val="accent4">
                    <a:lumMod val="75000"/>
                  </a:schemeClr>
                </a:solidFill>
              </a:rPr>
              <a:t>New </a:t>
            </a:r>
            <a:r>
              <a:rPr lang="en-GB" sz="3600" b="1" u="sng" dirty="0">
                <a:solidFill>
                  <a:schemeClr val="accent4">
                    <a:lumMod val="75000"/>
                  </a:schemeClr>
                </a:solidFill>
              </a:rPr>
              <a:t>pathway.</a:t>
            </a:r>
          </a:p>
        </p:txBody>
      </p:sp>
      <p:sp>
        <p:nvSpPr>
          <p:cNvPr id="3" name="Content Placeholder 2"/>
          <p:cNvSpPr>
            <a:spLocks noGrp="1"/>
          </p:cNvSpPr>
          <p:nvPr>
            <p:ph idx="1"/>
          </p:nvPr>
        </p:nvSpPr>
        <p:spPr>
          <a:xfrm>
            <a:off x="457200" y="1484784"/>
            <a:ext cx="8229600" cy="4641379"/>
          </a:xfrm>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44413" y="1613527"/>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S75 referral  received from Lancashire County council.</a:t>
            </a:r>
          </a:p>
        </p:txBody>
      </p:sp>
      <p:sp>
        <p:nvSpPr>
          <p:cNvPr id="15" name="Right Arrow 14"/>
          <p:cNvSpPr/>
          <p:nvPr/>
        </p:nvSpPr>
        <p:spPr>
          <a:xfrm>
            <a:off x="2771800" y="1661929"/>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305870" y="1613527"/>
            <a:ext cx="1986210"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Referral added to new RWT waiting list.</a:t>
            </a:r>
          </a:p>
        </p:txBody>
      </p:sp>
      <p:sp>
        <p:nvSpPr>
          <p:cNvPr id="19" name="TextBox 18"/>
          <p:cNvSpPr txBox="1"/>
          <p:nvPr/>
        </p:nvSpPr>
        <p:spPr>
          <a:xfrm>
            <a:off x="6073234" y="1613767"/>
            <a:ext cx="1986210"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Clinician contacts patient to arrange appointment .   </a:t>
            </a:r>
          </a:p>
        </p:txBody>
      </p:sp>
      <p:sp>
        <p:nvSpPr>
          <p:cNvPr id="20" name="Right Arrow 19"/>
          <p:cNvSpPr/>
          <p:nvPr/>
        </p:nvSpPr>
        <p:spPr>
          <a:xfrm>
            <a:off x="5477295" y="1681258"/>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6897132" y="2132856"/>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94837" y="2636912"/>
            <a:ext cx="1983371" cy="861774"/>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All RWT patients seen on same day to assess and set goals. Documentation entered onto EMIS &amp; LAS – </a:t>
            </a:r>
            <a:r>
              <a:rPr lang="en-GB" sz="1000" dirty="0">
                <a:solidFill>
                  <a:srgbClr val="FF0000"/>
                </a:solidFill>
              </a:rPr>
              <a:t>Home notes left with patient.</a:t>
            </a:r>
          </a:p>
        </p:txBody>
      </p:sp>
      <p:sp>
        <p:nvSpPr>
          <p:cNvPr id="17" name="Left Arrow 16"/>
          <p:cNvSpPr/>
          <p:nvPr/>
        </p:nvSpPr>
        <p:spPr>
          <a:xfrm>
            <a:off x="5477296" y="2761920"/>
            <a:ext cx="378992" cy="3039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268253" y="2711958"/>
            <a:ext cx="1983371" cy="707886"/>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reviewed twice in six weeks (determined by clinical need) care visits amended as required.</a:t>
            </a:r>
          </a:p>
        </p:txBody>
      </p:sp>
      <p:sp>
        <p:nvSpPr>
          <p:cNvPr id="37" name="Down Arrow 36"/>
          <p:cNvSpPr/>
          <p:nvPr/>
        </p:nvSpPr>
        <p:spPr>
          <a:xfrm rot="2293482">
            <a:off x="2949274" y="5025140"/>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own Arrow 37"/>
          <p:cNvSpPr/>
          <p:nvPr/>
        </p:nvSpPr>
        <p:spPr>
          <a:xfrm rot="19125615">
            <a:off x="5062126" y="5026753"/>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961789" y="5506199"/>
            <a:ext cx="1983371" cy="553998"/>
          </a:xfrm>
          <a:prstGeom prst="rect">
            <a:avLst/>
          </a:prstGeom>
          <a:noFill/>
          <a:ln>
            <a:solidFill>
              <a:schemeClr val="accent4">
                <a:lumMod val="75000"/>
                <a:alpha val="89000"/>
              </a:schemeClr>
            </a:solidFill>
          </a:ln>
        </p:spPr>
        <p:txBody>
          <a:bodyPr wrap="square" rtlCol="0">
            <a:spAutoFit/>
          </a:bodyPr>
          <a:lstStyle/>
          <a:p>
            <a:pPr algn="ctr"/>
            <a:endParaRPr lang="en-GB" sz="1000" dirty="0">
              <a:solidFill>
                <a:schemeClr val="bg1">
                  <a:lumMod val="50000"/>
                </a:schemeClr>
              </a:solidFill>
            </a:endParaRPr>
          </a:p>
          <a:p>
            <a:pPr algn="ctr"/>
            <a:r>
              <a:rPr lang="en-GB" sz="1000" dirty="0">
                <a:solidFill>
                  <a:schemeClr val="bg1">
                    <a:lumMod val="50000"/>
                  </a:schemeClr>
                </a:solidFill>
              </a:rPr>
              <a:t>All goals met – Patient discharged.</a:t>
            </a:r>
          </a:p>
          <a:p>
            <a:pPr algn="ctr"/>
            <a:r>
              <a:rPr lang="en-GB" sz="1000" dirty="0">
                <a:solidFill>
                  <a:srgbClr val="FF0000"/>
                </a:solidFill>
              </a:rPr>
              <a:t>(RWT complete)</a:t>
            </a:r>
          </a:p>
        </p:txBody>
      </p:sp>
      <p:sp>
        <p:nvSpPr>
          <p:cNvPr id="40" name="TextBox 39">
            <a:extLst>
              <a:ext uri="{FF2B5EF4-FFF2-40B4-BE49-F238E27FC236}">
                <a16:creationId xmlns="" xmlns:a16="http://schemas.microsoft.com/office/drawing/2014/main" id="{743D05A2-BAF0-47BF-8BDF-3E872534DBD8}"/>
              </a:ext>
            </a:extLst>
          </p:cNvPr>
          <p:cNvSpPr txBox="1"/>
          <p:nvPr/>
        </p:nvSpPr>
        <p:spPr>
          <a:xfrm>
            <a:off x="5531336" y="5506199"/>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Ongoing therapy need – Patient referred to ITT.</a:t>
            </a:r>
          </a:p>
          <a:p>
            <a:pPr algn="ctr"/>
            <a:r>
              <a:rPr lang="en-GB" sz="1000" dirty="0">
                <a:solidFill>
                  <a:srgbClr val="FF0000"/>
                </a:solidFill>
              </a:rPr>
              <a:t>(RWT complete)</a:t>
            </a:r>
            <a:endParaRPr lang="en-GB" sz="1000" dirty="0">
              <a:solidFill>
                <a:schemeClr val="bg1">
                  <a:lumMod val="50000"/>
                </a:schemeClr>
              </a:solidFill>
            </a:endParaRPr>
          </a:p>
        </p:txBody>
      </p:sp>
      <p:sp>
        <p:nvSpPr>
          <p:cNvPr id="26" name="Down Arrow 25"/>
          <p:cNvSpPr/>
          <p:nvPr/>
        </p:nvSpPr>
        <p:spPr>
          <a:xfrm>
            <a:off x="4109479" y="3681712"/>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268252" y="4192041"/>
            <a:ext cx="1983371" cy="707886"/>
          </a:xfrm>
          <a:prstGeom prst="rect">
            <a:avLst/>
          </a:prstGeom>
          <a:noFill/>
          <a:ln>
            <a:solidFill>
              <a:schemeClr val="accent4">
                <a:lumMod val="75000"/>
                <a:alpha val="89000"/>
              </a:schemeClr>
            </a:solidFill>
          </a:ln>
        </p:spPr>
        <p:txBody>
          <a:bodyPr wrap="square" rtlCol="0">
            <a:spAutoFit/>
          </a:bodyPr>
          <a:lstStyle/>
          <a:p>
            <a:pPr algn="ctr"/>
            <a:r>
              <a:rPr lang="en-GB" sz="1000" dirty="0" smtClean="0">
                <a:solidFill>
                  <a:schemeClr val="bg1">
                    <a:lumMod val="50000"/>
                  </a:schemeClr>
                </a:solidFill>
              </a:rPr>
              <a:t>Improved &amp; regular communication between health clinicians and Social Services </a:t>
            </a:r>
          </a:p>
          <a:p>
            <a:pPr algn="ctr"/>
            <a:endParaRPr lang="en-GB" sz="1000" dirty="0">
              <a:solidFill>
                <a:schemeClr val="bg1">
                  <a:lumMod val="50000"/>
                </a:schemeClr>
              </a:solidFill>
            </a:endParaRPr>
          </a:p>
        </p:txBody>
      </p:sp>
    </p:spTree>
    <p:extLst>
      <p:ext uri="{BB962C8B-B14F-4D97-AF65-F5344CB8AC3E}">
        <p14:creationId xmlns:p14="http://schemas.microsoft.com/office/powerpoint/2010/main" val="11800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P spid="16" grpId="0" animBg="1"/>
      <p:bldP spid="22" grpId="0" animBg="1"/>
      <p:bldP spid="17" grpId="0" animBg="1"/>
      <p:bldP spid="24" grpId="0" animBg="1"/>
      <p:bldP spid="37" grpId="0" animBg="1"/>
      <p:bldP spid="38" grpId="0" animBg="1"/>
      <p:bldP spid="39" grpId="0" animBg="1"/>
      <p:bldP spid="40"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u="sng" dirty="0" smtClean="0">
                <a:solidFill>
                  <a:schemeClr val="accent4">
                    <a:lumMod val="75000"/>
                  </a:schemeClr>
                </a:solidFill>
              </a:rPr>
              <a:t>Outcomes.</a:t>
            </a:r>
            <a:endParaRPr lang="en-GB" b="1" u="sng" dirty="0">
              <a:solidFill>
                <a:schemeClr val="accent4">
                  <a:lumMod val="75000"/>
                </a:schemeClr>
              </a:solidFill>
            </a:endParaRPr>
          </a:p>
        </p:txBody>
      </p:sp>
      <p:sp>
        <p:nvSpPr>
          <p:cNvPr id="3" name="Content Placeholder 2"/>
          <p:cNvSpPr>
            <a:spLocks noGrp="1"/>
          </p:cNvSpPr>
          <p:nvPr>
            <p:ph type="subTitle" idx="1"/>
          </p:nvPr>
        </p:nvSpPr>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007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938168" y="179576"/>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455963"/>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99903" y="-1488"/>
            <a:ext cx="3456384" cy="1200329"/>
          </a:xfrm>
          <a:prstGeom prst="rect">
            <a:avLst/>
          </a:prstGeom>
          <a:noFill/>
        </p:spPr>
        <p:txBody>
          <a:bodyPr wrap="square" rtlCol="0">
            <a:spAutoFit/>
          </a:bodyPr>
          <a:lstStyle/>
          <a:p>
            <a:pPr algn="ctr"/>
            <a:endParaRPr lang="en-GB" sz="2400" b="1" u="sng" dirty="0" smtClean="0">
              <a:solidFill>
                <a:schemeClr val="accent4">
                  <a:lumMod val="75000"/>
                </a:schemeClr>
              </a:solidFill>
            </a:endParaRPr>
          </a:p>
          <a:p>
            <a:pPr algn="ctr"/>
            <a:r>
              <a:rPr lang="en-GB" sz="2400" b="1" u="sng" dirty="0" smtClean="0">
                <a:solidFill>
                  <a:schemeClr val="accent4">
                    <a:lumMod val="75000"/>
                  </a:schemeClr>
                </a:solidFill>
              </a:rPr>
              <a:t>Breech times during Test of Change:</a:t>
            </a:r>
            <a:endParaRPr lang="en-GB" sz="2400" b="1" u="sng" dirty="0">
              <a:solidFill>
                <a:schemeClr val="accent4">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41548441"/>
              </p:ext>
            </p:extLst>
          </p:nvPr>
        </p:nvGraphicFramePr>
        <p:xfrm>
          <a:off x="1259632" y="1412777"/>
          <a:ext cx="6645760" cy="1800199"/>
        </p:xfrm>
        <a:graphic>
          <a:graphicData uri="http://schemas.openxmlformats.org/drawingml/2006/table">
            <a:tbl>
              <a:tblPr firstRow="1" firstCol="1" bandRow="1">
                <a:tableStyleId>{5C22544A-7EE6-4342-B048-85BDC9FD1C3A}</a:tableStyleId>
              </a:tblPr>
              <a:tblGrid>
                <a:gridCol w="2283086"/>
                <a:gridCol w="2281649"/>
                <a:gridCol w="2081025"/>
              </a:tblGrid>
              <a:tr h="515728">
                <a:tc>
                  <a:txBody>
                    <a:bodyPr/>
                    <a:lstStyle/>
                    <a:p>
                      <a:pPr algn="ctr">
                        <a:lnSpc>
                          <a:spcPct val="115000"/>
                        </a:lnSpc>
                        <a:spcAft>
                          <a:spcPts val="0"/>
                        </a:spcAft>
                      </a:pPr>
                      <a:r>
                        <a:rPr lang="en-GB" sz="1400" dirty="0">
                          <a:effectLst/>
                        </a:rPr>
                        <a:t>Patient</a:t>
                      </a:r>
                    </a:p>
                    <a:p>
                      <a:pPr algn="ctr">
                        <a:lnSpc>
                          <a:spcPct val="115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Breech time against KPI</a:t>
                      </a:r>
                      <a:endParaRPr lang="en-GB" sz="14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a:effectLst/>
                        </a:rPr>
                        <a:t>Total wait time (Not including weekends)</a:t>
                      </a:r>
                      <a:endParaRPr lang="en-GB" sz="1400">
                        <a:effectLst/>
                        <a:latin typeface="Calibri"/>
                        <a:ea typeface="Calibri"/>
                        <a:cs typeface="Times New Roman"/>
                      </a:endParaRPr>
                    </a:p>
                  </a:txBody>
                  <a:tcPr marL="68580" marR="68580" marT="0" marB="0"/>
                </a:tc>
              </a:tr>
              <a:tr h="250083">
                <a:tc>
                  <a:txBody>
                    <a:bodyPr/>
                    <a:lstStyle/>
                    <a:p>
                      <a:pPr algn="l">
                        <a:lnSpc>
                          <a:spcPct val="115000"/>
                        </a:lnSpc>
                        <a:spcAft>
                          <a:spcPts val="0"/>
                        </a:spcAft>
                      </a:pPr>
                      <a:r>
                        <a:rPr lang="en-GB" sz="1400" dirty="0">
                          <a:effectLst/>
                        </a:rPr>
                        <a:t>Patient </a:t>
                      </a:r>
                      <a:r>
                        <a:rPr lang="en-GB" sz="1400" dirty="0" smtClean="0">
                          <a:effectLst/>
                        </a:rPr>
                        <a:t>1</a:t>
                      </a:r>
                      <a:r>
                        <a:rPr lang="en-GB" sz="1400" dirty="0">
                          <a:effectLst/>
                        </a:rPr>
                        <a:t> </a:t>
                      </a:r>
                      <a:endParaRPr lang="en-GB" sz="1400" dirty="0">
                        <a:effectLst/>
                        <a:latin typeface="Calibri"/>
                        <a:ea typeface="Calibri"/>
                        <a:cs typeface="Times New Roman"/>
                      </a:endParaRPr>
                    </a:p>
                  </a:txBody>
                  <a:tcPr marL="68580" marR="68580" marT="0" marB="0"/>
                </a:tc>
                <a:tc>
                  <a:txBody>
                    <a:bodyPr/>
                    <a:lstStyle/>
                    <a:p>
                      <a:pPr algn="l">
                        <a:lnSpc>
                          <a:spcPct val="115000"/>
                        </a:lnSpc>
                        <a:spcAft>
                          <a:spcPts val="0"/>
                        </a:spcAft>
                      </a:pPr>
                      <a:r>
                        <a:rPr lang="en-GB" sz="1400" b="1" dirty="0">
                          <a:solidFill>
                            <a:srgbClr val="FF0000"/>
                          </a:solidFill>
                          <a:effectLst/>
                        </a:rPr>
                        <a:t>4</a:t>
                      </a:r>
                      <a:r>
                        <a:rPr lang="en-GB" sz="1400" b="1" dirty="0" smtClean="0">
                          <a:solidFill>
                            <a:srgbClr val="FF0000"/>
                          </a:solidFill>
                          <a:effectLst/>
                        </a:rPr>
                        <a:t> </a:t>
                      </a:r>
                      <a:r>
                        <a:rPr lang="en-GB" sz="1400" b="1" dirty="0">
                          <a:solidFill>
                            <a:srgbClr val="FF0000"/>
                          </a:solidFill>
                          <a:effectLst/>
                        </a:rPr>
                        <a:t>days</a:t>
                      </a:r>
                      <a:endParaRPr lang="en-GB" sz="1400" b="1" dirty="0">
                        <a:solidFill>
                          <a:srgbClr val="FF0000"/>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n-GB" sz="1400" dirty="0">
                          <a:effectLst/>
                        </a:rPr>
                        <a:t>9</a:t>
                      </a:r>
                      <a:r>
                        <a:rPr lang="en-GB" sz="1400" dirty="0" smtClean="0">
                          <a:effectLst/>
                        </a:rPr>
                        <a:t> </a:t>
                      </a:r>
                      <a:r>
                        <a:rPr lang="en-GB" sz="1400" dirty="0">
                          <a:effectLst/>
                        </a:rPr>
                        <a:t>days</a:t>
                      </a:r>
                      <a:endParaRPr lang="en-GB" sz="1400" dirty="0">
                        <a:effectLst/>
                        <a:latin typeface="Calibri"/>
                        <a:ea typeface="Calibri"/>
                        <a:cs typeface="Times New Roman"/>
                      </a:endParaRPr>
                    </a:p>
                  </a:txBody>
                  <a:tcPr marL="68580" marR="68580" marT="0" marB="0"/>
                </a:tc>
              </a:tr>
              <a:tr h="250083">
                <a:tc>
                  <a:txBody>
                    <a:bodyPr/>
                    <a:lstStyle/>
                    <a:p>
                      <a:pPr>
                        <a:lnSpc>
                          <a:spcPct val="115000"/>
                        </a:lnSpc>
                        <a:spcAft>
                          <a:spcPts val="0"/>
                        </a:spcAft>
                      </a:pPr>
                      <a:r>
                        <a:rPr lang="en-GB" sz="1400" dirty="0">
                          <a:effectLst/>
                        </a:rPr>
                        <a:t>Patient </a:t>
                      </a:r>
                      <a:r>
                        <a:rPr lang="en-GB" sz="1400" dirty="0" smtClean="0">
                          <a:effectLst/>
                        </a:rPr>
                        <a:t>2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a:solidFill>
                            <a:srgbClr val="FF0000"/>
                          </a:solidFill>
                          <a:effectLst/>
                        </a:rPr>
                        <a:t>5 days</a:t>
                      </a:r>
                      <a:endParaRPr lang="en-GB" sz="1400" b="1">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10 days</a:t>
                      </a:r>
                      <a:endParaRPr lang="en-GB" sz="1400" dirty="0">
                        <a:effectLst/>
                        <a:latin typeface="Calibri"/>
                        <a:ea typeface="Calibri"/>
                        <a:cs typeface="Times New Roman"/>
                      </a:endParaRPr>
                    </a:p>
                  </a:txBody>
                  <a:tcPr marL="68580" marR="68580" marT="0" marB="0"/>
                </a:tc>
              </a:tr>
              <a:tr h="250083">
                <a:tc>
                  <a:txBody>
                    <a:bodyPr/>
                    <a:lstStyle/>
                    <a:p>
                      <a:pPr>
                        <a:lnSpc>
                          <a:spcPct val="115000"/>
                        </a:lnSpc>
                        <a:spcAft>
                          <a:spcPts val="0"/>
                        </a:spcAft>
                      </a:pPr>
                      <a:r>
                        <a:rPr lang="en-GB" sz="1400" dirty="0">
                          <a:effectLst/>
                        </a:rPr>
                        <a:t>Patient </a:t>
                      </a:r>
                      <a:r>
                        <a:rPr lang="en-GB" sz="1400" dirty="0" smtClean="0">
                          <a:effectLst/>
                        </a:rPr>
                        <a:t>3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solidFill>
                            <a:srgbClr val="FF0000"/>
                          </a:solidFill>
                          <a:effectLst/>
                        </a:rPr>
                        <a:t>8</a:t>
                      </a:r>
                      <a:r>
                        <a:rPr lang="en-GB" sz="1400" b="1" dirty="0" smtClean="0">
                          <a:solidFill>
                            <a:srgbClr val="FF0000"/>
                          </a:solidFill>
                          <a:effectLst/>
                        </a:rPr>
                        <a:t> days</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smtClean="0">
                          <a:effectLst/>
                        </a:rPr>
                        <a:t>13 </a:t>
                      </a:r>
                      <a:r>
                        <a:rPr lang="en-GB" sz="1400" dirty="0">
                          <a:effectLst/>
                        </a:rPr>
                        <a:t>days</a:t>
                      </a:r>
                      <a:endParaRPr lang="en-GB" sz="1400" dirty="0">
                        <a:effectLst/>
                        <a:latin typeface="Calibri"/>
                        <a:ea typeface="Calibri"/>
                        <a:cs typeface="Times New Roman"/>
                      </a:endParaRPr>
                    </a:p>
                  </a:txBody>
                  <a:tcPr marL="68580" marR="68580" marT="0" marB="0"/>
                </a:tc>
              </a:tr>
              <a:tr h="250083">
                <a:tc>
                  <a:txBody>
                    <a:bodyPr/>
                    <a:lstStyle/>
                    <a:p>
                      <a:pPr>
                        <a:lnSpc>
                          <a:spcPct val="115000"/>
                        </a:lnSpc>
                        <a:spcAft>
                          <a:spcPts val="0"/>
                        </a:spcAft>
                      </a:pPr>
                      <a:r>
                        <a:rPr lang="en-GB" sz="1400" dirty="0">
                          <a:effectLst/>
                        </a:rPr>
                        <a:t>Patient </a:t>
                      </a:r>
                      <a:r>
                        <a:rPr lang="en-GB" sz="1400" dirty="0" smtClean="0">
                          <a:effectLst/>
                        </a:rPr>
                        <a:t>4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smtClean="0">
                          <a:solidFill>
                            <a:srgbClr val="FF0000"/>
                          </a:solidFill>
                          <a:effectLst/>
                          <a:latin typeface="Calibri"/>
                          <a:ea typeface="Calibri"/>
                          <a:cs typeface="Times New Roman"/>
                        </a:rPr>
                        <a:t>6 days</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smtClean="0">
                          <a:effectLst/>
                        </a:rPr>
                        <a:t>11 </a:t>
                      </a:r>
                      <a:r>
                        <a:rPr lang="en-GB" sz="1400" dirty="0">
                          <a:effectLst/>
                        </a:rPr>
                        <a:t>days</a:t>
                      </a:r>
                      <a:endParaRPr lang="en-GB" sz="1400" dirty="0">
                        <a:effectLst/>
                        <a:latin typeface="Calibri"/>
                        <a:ea typeface="Calibri"/>
                        <a:cs typeface="Times New Roman"/>
                      </a:endParaRPr>
                    </a:p>
                  </a:txBody>
                  <a:tcPr marL="68580" marR="68580" marT="0" marB="0"/>
                </a:tc>
              </a:tr>
              <a:tr h="284139">
                <a:tc>
                  <a:txBody>
                    <a:bodyPr/>
                    <a:lstStyle/>
                    <a:p>
                      <a:pPr>
                        <a:lnSpc>
                          <a:spcPct val="115000"/>
                        </a:lnSpc>
                        <a:spcAft>
                          <a:spcPts val="0"/>
                        </a:spcAft>
                      </a:pPr>
                      <a:r>
                        <a:rPr lang="en-GB" sz="1400" dirty="0">
                          <a:effectLst/>
                        </a:rPr>
                        <a:t>Patient </a:t>
                      </a:r>
                      <a:r>
                        <a:rPr lang="en-GB" sz="1400" dirty="0" smtClean="0">
                          <a:effectLst/>
                        </a:rPr>
                        <a:t>5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smtClean="0">
                          <a:solidFill>
                            <a:srgbClr val="FF0000"/>
                          </a:solidFill>
                          <a:effectLst/>
                        </a:rPr>
                        <a:t>11</a:t>
                      </a:r>
                      <a:r>
                        <a:rPr lang="en-GB" sz="1400" b="1" baseline="0" dirty="0" smtClean="0">
                          <a:solidFill>
                            <a:srgbClr val="FF0000"/>
                          </a:solidFill>
                          <a:effectLst/>
                        </a:rPr>
                        <a:t> d</a:t>
                      </a:r>
                      <a:r>
                        <a:rPr lang="en-GB" sz="1400" b="1" dirty="0" smtClean="0">
                          <a:solidFill>
                            <a:srgbClr val="FF0000"/>
                          </a:solidFill>
                          <a:effectLst/>
                        </a:rPr>
                        <a:t>ays</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smtClean="0">
                          <a:effectLst/>
                        </a:rPr>
                        <a:t>16 </a:t>
                      </a:r>
                      <a:r>
                        <a:rPr lang="en-GB" sz="1400" dirty="0">
                          <a:effectLst/>
                        </a:rPr>
                        <a:t>day</a:t>
                      </a:r>
                      <a:endParaRPr lang="en-GB" sz="1400" dirty="0">
                        <a:effectLst/>
                        <a:latin typeface="Calibri"/>
                        <a:ea typeface="Calibri"/>
                        <a:cs typeface="Times New Roman"/>
                      </a:endParaRPr>
                    </a:p>
                  </a:txBody>
                  <a:tcPr marL="68580" marR="68580" marT="0" marB="0"/>
                </a:tc>
              </a:tr>
            </a:tbl>
          </a:graphicData>
        </a:graphic>
      </p:graphicFrame>
      <p:sp>
        <p:nvSpPr>
          <p:cNvPr id="13" name="TextBox 12"/>
          <p:cNvSpPr txBox="1"/>
          <p:nvPr/>
        </p:nvSpPr>
        <p:spPr>
          <a:xfrm>
            <a:off x="247760" y="1198841"/>
            <a:ext cx="1187624" cy="369332"/>
          </a:xfrm>
          <a:prstGeom prst="rect">
            <a:avLst/>
          </a:prstGeom>
          <a:noFill/>
        </p:spPr>
        <p:txBody>
          <a:bodyPr wrap="square" rtlCol="0">
            <a:spAutoFit/>
          </a:bodyPr>
          <a:lstStyle/>
          <a:p>
            <a:r>
              <a:rPr lang="en-GB" b="1" u="sng" dirty="0" smtClean="0">
                <a:solidFill>
                  <a:schemeClr val="accent4">
                    <a:lumMod val="75000"/>
                  </a:schemeClr>
                </a:solidFill>
              </a:rPr>
              <a:t>Before:</a:t>
            </a:r>
            <a:endParaRPr lang="en-GB" b="1" u="sng" dirty="0">
              <a:solidFill>
                <a:schemeClr val="accent4">
                  <a:lumMod val="75000"/>
                </a:schemeClr>
              </a:solidFill>
            </a:endParaRPr>
          </a:p>
        </p:txBody>
      </p:sp>
      <p:sp>
        <p:nvSpPr>
          <p:cNvPr id="14" name="TextBox 13"/>
          <p:cNvSpPr txBox="1"/>
          <p:nvPr/>
        </p:nvSpPr>
        <p:spPr>
          <a:xfrm>
            <a:off x="246664" y="3933056"/>
            <a:ext cx="1187624" cy="369332"/>
          </a:xfrm>
          <a:prstGeom prst="rect">
            <a:avLst/>
          </a:prstGeom>
          <a:noFill/>
        </p:spPr>
        <p:txBody>
          <a:bodyPr wrap="square" rtlCol="0">
            <a:spAutoFit/>
          </a:bodyPr>
          <a:lstStyle/>
          <a:p>
            <a:r>
              <a:rPr lang="en-GB" b="1" u="sng" dirty="0" smtClean="0">
                <a:solidFill>
                  <a:schemeClr val="accent4">
                    <a:lumMod val="75000"/>
                  </a:schemeClr>
                </a:solidFill>
              </a:rPr>
              <a:t>After: </a:t>
            </a:r>
            <a:endParaRPr lang="en-GB" b="1" u="sng" dirty="0">
              <a:solidFill>
                <a:schemeClr val="accent4">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975098979"/>
              </p:ext>
            </p:extLst>
          </p:nvPr>
        </p:nvGraphicFramePr>
        <p:xfrm>
          <a:off x="1177362" y="4077072"/>
          <a:ext cx="6728029" cy="1962912"/>
        </p:xfrm>
        <a:graphic>
          <a:graphicData uri="http://schemas.openxmlformats.org/drawingml/2006/table">
            <a:tbl>
              <a:tblPr firstRow="1" firstCol="1" bandRow="1">
                <a:tableStyleId>{5C22544A-7EE6-4342-B048-85BDC9FD1C3A}</a:tableStyleId>
              </a:tblPr>
              <a:tblGrid>
                <a:gridCol w="2311349"/>
                <a:gridCol w="2309894"/>
                <a:gridCol w="2106786"/>
              </a:tblGrid>
              <a:tr h="576064">
                <a:tc>
                  <a:txBody>
                    <a:bodyPr/>
                    <a:lstStyle/>
                    <a:p>
                      <a:pPr algn="ctr">
                        <a:lnSpc>
                          <a:spcPct val="115000"/>
                        </a:lnSpc>
                        <a:spcAft>
                          <a:spcPts val="0"/>
                        </a:spcAft>
                      </a:pPr>
                      <a:r>
                        <a:rPr lang="en-GB" sz="1400" dirty="0">
                          <a:effectLst/>
                        </a:rPr>
                        <a:t>Patient</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Breech time against KPI</a:t>
                      </a:r>
                      <a:endParaRPr lang="en-GB"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effectLst/>
                        </a:rPr>
                        <a:t>Total wait time from referral received in SPOA (Not including weekends)</a:t>
                      </a:r>
                      <a:endParaRPr lang="en-GB" sz="1400" dirty="0">
                        <a:effectLst/>
                        <a:latin typeface="Calibri"/>
                        <a:ea typeface="Calibri"/>
                        <a:cs typeface="Times New Roman"/>
                      </a:endParaRPr>
                    </a:p>
                  </a:txBody>
                  <a:tcPr marL="68580" marR="68580" marT="0" marB="0"/>
                </a:tc>
              </a:tr>
              <a:tr h="237305">
                <a:tc>
                  <a:txBody>
                    <a:bodyPr/>
                    <a:lstStyle/>
                    <a:p>
                      <a:pPr>
                        <a:lnSpc>
                          <a:spcPct val="115000"/>
                        </a:lnSpc>
                        <a:spcAft>
                          <a:spcPts val="0"/>
                        </a:spcAft>
                      </a:pPr>
                      <a:r>
                        <a:rPr lang="en-GB" sz="1400" dirty="0">
                          <a:effectLst/>
                        </a:rPr>
                        <a:t>Patient </a:t>
                      </a:r>
                      <a:r>
                        <a:rPr lang="en-GB" sz="1400" dirty="0" smtClean="0">
                          <a:effectLst/>
                        </a:rPr>
                        <a:t>1</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solidFill>
                            <a:srgbClr val="FF0000"/>
                          </a:solidFill>
                          <a:effectLst/>
                        </a:rPr>
                        <a:t>No breech</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3 days</a:t>
                      </a:r>
                      <a:endParaRPr lang="en-GB" sz="1400" dirty="0">
                        <a:effectLst/>
                        <a:latin typeface="Calibri"/>
                        <a:ea typeface="Calibri"/>
                        <a:cs typeface="Times New Roman"/>
                      </a:endParaRPr>
                    </a:p>
                  </a:txBody>
                  <a:tcPr marL="68580" marR="68580" marT="0" marB="0"/>
                </a:tc>
              </a:tr>
              <a:tr h="237305">
                <a:tc>
                  <a:txBody>
                    <a:bodyPr/>
                    <a:lstStyle/>
                    <a:p>
                      <a:pPr>
                        <a:lnSpc>
                          <a:spcPct val="115000"/>
                        </a:lnSpc>
                        <a:spcAft>
                          <a:spcPts val="0"/>
                        </a:spcAft>
                      </a:pPr>
                      <a:r>
                        <a:rPr lang="en-GB" sz="1400" dirty="0">
                          <a:effectLst/>
                        </a:rPr>
                        <a:t>Patient </a:t>
                      </a:r>
                      <a:r>
                        <a:rPr lang="en-GB" sz="1400" dirty="0" smtClean="0">
                          <a:effectLst/>
                        </a:rPr>
                        <a:t>2</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solidFill>
                            <a:srgbClr val="FF0000"/>
                          </a:solidFill>
                          <a:effectLst/>
                        </a:rPr>
                        <a:t>No breech</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3 days</a:t>
                      </a:r>
                      <a:endParaRPr lang="en-GB" sz="1400" dirty="0">
                        <a:effectLst/>
                        <a:latin typeface="Calibri"/>
                        <a:ea typeface="Calibri"/>
                        <a:cs typeface="Times New Roman"/>
                      </a:endParaRPr>
                    </a:p>
                  </a:txBody>
                  <a:tcPr marL="68580" marR="68580" marT="0" marB="0"/>
                </a:tc>
              </a:tr>
              <a:tr h="237305">
                <a:tc>
                  <a:txBody>
                    <a:bodyPr/>
                    <a:lstStyle/>
                    <a:p>
                      <a:pPr>
                        <a:lnSpc>
                          <a:spcPct val="115000"/>
                        </a:lnSpc>
                        <a:spcAft>
                          <a:spcPts val="0"/>
                        </a:spcAft>
                      </a:pPr>
                      <a:r>
                        <a:rPr lang="en-GB" sz="1400" dirty="0">
                          <a:effectLst/>
                        </a:rPr>
                        <a:t>Patient </a:t>
                      </a:r>
                      <a:r>
                        <a:rPr lang="en-GB" sz="1400" baseline="0" dirty="0" smtClean="0">
                          <a:effectLst/>
                        </a:rPr>
                        <a:t>3</a:t>
                      </a:r>
                      <a:r>
                        <a:rPr lang="en-GB" sz="1400" dirty="0" smtClean="0">
                          <a:effectLst/>
                        </a:rPr>
                        <a:t>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solidFill>
                            <a:srgbClr val="FF0000"/>
                          </a:solidFill>
                          <a:effectLst/>
                        </a:rPr>
                        <a:t>No breech</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3 days</a:t>
                      </a:r>
                      <a:endParaRPr lang="en-GB" sz="1400" dirty="0">
                        <a:effectLst/>
                        <a:latin typeface="Calibri"/>
                        <a:ea typeface="Calibri"/>
                        <a:cs typeface="Times New Roman"/>
                      </a:endParaRPr>
                    </a:p>
                  </a:txBody>
                  <a:tcPr marL="68580" marR="68580" marT="0" marB="0"/>
                </a:tc>
              </a:tr>
              <a:tr h="237305">
                <a:tc>
                  <a:txBody>
                    <a:bodyPr/>
                    <a:lstStyle/>
                    <a:p>
                      <a:pPr>
                        <a:lnSpc>
                          <a:spcPct val="115000"/>
                        </a:lnSpc>
                        <a:spcAft>
                          <a:spcPts val="0"/>
                        </a:spcAft>
                      </a:pPr>
                      <a:r>
                        <a:rPr lang="en-GB" sz="1400" dirty="0">
                          <a:effectLst/>
                        </a:rPr>
                        <a:t>Patient </a:t>
                      </a:r>
                      <a:r>
                        <a:rPr lang="en-GB" sz="1400" dirty="0" smtClean="0">
                          <a:effectLst/>
                        </a:rPr>
                        <a:t>4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solidFill>
                            <a:srgbClr val="FF0000"/>
                          </a:solidFill>
                          <a:effectLst/>
                        </a:rPr>
                        <a:t>No breech</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1 day</a:t>
                      </a:r>
                      <a:endParaRPr lang="en-GB" sz="1400" dirty="0">
                        <a:effectLst/>
                        <a:latin typeface="Calibri"/>
                        <a:ea typeface="Calibri"/>
                        <a:cs typeface="Times New Roman"/>
                      </a:endParaRPr>
                    </a:p>
                  </a:txBody>
                  <a:tcPr marL="68580" marR="68580" marT="0" marB="0"/>
                </a:tc>
              </a:tr>
              <a:tr h="237305">
                <a:tc>
                  <a:txBody>
                    <a:bodyPr/>
                    <a:lstStyle/>
                    <a:p>
                      <a:pPr>
                        <a:lnSpc>
                          <a:spcPct val="115000"/>
                        </a:lnSpc>
                        <a:spcAft>
                          <a:spcPts val="0"/>
                        </a:spcAft>
                      </a:pPr>
                      <a:r>
                        <a:rPr lang="en-GB" sz="1400" dirty="0">
                          <a:effectLst/>
                        </a:rPr>
                        <a:t>Patient </a:t>
                      </a:r>
                      <a:r>
                        <a:rPr lang="en-GB" sz="1400" dirty="0" smtClean="0">
                          <a:effectLst/>
                        </a:rPr>
                        <a:t>5 </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400" b="1" dirty="0">
                          <a:solidFill>
                            <a:srgbClr val="FF0000"/>
                          </a:solidFill>
                          <a:effectLst/>
                        </a:rPr>
                        <a:t>No breech</a:t>
                      </a:r>
                      <a:endParaRPr lang="en-GB" sz="1400" b="1"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400" dirty="0">
                          <a:effectLst/>
                        </a:rPr>
                        <a:t>2 days</a:t>
                      </a:r>
                      <a:endParaRPr lang="en-GB"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693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3600" b="1" u="sng" dirty="0" smtClean="0">
                <a:solidFill>
                  <a:schemeClr val="accent4">
                    <a:lumMod val="75000"/>
                  </a:schemeClr>
                </a:solidFill>
              </a:rPr>
              <a:t>Who we are: </a:t>
            </a:r>
            <a:endParaRPr lang="en-GB" sz="3600" dirty="0"/>
          </a:p>
        </p:txBody>
      </p:sp>
      <p:sp>
        <p:nvSpPr>
          <p:cNvPr id="3" name="Content Placeholder 2"/>
          <p:cNvSpPr>
            <a:spLocks noGrp="1"/>
          </p:cNvSpPr>
          <p:nvPr>
            <p:ph idx="1"/>
          </p:nvPr>
        </p:nvSpPr>
        <p:spPr>
          <a:xfrm>
            <a:off x="457200" y="1772816"/>
            <a:ext cx="8229600" cy="4353347"/>
          </a:xfrm>
        </p:spPr>
        <p:txBody>
          <a:bodyPr>
            <a:normAutofit/>
          </a:bodyPr>
          <a:lstStyle/>
          <a:p>
            <a:endParaRPr lang="en-GB" dirty="0"/>
          </a:p>
          <a:p>
            <a:endParaRPr lang="en-GB" dirty="0">
              <a:solidFill>
                <a:schemeClr val="bg1">
                  <a:lumMod val="50000"/>
                </a:schemeClr>
              </a:solidFill>
            </a:endParaRPr>
          </a:p>
          <a:p>
            <a:endParaRPr lang="en-GB" dirty="0" smtClean="0">
              <a:solidFill>
                <a:schemeClr val="bg1">
                  <a:lumMod val="50000"/>
                </a:schemeClr>
              </a:solidFill>
            </a:endParaRPr>
          </a:p>
          <a:p>
            <a:endParaRPr lang="en-GB" dirty="0">
              <a:solidFill>
                <a:schemeClr val="bg1">
                  <a:lumMod val="50000"/>
                </a:schemeClr>
              </a:solidFill>
            </a:endParaRPr>
          </a:p>
          <a:p>
            <a:endParaRPr lang="en-GB" dirty="0" smtClean="0">
              <a:solidFill>
                <a:schemeClr val="bg1">
                  <a:lumMod val="5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060848"/>
            <a:ext cx="3870661" cy="349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478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349" y="571500"/>
            <a:ext cx="5760640" cy="829572"/>
          </a:xfrm>
        </p:spPr>
        <p:txBody>
          <a:bodyPr/>
          <a:lstStyle/>
          <a:p>
            <a:r>
              <a:rPr lang="en-GB" b="1" u="sng" dirty="0" smtClean="0">
                <a:solidFill>
                  <a:schemeClr val="accent4">
                    <a:lumMod val="75000"/>
                  </a:schemeClr>
                </a:solidFill>
              </a:rPr>
              <a:t>Outcome measure.</a:t>
            </a:r>
            <a:endParaRPr lang="en-GB" b="1" u="sng" dirty="0">
              <a:solidFill>
                <a:schemeClr val="accent4">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0842" y="1412776"/>
            <a:ext cx="7897953" cy="464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srcRect/>
          <a:stretch>
            <a:fillRect/>
          </a:stretch>
        </p:blipFill>
        <p:spPr bwMode="auto">
          <a:xfrm>
            <a:off x="5867400" y="152400"/>
            <a:ext cx="3076575" cy="419100"/>
          </a:xfrm>
          <a:prstGeom prst="rect">
            <a:avLst/>
          </a:prstGeom>
          <a:noFill/>
          <a:ln w="9525">
            <a:noFill/>
            <a:miter lim="800000"/>
            <a:headEnd/>
            <a:tailEnd/>
          </a:ln>
        </p:spPr>
      </p:pic>
      <p:pic>
        <p:nvPicPr>
          <p:cNvPr id="6" name="Picture 1" descr="SPE_logosmal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ounded Rectangle 9"/>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ounded Rectangle 11"/>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607483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8477" y="499318"/>
            <a:ext cx="4686065" cy="769441"/>
          </a:xfrm>
          <a:prstGeom prst="rect">
            <a:avLst/>
          </a:prstGeom>
          <a:noFill/>
        </p:spPr>
        <p:txBody>
          <a:bodyPr wrap="square" rtlCol="0">
            <a:spAutoFit/>
          </a:bodyPr>
          <a:lstStyle/>
          <a:p>
            <a:pPr algn="ctr"/>
            <a:r>
              <a:rPr lang="en-GB" sz="4400" b="1" u="sng" dirty="0">
                <a:solidFill>
                  <a:schemeClr val="accent4">
                    <a:lumMod val="75000"/>
                  </a:schemeClr>
                </a:solidFill>
              </a:rPr>
              <a:t>Process </a:t>
            </a:r>
            <a:r>
              <a:rPr lang="en-GB" sz="4400" b="1" u="sng" dirty="0" smtClean="0">
                <a:solidFill>
                  <a:schemeClr val="accent4">
                    <a:lumMod val="75000"/>
                  </a:schemeClr>
                </a:solidFill>
              </a:rPr>
              <a:t>Measure.</a:t>
            </a:r>
            <a:endParaRPr lang="en-GB" sz="4400" b="1" u="sng" dirty="0">
              <a:solidFill>
                <a:schemeClr val="accent4">
                  <a:lumMod val="75000"/>
                </a:schemeClr>
              </a:solidFill>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91" y="1268759"/>
            <a:ext cx="7670435" cy="44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927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641379"/>
          </a:xfrm>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27" y="1332939"/>
            <a:ext cx="7871601" cy="461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06961" y="567690"/>
            <a:ext cx="5040560" cy="769441"/>
          </a:xfrm>
          <a:prstGeom prst="rect">
            <a:avLst/>
          </a:prstGeom>
          <a:noFill/>
        </p:spPr>
        <p:txBody>
          <a:bodyPr wrap="square" rtlCol="0">
            <a:spAutoFit/>
          </a:bodyPr>
          <a:lstStyle/>
          <a:p>
            <a:pPr algn="ctr"/>
            <a:r>
              <a:rPr lang="en-GB" sz="4400" b="1" u="sng" dirty="0" smtClean="0">
                <a:solidFill>
                  <a:schemeClr val="accent4">
                    <a:lumMod val="75000"/>
                  </a:schemeClr>
                </a:solidFill>
              </a:rPr>
              <a:t>Balancing measure.</a:t>
            </a:r>
            <a:endParaRPr lang="en-GB" sz="4400" b="1" u="sng" dirty="0">
              <a:solidFill>
                <a:schemeClr val="accent4">
                  <a:lumMod val="75000"/>
                </a:schemeClr>
              </a:solidFill>
            </a:endParaRPr>
          </a:p>
        </p:txBody>
      </p:sp>
    </p:spTree>
    <p:extLst>
      <p:ext uri="{BB962C8B-B14F-4D97-AF65-F5344CB8AC3E}">
        <p14:creationId xmlns:p14="http://schemas.microsoft.com/office/powerpoint/2010/main" val="2237489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15" y="571500"/>
            <a:ext cx="8229600" cy="1143000"/>
          </a:xfrm>
        </p:spPr>
        <p:txBody>
          <a:bodyPr>
            <a:normAutofit fontScale="90000"/>
          </a:bodyPr>
          <a:lstStyle/>
          <a:p>
            <a:r>
              <a:rPr lang="en-GB" b="1" u="sng" dirty="0" smtClean="0">
                <a:solidFill>
                  <a:schemeClr val="accent4">
                    <a:lumMod val="75000"/>
                  </a:schemeClr>
                </a:solidFill>
              </a:rPr>
              <a:t>Secondary aims.</a:t>
            </a:r>
            <a:br>
              <a:rPr lang="en-GB" b="1" u="sng" dirty="0" smtClean="0">
                <a:solidFill>
                  <a:schemeClr val="accent4">
                    <a:lumMod val="75000"/>
                  </a:schemeClr>
                </a:solidFill>
              </a:rPr>
            </a:br>
            <a:endParaRPr lang="en-GB" b="1" u="sng" dirty="0">
              <a:solidFill>
                <a:schemeClr val="accent4">
                  <a:lumMod val="75000"/>
                </a:schemeClr>
              </a:solidFill>
            </a:endParaRPr>
          </a:p>
        </p:txBody>
      </p:sp>
      <p:sp>
        <p:nvSpPr>
          <p:cNvPr id="3" name="Content Placeholder 2"/>
          <p:cNvSpPr>
            <a:spLocks noGrp="1"/>
          </p:cNvSpPr>
          <p:nvPr>
            <p:ph idx="1"/>
          </p:nvPr>
        </p:nvSpPr>
        <p:spPr>
          <a:xfrm>
            <a:off x="511999" y="1823879"/>
            <a:ext cx="8229600" cy="4525963"/>
          </a:xfrm>
        </p:spPr>
        <p:txBody>
          <a:bodyPr>
            <a:normAutofit fontScale="92500" lnSpcReduction="10000"/>
          </a:bodyPr>
          <a:lstStyle/>
          <a:p>
            <a:r>
              <a:rPr lang="en-GB" dirty="0" smtClean="0">
                <a:solidFill>
                  <a:schemeClr val="bg1">
                    <a:lumMod val="50000"/>
                  </a:schemeClr>
                </a:solidFill>
              </a:rPr>
              <a:t>To improve communication between social and health sectors. </a:t>
            </a:r>
          </a:p>
          <a:p>
            <a:endParaRPr lang="en-GB" dirty="0" smtClean="0">
              <a:solidFill>
                <a:schemeClr val="bg1">
                  <a:lumMod val="50000"/>
                </a:schemeClr>
              </a:solidFill>
            </a:endParaRPr>
          </a:p>
          <a:p>
            <a:r>
              <a:rPr lang="en-GB" dirty="0" smtClean="0">
                <a:solidFill>
                  <a:schemeClr val="bg1">
                    <a:lumMod val="50000"/>
                  </a:schemeClr>
                </a:solidFill>
              </a:rPr>
              <a:t>Improve satisfaction/outcomes  for RWT patients.</a:t>
            </a:r>
          </a:p>
          <a:p>
            <a:endParaRPr lang="en-GB" dirty="0" smtClean="0">
              <a:solidFill>
                <a:schemeClr val="bg1">
                  <a:lumMod val="50000"/>
                </a:schemeClr>
              </a:solidFill>
            </a:endParaRPr>
          </a:p>
          <a:p>
            <a:r>
              <a:rPr lang="en-GB" dirty="0" smtClean="0">
                <a:solidFill>
                  <a:schemeClr val="bg1">
                    <a:lumMod val="50000"/>
                  </a:schemeClr>
                </a:solidFill>
              </a:rPr>
              <a:t>Improve effectiveness of support staff input by reducing waiting lists for support staff. </a:t>
            </a:r>
          </a:p>
          <a:p>
            <a:endParaRPr lang="en-GB" dirty="0" smtClean="0">
              <a:solidFill>
                <a:schemeClr val="bg1">
                  <a:lumMod val="50000"/>
                </a:schemeClr>
              </a:solidFill>
            </a:endParaRPr>
          </a:p>
          <a:p>
            <a:r>
              <a:rPr lang="en-GB" dirty="0" smtClean="0">
                <a:solidFill>
                  <a:schemeClr val="bg1">
                    <a:lumMod val="50000"/>
                  </a:schemeClr>
                </a:solidFill>
              </a:rPr>
              <a:t>Increase cost effectiveness. </a:t>
            </a:r>
          </a:p>
          <a:p>
            <a:pPr marL="0" indent="0">
              <a:buNone/>
            </a:pPr>
            <a:endParaRPr lang="en-GB" dirty="0" smtClean="0">
              <a:solidFill>
                <a:schemeClr val="bg1">
                  <a:lumMod val="50000"/>
                </a:schemeClr>
              </a:solidFill>
            </a:endParaRPr>
          </a:p>
          <a:p>
            <a:endParaRPr lang="en-GB" dirty="0">
              <a:solidFill>
                <a:schemeClr val="bg1">
                  <a:lumMod val="50000"/>
                </a:schemeClr>
              </a:solidFill>
            </a:endParaRPr>
          </a:p>
        </p:txBody>
      </p:sp>
      <p:pic>
        <p:nvPicPr>
          <p:cNvPr id="4" name="Picture 1" descr="SPE_logosma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cstate="print"/>
          <a:srcRect/>
          <a:stretch>
            <a:fillRect/>
          </a:stretch>
        </p:blipFill>
        <p:spPr bwMode="auto">
          <a:xfrm>
            <a:off x="5867400" y="152400"/>
            <a:ext cx="3076575" cy="419100"/>
          </a:xfrm>
          <a:prstGeom prst="rect">
            <a:avLst/>
          </a:prstGeom>
          <a:noFill/>
          <a:ln w="9525">
            <a:noFill/>
            <a:miter lim="800000"/>
            <a:headEnd/>
            <a:tailEnd/>
          </a:ln>
        </p:spPr>
      </p:pic>
      <p:sp>
        <p:nvSpPr>
          <p:cNvPr id="6" name="Rounded Rectangle 5"/>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900999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8800" b="1" dirty="0">
                <a:solidFill>
                  <a:schemeClr val="accent4">
                    <a:lumMod val="75000"/>
                  </a:schemeClr>
                </a:solidFill>
              </a:rPr>
              <a:t/>
            </a:r>
            <a:br>
              <a:rPr lang="en-GB" sz="8800" b="1" dirty="0">
                <a:solidFill>
                  <a:schemeClr val="accent4">
                    <a:lumMod val="75000"/>
                  </a:schemeClr>
                </a:solidFill>
              </a:rPr>
            </a:br>
            <a:r>
              <a:rPr lang="en-GB" sz="8800" b="1" dirty="0">
                <a:solidFill>
                  <a:schemeClr val="accent4">
                    <a:lumMod val="75000"/>
                  </a:schemeClr>
                </a:solidFill>
              </a:rPr>
              <a:t/>
            </a:r>
            <a:br>
              <a:rPr lang="en-GB" sz="8800" b="1" dirty="0">
                <a:solidFill>
                  <a:schemeClr val="accent4">
                    <a:lumMod val="75000"/>
                  </a:schemeClr>
                </a:solidFill>
              </a:rPr>
            </a:br>
            <a:r>
              <a:rPr lang="en-GB" sz="8800" b="1" dirty="0">
                <a:solidFill>
                  <a:schemeClr val="accent4">
                    <a:lumMod val="75000"/>
                  </a:schemeClr>
                </a:solidFill>
              </a:rPr>
              <a:t/>
            </a:r>
            <a:br>
              <a:rPr lang="en-GB" sz="8800" b="1" dirty="0">
                <a:solidFill>
                  <a:schemeClr val="accent4">
                    <a:lumMod val="75000"/>
                  </a:schemeClr>
                </a:solidFill>
              </a:rPr>
            </a:br>
            <a:r>
              <a:rPr lang="en-GB" sz="8800" b="1" u="sng" dirty="0" smtClean="0">
                <a:solidFill>
                  <a:schemeClr val="accent4">
                    <a:lumMod val="75000"/>
                  </a:schemeClr>
                </a:solidFill>
              </a:rPr>
              <a:t>£10,975.</a:t>
            </a:r>
            <a:endParaRPr lang="en-GB" sz="8800" b="1" u="sng" dirty="0">
              <a:solidFill>
                <a:schemeClr val="accent4">
                  <a:lumMod val="75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EmmottR3\AppData\Local\Microsoft\Windows\Temporary Internet Files\Content.IE5\QYH6FQTG\graphics-fireworks-629702[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646" y="3717032"/>
            <a:ext cx="18859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mmottR3\AppData\Local\Microsoft\Windows\Temporary Internet Files\Content.IE5\QYH6FQTG\graphics-fireworks-629702[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980728"/>
            <a:ext cx="188595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6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ppt_w</p:attrName>
                                        </p:attrNameLst>
                                      </p:cBhvr>
                                      <p:tavLst>
                                        <p:tav tm="0">
                                          <p:val>
                                            <p:fltVal val="0"/>
                                          </p:val>
                                        </p:tav>
                                        <p:tav tm="100000">
                                          <p:val>
                                            <p:strVal val="#ppt_w"/>
                                          </p:val>
                                        </p:tav>
                                      </p:tavLst>
                                    </p:anim>
                                    <p:anim calcmode="lin" valueType="num">
                                      <p:cBhvr>
                                        <p:cTn id="8" dur="1000" fill="hold"/>
                                        <p:tgtEl>
                                          <p:spTgt spid="1029"/>
                                        </p:tgtEl>
                                        <p:attrNameLst>
                                          <p:attrName>ppt_h</p:attrName>
                                        </p:attrNameLst>
                                      </p:cBhvr>
                                      <p:tavLst>
                                        <p:tav tm="0">
                                          <p:val>
                                            <p:fltVal val="0"/>
                                          </p:val>
                                        </p:tav>
                                        <p:tav tm="100000">
                                          <p:val>
                                            <p:strVal val="#ppt_h"/>
                                          </p:val>
                                        </p:tav>
                                      </p:tavLst>
                                    </p:anim>
                                    <p:anim calcmode="lin" valueType="num">
                                      <p:cBhvr>
                                        <p:cTn id="9" dur="1000" fill="hold"/>
                                        <p:tgtEl>
                                          <p:spTgt spid="1029"/>
                                        </p:tgtEl>
                                        <p:attrNameLst>
                                          <p:attrName>style.rotation</p:attrName>
                                        </p:attrNameLst>
                                      </p:cBhvr>
                                      <p:tavLst>
                                        <p:tav tm="0">
                                          <p:val>
                                            <p:fltVal val="90"/>
                                          </p:val>
                                        </p:tav>
                                        <p:tav tm="100000">
                                          <p:val>
                                            <p:fltVal val="0"/>
                                          </p:val>
                                        </p:tav>
                                      </p:tavLst>
                                    </p:anim>
                                    <p:animEffect transition="in" filter="fade">
                                      <p:cBhvr>
                                        <p:cTn id="10" dur="1000"/>
                                        <p:tgtEl>
                                          <p:spTgt spid="102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1000" fill="hold"/>
                                        <p:tgtEl>
                                          <p:spTgt spid="1028"/>
                                        </p:tgtEl>
                                        <p:attrNameLst>
                                          <p:attrName>ppt_w</p:attrName>
                                        </p:attrNameLst>
                                      </p:cBhvr>
                                      <p:tavLst>
                                        <p:tav tm="0">
                                          <p:val>
                                            <p:fltVal val="0"/>
                                          </p:val>
                                        </p:tav>
                                        <p:tav tm="100000">
                                          <p:val>
                                            <p:strVal val="#ppt_w"/>
                                          </p:val>
                                        </p:tav>
                                      </p:tavLst>
                                    </p:anim>
                                    <p:anim calcmode="lin" valueType="num">
                                      <p:cBhvr>
                                        <p:cTn id="20" dur="1000" fill="hold"/>
                                        <p:tgtEl>
                                          <p:spTgt spid="1028"/>
                                        </p:tgtEl>
                                        <p:attrNameLst>
                                          <p:attrName>ppt_h</p:attrName>
                                        </p:attrNameLst>
                                      </p:cBhvr>
                                      <p:tavLst>
                                        <p:tav tm="0">
                                          <p:val>
                                            <p:fltVal val="0"/>
                                          </p:val>
                                        </p:tav>
                                        <p:tav tm="100000">
                                          <p:val>
                                            <p:strVal val="#ppt_h"/>
                                          </p:val>
                                        </p:tav>
                                      </p:tavLst>
                                    </p:anim>
                                    <p:anim calcmode="lin" valueType="num">
                                      <p:cBhvr>
                                        <p:cTn id="21" dur="1000" fill="hold"/>
                                        <p:tgtEl>
                                          <p:spTgt spid="1028"/>
                                        </p:tgtEl>
                                        <p:attrNameLst>
                                          <p:attrName>style.rotation</p:attrName>
                                        </p:attrNameLst>
                                      </p:cBhvr>
                                      <p:tavLst>
                                        <p:tav tm="0">
                                          <p:val>
                                            <p:fltVal val="90"/>
                                          </p:val>
                                        </p:tav>
                                        <p:tav tm="100000">
                                          <p:val>
                                            <p:fltVal val="0"/>
                                          </p:val>
                                        </p:tav>
                                      </p:tavLst>
                                    </p:anim>
                                    <p:animEffect transition="in" filter="fade">
                                      <p:cBhvr>
                                        <p:cTn id="22"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8800" b="1" dirty="0">
                <a:solidFill>
                  <a:schemeClr val="accent4">
                    <a:lumMod val="75000"/>
                  </a:schemeClr>
                </a:solidFill>
              </a:rPr>
              <a:t/>
            </a:r>
            <a:br>
              <a:rPr lang="en-GB" sz="8800" b="1" dirty="0">
                <a:solidFill>
                  <a:schemeClr val="accent4">
                    <a:lumMod val="75000"/>
                  </a:schemeClr>
                </a:solidFill>
              </a:rPr>
            </a:br>
            <a:r>
              <a:rPr lang="en-GB" sz="8800" b="1" dirty="0">
                <a:solidFill>
                  <a:schemeClr val="accent4">
                    <a:lumMod val="75000"/>
                  </a:schemeClr>
                </a:solidFill>
              </a:rPr>
              <a:t/>
            </a:r>
            <a:br>
              <a:rPr lang="en-GB" sz="8800" b="1" dirty="0">
                <a:solidFill>
                  <a:schemeClr val="accent4">
                    <a:lumMod val="75000"/>
                  </a:schemeClr>
                </a:solidFill>
              </a:rPr>
            </a:br>
            <a:r>
              <a:rPr lang="en-GB" sz="8800" b="1" dirty="0">
                <a:solidFill>
                  <a:schemeClr val="accent4">
                    <a:lumMod val="75000"/>
                  </a:schemeClr>
                </a:solidFill>
              </a:rPr>
              <a:t/>
            </a:r>
            <a:br>
              <a:rPr lang="en-GB" sz="8800" b="1" dirty="0">
                <a:solidFill>
                  <a:schemeClr val="accent4">
                    <a:lumMod val="75000"/>
                  </a:schemeClr>
                </a:solidFill>
              </a:rPr>
            </a:br>
            <a:r>
              <a:rPr lang="en-GB" sz="8800" b="1" u="sng" dirty="0" smtClean="0">
                <a:solidFill>
                  <a:schemeClr val="accent4">
                    <a:lumMod val="75000"/>
                  </a:schemeClr>
                </a:solidFill>
              </a:rPr>
              <a:t>Any Questions?</a:t>
            </a:r>
            <a:endParaRPr lang="en-GB" sz="8800" b="1" u="sng" dirty="0">
              <a:solidFill>
                <a:schemeClr val="accent4">
                  <a:lumMod val="75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62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3600" b="1" u="sng" dirty="0" smtClean="0">
                <a:solidFill>
                  <a:schemeClr val="accent4">
                    <a:lumMod val="75000"/>
                  </a:schemeClr>
                </a:solidFill>
              </a:rPr>
              <a:t>Test of change overview. </a:t>
            </a:r>
            <a:endParaRPr lang="en-GB" sz="3600" dirty="0"/>
          </a:p>
        </p:txBody>
      </p:sp>
      <p:sp>
        <p:nvSpPr>
          <p:cNvPr id="3" name="Content Placeholder 2"/>
          <p:cNvSpPr>
            <a:spLocks noGrp="1"/>
          </p:cNvSpPr>
          <p:nvPr>
            <p:ph idx="1"/>
          </p:nvPr>
        </p:nvSpPr>
        <p:spPr>
          <a:xfrm>
            <a:off x="457200" y="1772816"/>
            <a:ext cx="8229600" cy="4353347"/>
          </a:xfrm>
        </p:spPr>
        <p:txBody>
          <a:bodyPr>
            <a:normAutofit/>
          </a:bodyPr>
          <a:lstStyle/>
          <a:p>
            <a:endParaRPr lang="en-GB" dirty="0"/>
          </a:p>
          <a:p>
            <a:endParaRPr lang="en-GB" dirty="0">
              <a:solidFill>
                <a:schemeClr val="bg1">
                  <a:lumMod val="50000"/>
                </a:schemeClr>
              </a:solidFill>
            </a:endParaRPr>
          </a:p>
          <a:p>
            <a:endParaRPr lang="en-GB" dirty="0" smtClean="0">
              <a:solidFill>
                <a:schemeClr val="bg1">
                  <a:lumMod val="50000"/>
                </a:schemeClr>
              </a:solidFill>
            </a:endParaRPr>
          </a:p>
          <a:p>
            <a:endParaRPr lang="en-GB" dirty="0">
              <a:solidFill>
                <a:schemeClr val="bg1">
                  <a:lumMod val="50000"/>
                </a:schemeClr>
              </a:solidFill>
            </a:endParaRPr>
          </a:p>
          <a:p>
            <a:endParaRPr lang="en-GB" dirty="0" smtClean="0">
              <a:solidFill>
                <a:schemeClr val="bg1">
                  <a:lumMod val="5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071" y="2276872"/>
            <a:ext cx="2904457" cy="266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3199" y="2276872"/>
            <a:ext cx="1855449" cy="264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2276872"/>
            <a:ext cx="1949231" cy="265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78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0546" y="1988840"/>
            <a:ext cx="1542534" cy="364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261988" y="1268760"/>
            <a:ext cx="1542535" cy="576064"/>
          </a:xfrm>
          <a:prstGeom prst="rect">
            <a:avLst/>
          </a:prstGeom>
          <a:solidFill>
            <a:schemeClr val="accent6">
              <a:lumMod val="40000"/>
              <a:lumOff val="60000"/>
            </a:schemeClr>
          </a:solidFill>
          <a:ln w="254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b="1" dirty="0">
                <a:solidFill>
                  <a:srgbClr val="C00000"/>
                </a:solidFill>
                <a:latin typeface="Arial Narrow" pitchFamily="34" charset="0"/>
                <a:cs typeface="Calibri" pitchFamily="34" charset="0"/>
              </a:rPr>
              <a:t>Model for </a:t>
            </a:r>
            <a:r>
              <a:rPr lang="en-GB" b="1" dirty="0" smtClean="0">
                <a:solidFill>
                  <a:srgbClr val="C00000"/>
                </a:solidFill>
                <a:latin typeface="Arial Narrow" pitchFamily="34" charset="0"/>
                <a:cs typeface="Calibri" pitchFamily="34" charset="0"/>
              </a:rPr>
              <a:t>Improvement</a:t>
            </a:r>
            <a:endParaRPr lang="en-GB" b="1" dirty="0">
              <a:solidFill>
                <a:srgbClr val="C00000"/>
              </a:solidFill>
              <a:latin typeface="Arial Narrow" pitchFamily="34" charset="0"/>
              <a:cs typeface="Calibri" pitchFamily="34" charset="0"/>
            </a:endParaRPr>
          </a:p>
        </p:txBody>
      </p:sp>
      <p:sp>
        <p:nvSpPr>
          <p:cNvPr id="11" name="TextBox 10"/>
          <p:cNvSpPr txBox="1"/>
          <p:nvPr/>
        </p:nvSpPr>
        <p:spPr>
          <a:xfrm>
            <a:off x="539552" y="2132856"/>
            <a:ext cx="6264696" cy="3816429"/>
          </a:xfrm>
          <a:prstGeom prst="rect">
            <a:avLst/>
          </a:prstGeom>
          <a:noFill/>
        </p:spPr>
        <p:txBody>
          <a:bodyPr wrap="square" rtlCol="0">
            <a:spAutoFit/>
          </a:bodyPr>
          <a:lstStyle/>
          <a:p>
            <a:pPr marL="342900" indent="-342900">
              <a:buAutoNum type="arabicPeriod"/>
            </a:pPr>
            <a:r>
              <a:rPr lang="en-GB" sz="3200" dirty="0" smtClean="0">
                <a:solidFill>
                  <a:schemeClr val="bg1">
                    <a:lumMod val="50000"/>
                  </a:schemeClr>
                </a:solidFill>
              </a:rPr>
              <a:t>What are we tying to accomplish?</a:t>
            </a:r>
          </a:p>
          <a:p>
            <a:pPr marL="342900" indent="-342900">
              <a:buAutoNum type="arabicPeriod"/>
            </a:pPr>
            <a:endParaRPr lang="en-GB" sz="3200" dirty="0" smtClean="0">
              <a:solidFill>
                <a:schemeClr val="bg1">
                  <a:lumMod val="50000"/>
                </a:schemeClr>
              </a:solidFill>
            </a:endParaRPr>
          </a:p>
          <a:p>
            <a:pPr marL="342900" indent="-342900">
              <a:buAutoNum type="arabicPeriod"/>
            </a:pPr>
            <a:r>
              <a:rPr lang="en-GB" sz="3200" dirty="0" smtClean="0">
                <a:solidFill>
                  <a:schemeClr val="bg1">
                    <a:lumMod val="50000"/>
                  </a:schemeClr>
                </a:solidFill>
              </a:rPr>
              <a:t>How do we know if the change is an improvement?</a:t>
            </a:r>
          </a:p>
          <a:p>
            <a:pPr marL="342900" indent="-342900">
              <a:buAutoNum type="arabicPeriod"/>
            </a:pPr>
            <a:endParaRPr lang="en-GB" sz="3200" dirty="0" smtClean="0">
              <a:solidFill>
                <a:schemeClr val="bg1">
                  <a:lumMod val="50000"/>
                </a:schemeClr>
              </a:solidFill>
            </a:endParaRPr>
          </a:p>
          <a:p>
            <a:pPr marL="342900" indent="-342900">
              <a:buAutoNum type="arabicPeriod"/>
            </a:pPr>
            <a:r>
              <a:rPr lang="en-GB" sz="3200" dirty="0" smtClean="0">
                <a:solidFill>
                  <a:schemeClr val="bg1">
                    <a:lumMod val="50000"/>
                  </a:schemeClr>
                </a:solidFill>
              </a:rPr>
              <a:t>What changes can we make that will result in improvement. </a:t>
            </a:r>
          </a:p>
          <a:p>
            <a:pPr marL="342900" indent="-342900">
              <a:buAutoNum type="arabicPeriod"/>
            </a:pPr>
            <a:endParaRPr lang="en-GB" dirty="0">
              <a:solidFill>
                <a:schemeClr val="bg1">
                  <a:lumMod val="50000"/>
                </a:schemeClr>
              </a:solidFill>
            </a:endParaRPr>
          </a:p>
        </p:txBody>
      </p:sp>
      <p:sp>
        <p:nvSpPr>
          <p:cNvPr id="3" name="TextBox 2"/>
          <p:cNvSpPr txBox="1"/>
          <p:nvPr/>
        </p:nvSpPr>
        <p:spPr>
          <a:xfrm>
            <a:off x="547192" y="569892"/>
            <a:ext cx="6518451" cy="1077218"/>
          </a:xfrm>
          <a:prstGeom prst="rect">
            <a:avLst/>
          </a:prstGeom>
          <a:noFill/>
        </p:spPr>
        <p:txBody>
          <a:bodyPr wrap="none" rtlCol="0">
            <a:spAutoFit/>
          </a:bodyPr>
          <a:lstStyle/>
          <a:p>
            <a:r>
              <a:rPr lang="en-GB" sz="3600" b="1" u="sng" dirty="0" smtClean="0">
                <a:solidFill>
                  <a:schemeClr val="accent4">
                    <a:lumMod val="75000"/>
                  </a:schemeClr>
                </a:solidFill>
                <a:latin typeface="+mj-lt"/>
              </a:rPr>
              <a:t>Plan, Do, Study, Act (PDSA) cycle.</a:t>
            </a:r>
          </a:p>
          <a:p>
            <a:pPr algn="ctr"/>
            <a:r>
              <a:rPr lang="en-GB" sz="2800" b="1" u="sng" dirty="0" smtClean="0">
                <a:solidFill>
                  <a:schemeClr val="accent4">
                    <a:lumMod val="75000"/>
                  </a:schemeClr>
                </a:solidFill>
                <a:latin typeface="+mj-lt"/>
              </a:rPr>
              <a:t>Framework key questions:</a:t>
            </a:r>
            <a:endParaRPr lang="en-GB" sz="2800" b="1" u="sng" dirty="0">
              <a:solidFill>
                <a:schemeClr val="accent4">
                  <a:lumMod val="75000"/>
                </a:schemeClr>
              </a:solidFill>
              <a:latin typeface="+mj-lt"/>
            </a:endParaRPr>
          </a:p>
        </p:txBody>
      </p:sp>
    </p:spTree>
    <p:extLst>
      <p:ext uri="{BB962C8B-B14F-4D97-AF65-F5344CB8AC3E}">
        <p14:creationId xmlns:p14="http://schemas.microsoft.com/office/powerpoint/2010/main" val="411226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3600" b="1" u="sng" dirty="0">
                <a:solidFill>
                  <a:schemeClr val="accent4">
                    <a:lumMod val="75000"/>
                  </a:schemeClr>
                </a:solidFill>
              </a:rPr>
              <a:t>Reablement with Therapy (RWT)</a:t>
            </a:r>
            <a:br>
              <a:rPr lang="en-GB" sz="3600" b="1" u="sng" dirty="0">
                <a:solidFill>
                  <a:schemeClr val="accent4">
                    <a:lumMod val="75000"/>
                  </a:schemeClr>
                </a:solidFill>
              </a:rPr>
            </a:br>
            <a:r>
              <a:rPr lang="en-GB" sz="3600" b="1" u="sng" dirty="0">
                <a:solidFill>
                  <a:schemeClr val="accent4">
                    <a:lumMod val="75000"/>
                  </a:schemeClr>
                </a:solidFill>
              </a:rPr>
              <a:t>Overview.</a:t>
            </a:r>
            <a:endParaRPr lang="en-GB" sz="3600" dirty="0"/>
          </a:p>
        </p:txBody>
      </p:sp>
      <p:sp>
        <p:nvSpPr>
          <p:cNvPr id="3" name="Content Placeholder 2"/>
          <p:cNvSpPr>
            <a:spLocks noGrp="1"/>
          </p:cNvSpPr>
          <p:nvPr>
            <p:ph idx="1"/>
          </p:nvPr>
        </p:nvSpPr>
        <p:spPr>
          <a:xfrm>
            <a:off x="457200" y="1772816"/>
            <a:ext cx="8229600" cy="4353347"/>
          </a:xfrm>
        </p:spPr>
        <p:txBody>
          <a:bodyPr/>
          <a:lstStyle/>
          <a:p>
            <a:r>
              <a:rPr lang="en-GB" sz="2400" dirty="0">
                <a:solidFill>
                  <a:schemeClr val="bg1">
                    <a:lumMod val="50000"/>
                  </a:schemeClr>
                </a:solidFill>
              </a:rPr>
              <a:t>A short and intensive </a:t>
            </a:r>
            <a:r>
              <a:rPr lang="en-GB" sz="2400" dirty="0" smtClean="0">
                <a:solidFill>
                  <a:schemeClr val="bg1">
                    <a:lumMod val="50000"/>
                  </a:schemeClr>
                </a:solidFill>
              </a:rPr>
              <a:t>therapy service </a:t>
            </a:r>
            <a:r>
              <a:rPr lang="en-GB" sz="2400" dirty="0">
                <a:solidFill>
                  <a:schemeClr val="bg1">
                    <a:lumMod val="50000"/>
                  </a:schemeClr>
                </a:solidFill>
              </a:rPr>
              <a:t>delivered within the patients home.</a:t>
            </a:r>
          </a:p>
          <a:p>
            <a:endParaRPr lang="en-GB" sz="2400" dirty="0">
              <a:solidFill>
                <a:schemeClr val="bg1">
                  <a:lumMod val="50000"/>
                </a:schemeClr>
              </a:solidFill>
            </a:endParaRPr>
          </a:p>
          <a:p>
            <a:r>
              <a:rPr lang="en-GB" sz="2400" dirty="0">
                <a:solidFill>
                  <a:schemeClr val="bg1">
                    <a:lumMod val="50000"/>
                  </a:schemeClr>
                </a:solidFill>
              </a:rPr>
              <a:t>Offered to patients who are frail or recovering from illness or injury – often to support safe hospital </a:t>
            </a:r>
            <a:r>
              <a:rPr lang="en-GB" sz="2400" dirty="0" smtClean="0">
                <a:solidFill>
                  <a:schemeClr val="bg1">
                    <a:lumMod val="50000"/>
                  </a:schemeClr>
                </a:solidFill>
              </a:rPr>
              <a:t>discharge.</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Commissioned by Lancashire County Council.</a:t>
            </a:r>
          </a:p>
          <a:p>
            <a:endParaRPr lang="en-GB" sz="2400" dirty="0">
              <a:solidFill>
                <a:schemeClr val="bg1">
                  <a:lumMod val="50000"/>
                </a:schemeClr>
              </a:solidFill>
            </a:endParaRPr>
          </a:p>
          <a:p>
            <a:r>
              <a:rPr lang="en-GB" sz="2400" dirty="0">
                <a:solidFill>
                  <a:schemeClr val="bg1">
                    <a:lumMod val="50000"/>
                  </a:schemeClr>
                </a:solidFill>
              </a:rPr>
              <a:t>Available for up to 6 weeks with maximum 4 visits per day.</a:t>
            </a:r>
          </a:p>
          <a:p>
            <a:endParaRPr lang="en-GB" dirty="0"/>
          </a:p>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5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96950"/>
          </a:xfrm>
        </p:spPr>
        <p:txBody>
          <a:bodyPr>
            <a:noAutofit/>
          </a:bodyPr>
          <a:lstStyle/>
          <a:p>
            <a:r>
              <a:rPr lang="en-GB" sz="1600" dirty="0" smtClean="0"/>
              <a:t> </a:t>
            </a:r>
            <a:r>
              <a:rPr lang="en-GB" sz="3600" b="1" u="sng" dirty="0">
                <a:solidFill>
                  <a:schemeClr val="accent4">
                    <a:lumMod val="75000"/>
                  </a:schemeClr>
                </a:solidFill>
              </a:rPr>
              <a:t>Current pathway.</a:t>
            </a:r>
          </a:p>
        </p:txBody>
      </p:sp>
      <p:sp>
        <p:nvSpPr>
          <p:cNvPr id="3" name="Content Placeholder 2"/>
          <p:cNvSpPr>
            <a:spLocks noGrp="1"/>
          </p:cNvSpPr>
          <p:nvPr>
            <p:ph idx="1"/>
          </p:nvPr>
        </p:nvSpPr>
        <p:spPr>
          <a:xfrm>
            <a:off x="457200" y="1484784"/>
            <a:ext cx="8229600" cy="4641379"/>
          </a:xfrm>
        </p:spPr>
        <p:txBody>
          <a:bodyPr/>
          <a:lstStyle/>
          <a:p>
            <a:endParaRPr lang="en-GB" dirty="0"/>
          </a:p>
          <a:p>
            <a:pPr marL="0" indent="0">
              <a:buNone/>
            </a:pP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44413" y="1613527"/>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S75 referral  received from Lancashire County </a:t>
            </a:r>
            <a:r>
              <a:rPr lang="en-GB" sz="1000" dirty="0" smtClean="0">
                <a:solidFill>
                  <a:schemeClr val="bg1">
                    <a:lumMod val="50000"/>
                  </a:schemeClr>
                </a:solidFill>
              </a:rPr>
              <a:t>council.</a:t>
            </a:r>
            <a:endParaRPr lang="en-GB" sz="1000" dirty="0">
              <a:solidFill>
                <a:schemeClr val="bg1">
                  <a:lumMod val="50000"/>
                </a:schemeClr>
              </a:solidFill>
            </a:endParaRPr>
          </a:p>
        </p:txBody>
      </p:sp>
      <p:sp>
        <p:nvSpPr>
          <p:cNvPr id="15" name="Right Arrow 14"/>
          <p:cNvSpPr/>
          <p:nvPr/>
        </p:nvSpPr>
        <p:spPr>
          <a:xfrm>
            <a:off x="2771800" y="1661929"/>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305870" y="1613527"/>
            <a:ext cx="1986210"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Referral triaged for Assistant Practitioner </a:t>
            </a:r>
            <a:r>
              <a:rPr lang="en-GB" sz="1000" dirty="0" smtClean="0">
                <a:solidFill>
                  <a:schemeClr val="bg1">
                    <a:lumMod val="50000"/>
                  </a:schemeClr>
                </a:solidFill>
              </a:rPr>
              <a:t>(</a:t>
            </a:r>
            <a:r>
              <a:rPr lang="en-GB" sz="1000" dirty="0">
                <a:solidFill>
                  <a:schemeClr val="bg1">
                    <a:lumMod val="50000"/>
                  </a:schemeClr>
                </a:solidFill>
              </a:rPr>
              <a:t>AP) urgent.</a:t>
            </a:r>
          </a:p>
        </p:txBody>
      </p:sp>
      <p:sp>
        <p:nvSpPr>
          <p:cNvPr id="19" name="TextBox 18"/>
          <p:cNvSpPr txBox="1"/>
          <p:nvPr/>
        </p:nvSpPr>
        <p:spPr>
          <a:xfrm>
            <a:off x="6073234" y="1613767"/>
            <a:ext cx="1986210"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Referral placed on </a:t>
            </a:r>
            <a:r>
              <a:rPr lang="en-GB" sz="1000" dirty="0" smtClean="0">
                <a:solidFill>
                  <a:schemeClr val="bg1">
                    <a:lumMod val="50000"/>
                  </a:schemeClr>
                </a:solidFill>
              </a:rPr>
              <a:t>locality  </a:t>
            </a:r>
            <a:r>
              <a:rPr lang="en-GB" sz="1000" dirty="0">
                <a:solidFill>
                  <a:schemeClr val="bg1">
                    <a:lumMod val="50000"/>
                  </a:schemeClr>
                </a:solidFill>
              </a:rPr>
              <a:t>waiting list</a:t>
            </a:r>
          </a:p>
          <a:p>
            <a:pPr algn="ctr"/>
            <a:r>
              <a:rPr lang="en-GB" sz="1000" dirty="0">
                <a:solidFill>
                  <a:schemeClr val="bg1">
                    <a:lumMod val="50000"/>
                  </a:schemeClr>
                </a:solidFill>
              </a:rPr>
              <a:t>   </a:t>
            </a:r>
          </a:p>
        </p:txBody>
      </p:sp>
      <p:sp>
        <p:nvSpPr>
          <p:cNvPr id="20" name="Right Arrow 19"/>
          <p:cNvSpPr/>
          <p:nvPr/>
        </p:nvSpPr>
        <p:spPr>
          <a:xfrm>
            <a:off x="5477295" y="1681258"/>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6897132" y="2132856"/>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6094837" y="2636912"/>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Appointment made by admin </a:t>
            </a:r>
            <a:r>
              <a:rPr lang="en-GB" sz="1000" dirty="0" smtClean="0">
                <a:solidFill>
                  <a:schemeClr val="bg1">
                    <a:lumMod val="50000"/>
                  </a:schemeClr>
                </a:solidFill>
              </a:rPr>
              <a:t>team as appointment </a:t>
            </a:r>
            <a:r>
              <a:rPr lang="en-GB" sz="1000" dirty="0">
                <a:solidFill>
                  <a:schemeClr val="bg1">
                    <a:lumMod val="50000"/>
                  </a:schemeClr>
                </a:solidFill>
              </a:rPr>
              <a:t>available.</a:t>
            </a:r>
          </a:p>
        </p:txBody>
      </p:sp>
      <p:sp>
        <p:nvSpPr>
          <p:cNvPr id="17" name="Left Arrow 16"/>
          <p:cNvSpPr/>
          <p:nvPr/>
        </p:nvSpPr>
        <p:spPr>
          <a:xfrm>
            <a:off x="5477296" y="2761920"/>
            <a:ext cx="378992" cy="3039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317767" y="2632467"/>
            <a:ext cx="1983371" cy="861774"/>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seen by AP to complete initial assessment &amp; set goals . Documentation entered onto EMIS &amp; LAS </a:t>
            </a:r>
            <a:r>
              <a:rPr lang="en-GB" sz="1000" dirty="0" smtClean="0">
                <a:solidFill>
                  <a:schemeClr val="bg1">
                    <a:lumMod val="50000"/>
                  </a:schemeClr>
                </a:solidFill>
              </a:rPr>
              <a:t>- </a:t>
            </a:r>
            <a:r>
              <a:rPr lang="en-GB" sz="1000" dirty="0" smtClean="0">
                <a:solidFill>
                  <a:srgbClr val="FF0000"/>
                </a:solidFill>
              </a:rPr>
              <a:t>no </a:t>
            </a:r>
            <a:r>
              <a:rPr lang="en-GB" sz="1000" dirty="0">
                <a:solidFill>
                  <a:srgbClr val="FF0000"/>
                </a:solidFill>
              </a:rPr>
              <a:t>home notes generated.</a:t>
            </a:r>
            <a:endParaRPr lang="en-GB" sz="1000" dirty="0">
              <a:solidFill>
                <a:schemeClr val="bg1">
                  <a:lumMod val="50000"/>
                </a:schemeClr>
              </a:solidFill>
            </a:endParaRPr>
          </a:p>
        </p:txBody>
      </p:sp>
      <p:sp>
        <p:nvSpPr>
          <p:cNvPr id="26" name="Left Arrow 25"/>
          <p:cNvSpPr/>
          <p:nvPr/>
        </p:nvSpPr>
        <p:spPr>
          <a:xfrm>
            <a:off x="2752335" y="2805476"/>
            <a:ext cx="378992" cy="3039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97513" y="2790800"/>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reviewed weekly by AP </a:t>
            </a:r>
          </a:p>
          <a:p>
            <a:pPr algn="ctr"/>
            <a:r>
              <a:rPr lang="en-GB" sz="1000" dirty="0">
                <a:solidFill>
                  <a:schemeClr val="bg1">
                    <a:lumMod val="50000"/>
                  </a:schemeClr>
                </a:solidFill>
              </a:rPr>
              <a:t>(one hour slot)</a:t>
            </a:r>
          </a:p>
        </p:txBody>
      </p:sp>
      <p:sp>
        <p:nvSpPr>
          <p:cNvPr id="30" name="Down Arrow 29"/>
          <p:cNvSpPr/>
          <p:nvPr/>
        </p:nvSpPr>
        <p:spPr>
          <a:xfrm rot="17812070">
            <a:off x="2649150" y="3529372"/>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own Arrow 30"/>
          <p:cNvSpPr/>
          <p:nvPr/>
        </p:nvSpPr>
        <p:spPr>
          <a:xfrm>
            <a:off x="1399703" y="3580878"/>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97512" y="4077072"/>
            <a:ext cx="1983371" cy="400110"/>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reviewed over the next 6 weeks.</a:t>
            </a:r>
          </a:p>
        </p:txBody>
      </p:sp>
      <p:sp>
        <p:nvSpPr>
          <p:cNvPr id="33" name="TextBox 32"/>
          <p:cNvSpPr txBox="1"/>
          <p:nvPr/>
        </p:nvSpPr>
        <p:spPr>
          <a:xfrm>
            <a:off x="3308709" y="4077072"/>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deemed not AP appropriate/ not meeting goals / requiring autonomous practitioner</a:t>
            </a:r>
          </a:p>
        </p:txBody>
      </p:sp>
      <p:sp>
        <p:nvSpPr>
          <p:cNvPr id="34" name="Right Arrow 33"/>
          <p:cNvSpPr/>
          <p:nvPr/>
        </p:nvSpPr>
        <p:spPr>
          <a:xfrm>
            <a:off x="5505287" y="4202418"/>
            <a:ext cx="378992" cy="303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108973" y="4091868"/>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Patient assessed by B6 physiotherapist and reviewed as needed.</a:t>
            </a:r>
          </a:p>
        </p:txBody>
      </p:sp>
      <p:sp>
        <p:nvSpPr>
          <p:cNvPr id="36" name="Down Arrow 35"/>
          <p:cNvSpPr/>
          <p:nvPr/>
        </p:nvSpPr>
        <p:spPr>
          <a:xfrm rot="18669814">
            <a:off x="2197330" y="4766262"/>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rot="2293482">
            <a:off x="6292823" y="4819826"/>
            <a:ext cx="37899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2330817" y="5543036"/>
            <a:ext cx="1983371" cy="553998"/>
          </a:xfrm>
          <a:prstGeom prst="rect">
            <a:avLst/>
          </a:prstGeom>
          <a:noFill/>
          <a:ln>
            <a:solidFill>
              <a:schemeClr val="accent4">
                <a:lumMod val="75000"/>
                <a:alpha val="89000"/>
              </a:schemeClr>
            </a:solidFill>
          </a:ln>
        </p:spPr>
        <p:txBody>
          <a:bodyPr wrap="square" rtlCol="0">
            <a:spAutoFit/>
          </a:bodyPr>
          <a:lstStyle/>
          <a:p>
            <a:pPr algn="ctr"/>
            <a:endParaRPr lang="en-GB" sz="1000" dirty="0">
              <a:solidFill>
                <a:schemeClr val="bg1">
                  <a:lumMod val="50000"/>
                </a:schemeClr>
              </a:solidFill>
            </a:endParaRPr>
          </a:p>
          <a:p>
            <a:pPr algn="ctr"/>
            <a:r>
              <a:rPr lang="en-GB" sz="1000" dirty="0">
                <a:solidFill>
                  <a:schemeClr val="bg1">
                    <a:lumMod val="50000"/>
                  </a:schemeClr>
                </a:solidFill>
              </a:rPr>
              <a:t>All goals met – Patient discharged.</a:t>
            </a:r>
          </a:p>
          <a:p>
            <a:pPr algn="ctr"/>
            <a:r>
              <a:rPr lang="en-GB" sz="1000" dirty="0">
                <a:solidFill>
                  <a:srgbClr val="FF0000"/>
                </a:solidFill>
              </a:rPr>
              <a:t>(RWT complete)</a:t>
            </a:r>
          </a:p>
        </p:txBody>
      </p:sp>
      <p:sp>
        <p:nvSpPr>
          <p:cNvPr id="40" name="TextBox 39">
            <a:extLst>
              <a:ext uri="{FF2B5EF4-FFF2-40B4-BE49-F238E27FC236}">
                <a16:creationId xmlns="" xmlns:a16="http://schemas.microsoft.com/office/drawing/2014/main" id="{743D05A2-BAF0-47BF-8BDF-3E872534DBD8}"/>
              </a:ext>
            </a:extLst>
          </p:cNvPr>
          <p:cNvSpPr txBox="1"/>
          <p:nvPr/>
        </p:nvSpPr>
        <p:spPr>
          <a:xfrm>
            <a:off x="4498948" y="5543036"/>
            <a:ext cx="1983371" cy="553998"/>
          </a:xfrm>
          <a:prstGeom prst="rect">
            <a:avLst/>
          </a:prstGeom>
          <a:noFill/>
          <a:ln>
            <a:solidFill>
              <a:schemeClr val="accent4">
                <a:lumMod val="75000"/>
                <a:alpha val="89000"/>
              </a:schemeClr>
            </a:solidFill>
          </a:ln>
        </p:spPr>
        <p:txBody>
          <a:bodyPr wrap="square" rtlCol="0">
            <a:spAutoFit/>
          </a:bodyPr>
          <a:lstStyle/>
          <a:p>
            <a:pPr algn="ctr"/>
            <a:r>
              <a:rPr lang="en-GB" sz="1000" dirty="0">
                <a:solidFill>
                  <a:schemeClr val="bg1">
                    <a:lumMod val="50000"/>
                  </a:schemeClr>
                </a:solidFill>
              </a:rPr>
              <a:t>Ongoing therapy need – Patient referred to ITT.</a:t>
            </a:r>
          </a:p>
          <a:p>
            <a:pPr algn="ctr"/>
            <a:r>
              <a:rPr lang="en-GB" sz="1000" dirty="0">
                <a:solidFill>
                  <a:srgbClr val="FF0000"/>
                </a:solidFill>
              </a:rPr>
              <a:t>(RWT complete)</a:t>
            </a:r>
            <a:endParaRPr lang="en-GB" sz="1000" dirty="0">
              <a:solidFill>
                <a:schemeClr val="bg1">
                  <a:lumMod val="50000"/>
                </a:schemeClr>
              </a:solidFill>
            </a:endParaRPr>
          </a:p>
        </p:txBody>
      </p:sp>
    </p:spTree>
    <p:extLst>
      <p:ext uri="{BB962C8B-B14F-4D97-AF65-F5344CB8AC3E}">
        <p14:creationId xmlns:p14="http://schemas.microsoft.com/office/powerpoint/2010/main" val="1899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4"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4"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P spid="19" grpId="0" animBg="1"/>
      <p:bldP spid="20" grpId="0" animBg="1"/>
      <p:bldP spid="16" grpId="0" animBg="1"/>
      <p:bldP spid="22" grpId="0" animBg="1"/>
      <p:bldP spid="17" grpId="0" animBg="1"/>
      <p:bldP spid="24" grpId="0" animBg="1"/>
      <p:bldP spid="26" grpId="0" animBg="1"/>
      <p:bldP spid="28" grpId="0" animBg="1"/>
      <p:bldP spid="30" grpId="0" animBg="1"/>
      <p:bldP spid="31" grpId="0" animBg="1"/>
      <p:bldP spid="31" grpId="1" animBg="1"/>
      <p:bldP spid="32" grpId="0" animBg="1"/>
      <p:bldP spid="32" grpId="1" animBg="1"/>
      <p:bldP spid="33" grpId="0" animBg="1"/>
      <p:bldP spid="34" grpId="0" animBg="1"/>
      <p:bldP spid="35" grpId="0" animBg="1"/>
      <p:bldP spid="36" grpId="0" animBg="1"/>
      <p:bldP spid="36" grpId="1" animBg="1"/>
      <p:bldP spid="37" grpId="0" animBg="1"/>
      <p:bldP spid="39" grpId="0" animBg="1"/>
      <p:bldP spid="39" grpId="1" animBg="1"/>
      <p:bldP spid="39" grpId="4" animBg="1"/>
      <p:bldP spid="40" grpId="0" animBg="1"/>
      <p:bldP spid="40" grpId="1" animBg="1"/>
      <p:bldP spid="40"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28" y="571500"/>
            <a:ext cx="8229600" cy="796950"/>
          </a:xfrm>
        </p:spPr>
        <p:txBody>
          <a:bodyPr>
            <a:noAutofit/>
          </a:bodyPr>
          <a:lstStyle/>
          <a:p>
            <a:r>
              <a:rPr lang="en-GB" sz="3600" b="1" u="sng" dirty="0" smtClean="0">
                <a:solidFill>
                  <a:schemeClr val="accent4">
                    <a:lumMod val="75000"/>
                  </a:schemeClr>
                </a:solidFill>
              </a:rPr>
              <a:t>Is there a problem</a:t>
            </a:r>
            <a:r>
              <a:rPr lang="en-GB" sz="3600" b="1" u="sng" dirty="0">
                <a:solidFill>
                  <a:schemeClr val="accent4">
                    <a:lumMod val="75000"/>
                  </a:schemeClr>
                </a:solidFill>
              </a:rPr>
              <a:t>?</a:t>
            </a:r>
          </a:p>
        </p:txBody>
      </p:sp>
      <p:sp>
        <p:nvSpPr>
          <p:cNvPr id="3" name="Content Placeholder 2"/>
          <p:cNvSpPr>
            <a:spLocks noGrp="1"/>
          </p:cNvSpPr>
          <p:nvPr>
            <p:ph idx="1"/>
          </p:nvPr>
        </p:nvSpPr>
        <p:spPr>
          <a:xfrm>
            <a:off x="457200" y="1700808"/>
            <a:ext cx="8229600" cy="4536504"/>
          </a:xfrm>
        </p:spPr>
        <p:txBody>
          <a:bodyPr>
            <a:normAutofit fontScale="32500" lnSpcReduction="20000"/>
          </a:bodyPr>
          <a:lstStyle/>
          <a:p>
            <a:r>
              <a:rPr lang="en-GB" sz="8000" dirty="0" smtClean="0">
                <a:solidFill>
                  <a:schemeClr val="bg1">
                    <a:lumMod val="50000"/>
                  </a:schemeClr>
                </a:solidFill>
              </a:rPr>
              <a:t>Most RWT patients </a:t>
            </a:r>
            <a:r>
              <a:rPr lang="en-GB" sz="8000" dirty="0">
                <a:solidFill>
                  <a:schemeClr val="bg1">
                    <a:lumMod val="50000"/>
                  </a:schemeClr>
                </a:solidFill>
              </a:rPr>
              <a:t>on waiting list breaching key performance indicator (KPI) of 5 working days.</a:t>
            </a:r>
          </a:p>
          <a:p>
            <a:endParaRPr lang="en-GB" sz="8000" dirty="0">
              <a:solidFill>
                <a:schemeClr val="bg1">
                  <a:lumMod val="50000"/>
                </a:schemeClr>
              </a:solidFill>
            </a:endParaRPr>
          </a:p>
          <a:p>
            <a:r>
              <a:rPr lang="en-GB" sz="8000" dirty="0">
                <a:solidFill>
                  <a:schemeClr val="bg1">
                    <a:lumMod val="50000"/>
                  </a:schemeClr>
                </a:solidFill>
              </a:rPr>
              <a:t>High wait time for all patients waiting to be seen by Rossendale Integrated therapy team.</a:t>
            </a:r>
          </a:p>
          <a:p>
            <a:endParaRPr lang="en-GB" sz="8000" dirty="0">
              <a:solidFill>
                <a:schemeClr val="bg1">
                  <a:lumMod val="50000"/>
                </a:schemeClr>
              </a:solidFill>
            </a:endParaRPr>
          </a:p>
          <a:p>
            <a:r>
              <a:rPr lang="en-GB" sz="8000" dirty="0" smtClean="0">
                <a:solidFill>
                  <a:schemeClr val="bg1">
                    <a:lumMod val="50000"/>
                  </a:schemeClr>
                </a:solidFill>
              </a:rPr>
              <a:t>Most  </a:t>
            </a:r>
            <a:r>
              <a:rPr lang="en-GB" sz="8000" dirty="0">
                <a:solidFill>
                  <a:schemeClr val="bg1">
                    <a:lumMod val="50000"/>
                  </a:schemeClr>
                </a:solidFill>
              </a:rPr>
              <a:t>RWT patients outside of </a:t>
            </a:r>
            <a:r>
              <a:rPr lang="en-GB" sz="8000" dirty="0" smtClean="0">
                <a:solidFill>
                  <a:schemeClr val="bg1">
                    <a:lumMod val="50000"/>
                  </a:schemeClr>
                </a:solidFill>
              </a:rPr>
              <a:t>Therapy Assistant Practitioner  (AP) </a:t>
            </a:r>
            <a:r>
              <a:rPr lang="en-GB" sz="8000" dirty="0">
                <a:solidFill>
                  <a:schemeClr val="bg1">
                    <a:lumMod val="50000"/>
                  </a:schemeClr>
                </a:solidFill>
              </a:rPr>
              <a:t>scope of practice and requiring input from qualified physiotherapist</a:t>
            </a:r>
            <a:r>
              <a:rPr lang="en-GB" sz="8000" dirty="0" smtClean="0">
                <a:solidFill>
                  <a:schemeClr val="bg1">
                    <a:lumMod val="50000"/>
                  </a:schemeClr>
                </a:solidFill>
              </a:rPr>
              <a:t>.</a:t>
            </a:r>
            <a:endParaRPr lang="en-GB" sz="8000" dirty="0">
              <a:solidFill>
                <a:schemeClr val="bg1">
                  <a:lumMod val="50000"/>
                </a:schemeClr>
              </a:solidFill>
            </a:endParaRPr>
          </a:p>
        </p:txBody>
      </p:sp>
      <p:pic>
        <p:nvPicPr>
          <p:cNvPr id="4" name="Picture 2"/>
          <p:cNvPicPr>
            <a:picLocks noChangeAspect="1" noChangeArrowheads="1"/>
          </p:cNvPicPr>
          <p:nvPr/>
        </p:nvPicPr>
        <p:blipFill>
          <a:blip r:embed="rId2" cstate="print"/>
          <a:srcRect/>
          <a:stretch>
            <a:fillRect/>
          </a:stretch>
        </p:blipFill>
        <p:spPr bwMode="auto">
          <a:xfrm>
            <a:off x="5856287" y="152400"/>
            <a:ext cx="3076575" cy="41910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81328"/>
            <a:ext cx="30543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28" y="6335100"/>
            <a:ext cx="4572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36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a:solidFill>
                  <a:schemeClr val="accent4">
                    <a:lumMod val="75000"/>
                  </a:schemeClr>
                </a:solidFill>
              </a:rPr>
              <a:t>Is there a problem?</a:t>
            </a:r>
          </a:p>
        </p:txBody>
      </p:sp>
      <p:sp>
        <p:nvSpPr>
          <p:cNvPr id="10" name="Content Placeholder 9"/>
          <p:cNvSpPr>
            <a:spLocks noGrp="1"/>
          </p:cNvSpPr>
          <p:nvPr>
            <p:ph idx="1"/>
          </p:nvPr>
        </p:nvSpPr>
        <p:spPr>
          <a:xfrm>
            <a:off x="503002" y="1484784"/>
            <a:ext cx="8229600" cy="4525963"/>
          </a:xfrm>
        </p:spPr>
        <p:txBody>
          <a:bodyPr>
            <a:normAutofit/>
          </a:bodyPr>
          <a:lstStyle/>
          <a:p>
            <a:r>
              <a:rPr lang="en-GB" sz="2600" dirty="0">
                <a:solidFill>
                  <a:schemeClr val="bg1">
                    <a:lumMod val="50000"/>
                  </a:schemeClr>
                </a:solidFill>
              </a:rPr>
              <a:t>Inconsistent levels of communication between social and health sectors.</a:t>
            </a:r>
          </a:p>
          <a:p>
            <a:pPr marL="0" indent="0">
              <a:buNone/>
            </a:pPr>
            <a:endParaRPr lang="en-GB" sz="2600" dirty="0">
              <a:solidFill>
                <a:schemeClr val="bg1">
                  <a:lumMod val="50000"/>
                </a:schemeClr>
              </a:solidFill>
            </a:endParaRPr>
          </a:p>
          <a:p>
            <a:r>
              <a:rPr lang="en-GB" sz="2600" dirty="0">
                <a:solidFill>
                  <a:schemeClr val="bg1">
                    <a:lumMod val="50000"/>
                  </a:schemeClr>
                </a:solidFill>
              </a:rPr>
              <a:t>Inconsistent levels of care between RWT patients.</a:t>
            </a:r>
          </a:p>
          <a:p>
            <a:endParaRPr lang="en-GB" sz="2600" dirty="0">
              <a:solidFill>
                <a:schemeClr val="bg1">
                  <a:lumMod val="50000"/>
                </a:schemeClr>
              </a:solidFill>
            </a:endParaRPr>
          </a:p>
          <a:p>
            <a:r>
              <a:rPr lang="en-GB" sz="2600" dirty="0">
                <a:solidFill>
                  <a:schemeClr val="bg1">
                    <a:lumMod val="50000"/>
                  </a:schemeClr>
                </a:solidFill>
              </a:rPr>
              <a:t>No standardised </a:t>
            </a:r>
            <a:r>
              <a:rPr lang="en-GB" sz="2600" dirty="0" smtClean="0">
                <a:solidFill>
                  <a:schemeClr val="bg1">
                    <a:lumMod val="50000"/>
                  </a:schemeClr>
                </a:solidFill>
              </a:rPr>
              <a:t>patient </a:t>
            </a:r>
            <a:r>
              <a:rPr lang="en-GB" sz="2600" dirty="0">
                <a:solidFill>
                  <a:schemeClr val="bg1">
                    <a:lumMod val="50000"/>
                  </a:schemeClr>
                </a:solidFill>
              </a:rPr>
              <a:t>documentation.   </a:t>
            </a:r>
            <a:endParaRPr lang="en-GB" sz="2600" dirty="0" smtClean="0">
              <a:solidFill>
                <a:schemeClr val="bg1">
                  <a:lumMod val="50000"/>
                </a:schemeClr>
              </a:solidFill>
            </a:endParaRPr>
          </a:p>
          <a:p>
            <a:endParaRPr lang="en-GB" sz="2600" dirty="0" smtClean="0">
              <a:solidFill>
                <a:schemeClr val="bg1">
                  <a:lumMod val="50000"/>
                </a:schemeClr>
              </a:solidFill>
            </a:endParaRPr>
          </a:p>
          <a:p>
            <a:r>
              <a:rPr lang="en-GB" sz="2600" dirty="0" smtClean="0">
                <a:solidFill>
                  <a:schemeClr val="bg1">
                    <a:lumMod val="50000"/>
                  </a:schemeClr>
                </a:solidFill>
              </a:rPr>
              <a:t>Therapy led service? </a:t>
            </a:r>
            <a:endParaRPr lang="en-GB" sz="2600" dirty="0">
              <a:solidFill>
                <a:schemeClr val="bg1">
                  <a:lumMod val="50000"/>
                </a:schemeClr>
              </a:solidFill>
            </a:endParaRPr>
          </a:p>
          <a:p>
            <a:endParaRPr lang="en-GB" dirty="0"/>
          </a:p>
          <a:p>
            <a:endParaRPr lang="en-GB" dirty="0"/>
          </a:p>
          <a:p>
            <a:endParaRPr lang="en-GB" dirty="0"/>
          </a:p>
          <a:p>
            <a:endParaRPr lang="en-GB" dirty="0"/>
          </a:p>
          <a:p>
            <a:pPr marL="0" indent="0">
              <a:buNone/>
            </a:pPr>
            <a:endParaRPr lang="en-GB" dirty="0"/>
          </a:p>
          <a:p>
            <a:endParaRPr lang="en-GB" dirty="0"/>
          </a:p>
        </p:txBody>
      </p:sp>
      <p:sp>
        <p:nvSpPr>
          <p:cNvPr id="16" name="Rounded Rectangle 15"/>
          <p:cNvSpPr>
            <a:spLocks noChangeAspect="1"/>
          </p:cNvSpPr>
          <p:nvPr/>
        </p:nvSpPr>
        <p:spPr>
          <a:xfrm>
            <a:off x="7047521" y="6347188"/>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ounded Rectangle 1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ounded Rectangle 1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ounded Rectangle 18"/>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 name="Picture 2"/>
          <p:cNvPicPr>
            <a:picLocks noChangeAspect="1" noChangeArrowheads="1"/>
          </p:cNvPicPr>
          <p:nvPr/>
        </p:nvPicPr>
        <p:blipFill>
          <a:blip r:embed="rId3" cstate="print"/>
          <a:srcRect/>
          <a:stretch>
            <a:fillRect/>
          </a:stretch>
        </p:blipFill>
        <p:spPr bwMode="auto">
          <a:xfrm>
            <a:off x="5867400" y="152400"/>
            <a:ext cx="3076575" cy="419100"/>
          </a:xfrm>
          <a:prstGeom prst="rect">
            <a:avLst/>
          </a:prstGeom>
          <a:noFill/>
          <a:ln w="9525">
            <a:noFill/>
            <a:miter lim="800000"/>
            <a:headEnd/>
            <a:tailEnd/>
          </a:ln>
        </p:spPr>
      </p:pic>
      <p:pic>
        <p:nvPicPr>
          <p:cNvPr id="41" name="Picture 1" descr="SPE_logosma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3" cstate="print"/>
          <a:srcRect/>
          <a:stretch>
            <a:fillRect/>
          </a:stretch>
        </p:blipFill>
        <p:spPr bwMode="auto">
          <a:xfrm>
            <a:off x="5856287" y="152400"/>
            <a:ext cx="3076575" cy="419100"/>
          </a:xfrm>
          <a:prstGeom prst="rect">
            <a:avLst/>
          </a:prstGeom>
          <a:noFill/>
          <a:ln w="9525">
            <a:noFill/>
            <a:miter lim="800000"/>
            <a:headEnd/>
            <a:tailEnd/>
          </a:ln>
        </p:spPr>
      </p:pic>
    </p:spTree>
    <p:extLst>
      <p:ext uri="{BB962C8B-B14F-4D97-AF65-F5344CB8AC3E}">
        <p14:creationId xmlns:p14="http://schemas.microsoft.com/office/powerpoint/2010/main" val="38468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GB" b="1" u="sng" dirty="0" smtClean="0">
                <a:solidFill>
                  <a:schemeClr val="accent4">
                    <a:lumMod val="75000"/>
                  </a:schemeClr>
                </a:solidFill>
              </a:rPr>
              <a:t>Primary aim.</a:t>
            </a:r>
            <a:endParaRPr lang="en-GB" b="1" u="sng" dirty="0">
              <a:solidFill>
                <a:schemeClr val="accent4">
                  <a:lumMod val="75000"/>
                </a:schemeClr>
              </a:solidFill>
            </a:endParaRPr>
          </a:p>
        </p:txBody>
      </p:sp>
      <p:sp>
        <p:nvSpPr>
          <p:cNvPr id="3" name="Content Placeholder 2"/>
          <p:cNvSpPr>
            <a:spLocks noGrp="1"/>
          </p:cNvSpPr>
          <p:nvPr>
            <p:ph idx="1"/>
          </p:nvPr>
        </p:nvSpPr>
        <p:spPr>
          <a:xfrm>
            <a:off x="457200" y="1595933"/>
            <a:ext cx="8229600" cy="4857403"/>
          </a:xfrm>
        </p:spPr>
        <p:txBody>
          <a:bodyPr>
            <a:normAutofit/>
          </a:bodyPr>
          <a:lstStyle/>
          <a:p>
            <a:pPr marL="0" indent="0" algn="ctr">
              <a:buNone/>
            </a:pPr>
            <a:endParaRPr lang="en-GB" dirty="0" smtClean="0">
              <a:solidFill>
                <a:schemeClr val="bg1">
                  <a:lumMod val="50000"/>
                </a:schemeClr>
              </a:solidFill>
            </a:endParaRPr>
          </a:p>
          <a:p>
            <a:pPr marL="0" indent="0" algn="ctr">
              <a:buNone/>
            </a:pPr>
            <a:endParaRPr lang="en-GB" dirty="0">
              <a:solidFill>
                <a:schemeClr val="bg1">
                  <a:lumMod val="50000"/>
                </a:schemeClr>
              </a:solidFill>
            </a:endParaRPr>
          </a:p>
          <a:p>
            <a:pPr marL="0" indent="0" algn="ctr">
              <a:buNone/>
            </a:pPr>
            <a:r>
              <a:rPr lang="en-GB" dirty="0" smtClean="0">
                <a:solidFill>
                  <a:schemeClr val="bg1">
                    <a:lumMod val="50000"/>
                  </a:schemeClr>
                </a:solidFill>
              </a:rPr>
              <a:t>To ensure 100% of RWT Patients do not breech against the KPI by March 2019. </a:t>
            </a:r>
          </a:p>
          <a:p>
            <a:pPr marL="0" indent="0" algn="ctr">
              <a:buNone/>
            </a:pPr>
            <a:endParaRPr lang="en-GB" dirty="0">
              <a:solidFill>
                <a:schemeClr val="bg1">
                  <a:lumMod val="50000"/>
                </a:schemeClr>
              </a:solidFill>
            </a:endParaRPr>
          </a:p>
          <a:p>
            <a:pPr marL="0" indent="0" algn="ctr">
              <a:buNone/>
            </a:pPr>
            <a:endParaRPr lang="en-GB" dirty="0">
              <a:solidFill>
                <a:schemeClr val="bg1">
                  <a:lumMod val="50000"/>
                </a:schemeClr>
              </a:solidFill>
            </a:endParaRPr>
          </a:p>
        </p:txBody>
      </p:sp>
      <p:pic>
        <p:nvPicPr>
          <p:cNvPr id="4" name="Picture 1" descr="SPE_logosma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381750"/>
            <a:ext cx="3052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srcRect/>
          <a:stretch>
            <a:fillRect/>
          </a:stretch>
        </p:blipFill>
        <p:spPr bwMode="auto">
          <a:xfrm>
            <a:off x="5867400" y="152400"/>
            <a:ext cx="3076575" cy="419100"/>
          </a:xfrm>
          <a:prstGeom prst="rect">
            <a:avLst/>
          </a:prstGeom>
          <a:noFill/>
          <a:ln w="9525">
            <a:noFill/>
            <a:miter lim="800000"/>
            <a:headEnd/>
            <a:tailEnd/>
          </a:ln>
        </p:spPr>
      </p:pic>
      <p:sp>
        <p:nvSpPr>
          <p:cNvPr id="6" name="Rounded Rectangle 5"/>
          <p:cNvSpPr>
            <a:spLocks noChangeAspect="1"/>
          </p:cNvSpPr>
          <p:nvPr/>
        </p:nvSpPr>
        <p:spPr>
          <a:xfrm>
            <a:off x="7047522" y="6349842"/>
            <a:ext cx="428935" cy="36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ounded Rectangle 6"/>
          <p:cNvSpPr>
            <a:spLocks noChangeAspect="1"/>
          </p:cNvSpPr>
          <p:nvPr/>
        </p:nvSpPr>
        <p:spPr>
          <a:xfrm>
            <a:off x="7476457" y="6349842"/>
            <a:ext cx="428935" cy="36000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ounded Rectangle 7"/>
          <p:cNvSpPr>
            <a:spLocks noChangeAspect="1"/>
          </p:cNvSpPr>
          <p:nvPr/>
        </p:nvSpPr>
        <p:spPr>
          <a:xfrm>
            <a:off x="7905392" y="6349842"/>
            <a:ext cx="428936" cy="3600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ounded Rectangle 8"/>
          <p:cNvSpPr>
            <a:spLocks noChangeAspect="1"/>
          </p:cNvSpPr>
          <p:nvPr/>
        </p:nvSpPr>
        <p:spPr>
          <a:xfrm>
            <a:off x="8334328" y="6349842"/>
            <a:ext cx="428935" cy="360000"/>
          </a:xfrm>
          <a:prstGeom prst="roundRect">
            <a:avLst>
              <a:gd name="adj" fmla="val 2305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978070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TotalTime>
  <Words>1111</Words>
  <Application>Microsoft Office PowerPoint</Application>
  <PresentationFormat>On-screen Show (4:3)</PresentationFormat>
  <Paragraphs>294</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Small Scale Test for Change; Grass roots approach. </vt:lpstr>
      <vt:lpstr>Who we are: </vt:lpstr>
      <vt:lpstr>Test of change overview. </vt:lpstr>
      <vt:lpstr>PowerPoint Presentation</vt:lpstr>
      <vt:lpstr>Reablement with Therapy (RWT) Overview.</vt:lpstr>
      <vt:lpstr> Current pathway.</vt:lpstr>
      <vt:lpstr>Is there a problem?</vt:lpstr>
      <vt:lpstr>Is there a problem?</vt:lpstr>
      <vt:lpstr>Primary aim.</vt:lpstr>
      <vt:lpstr>Secondary aims. </vt:lpstr>
      <vt:lpstr>Method and approach.</vt:lpstr>
      <vt:lpstr>Who is involved?</vt:lpstr>
      <vt:lpstr>Resources needed for test of change.</vt:lpstr>
      <vt:lpstr>Barriers to test of change.</vt:lpstr>
      <vt:lpstr>Method and approach.</vt:lpstr>
      <vt:lpstr> Current pathway.</vt:lpstr>
      <vt:lpstr>New pathway.</vt:lpstr>
      <vt:lpstr>Outcomes.</vt:lpstr>
      <vt:lpstr>PowerPoint Presentation</vt:lpstr>
      <vt:lpstr>Outcome measure.</vt:lpstr>
      <vt:lpstr>PowerPoint Presentation</vt:lpstr>
      <vt:lpstr>PowerPoint Presentation</vt:lpstr>
      <vt:lpstr>Secondary aims. </vt:lpstr>
      <vt:lpstr>   £10,975.</vt:lpstr>
      <vt:lpstr>   Any Questions?</vt:lpstr>
    </vt:vector>
  </TitlesOfParts>
  <Company>East Lancs Hospitals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ELHT Quality Improvement Project</dc:title>
  <dc:creator>temp</dc:creator>
  <cp:lastModifiedBy>Lishman Joanne (ELHT)</cp:lastModifiedBy>
  <cp:revision>141</cp:revision>
  <dcterms:created xsi:type="dcterms:W3CDTF">2016-01-27T12:08:26Z</dcterms:created>
  <dcterms:modified xsi:type="dcterms:W3CDTF">2019-03-26T17:53:21Z</dcterms:modified>
</cp:coreProperties>
</file>