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15"/>
  </p:handoutMasterIdLst>
  <p:sldIdLst>
    <p:sldId id="256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8" r:id="rId13"/>
    <p:sldId id="269" r:id="rId14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Presenting problem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'[Physio 3m Jan to March.xlsx]Sheet1'!$C$333:$N$333</c:f>
              <c:strCache>
                <c:ptCount val="12"/>
                <c:pt idx="0">
                  <c:v>low back</c:v>
                </c:pt>
                <c:pt idx="1">
                  <c:v>knee</c:v>
                </c:pt>
                <c:pt idx="2">
                  <c:v>shoulder</c:v>
                </c:pt>
                <c:pt idx="3">
                  <c:v>neck</c:v>
                </c:pt>
                <c:pt idx="4">
                  <c:v>hand</c:v>
                </c:pt>
                <c:pt idx="5">
                  <c:v>hip/thigh</c:v>
                </c:pt>
                <c:pt idx="6">
                  <c:v>elbow</c:v>
                </c:pt>
                <c:pt idx="7">
                  <c:v>thoracic</c:v>
                </c:pt>
                <c:pt idx="8">
                  <c:v>ankle</c:v>
                </c:pt>
                <c:pt idx="9">
                  <c:v>foot</c:v>
                </c:pt>
                <c:pt idx="10">
                  <c:v>wrist</c:v>
                </c:pt>
                <c:pt idx="11">
                  <c:v>lower leg</c:v>
                </c:pt>
              </c:strCache>
            </c:strRef>
          </c:cat>
          <c:val>
            <c:numRef>
              <c:f>'[Physio 3m Jan to March.xlsx]Sheet1'!$C$334:$N$334</c:f>
              <c:numCache>
                <c:formatCode>General</c:formatCode>
                <c:ptCount val="12"/>
                <c:pt idx="0">
                  <c:v>77</c:v>
                </c:pt>
                <c:pt idx="1">
                  <c:v>64</c:v>
                </c:pt>
                <c:pt idx="2">
                  <c:v>42</c:v>
                </c:pt>
                <c:pt idx="3">
                  <c:v>41</c:v>
                </c:pt>
                <c:pt idx="4">
                  <c:v>28</c:v>
                </c:pt>
                <c:pt idx="5">
                  <c:v>18</c:v>
                </c:pt>
                <c:pt idx="6">
                  <c:v>17</c:v>
                </c:pt>
                <c:pt idx="7">
                  <c:v>11</c:v>
                </c:pt>
                <c:pt idx="8">
                  <c:v>11</c:v>
                </c:pt>
                <c:pt idx="9">
                  <c:v>8</c:v>
                </c:pt>
                <c:pt idx="10">
                  <c:v>7</c:v>
                </c:pt>
                <c:pt idx="1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AA-418C-B6D6-99DB9576C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01920"/>
        <c:axId val="23603456"/>
        <c:axId val="0"/>
      </c:bar3DChart>
      <c:catAx>
        <c:axId val="236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03456"/>
        <c:crosses val="autoZero"/>
        <c:auto val="1"/>
        <c:lblAlgn val="ctr"/>
        <c:lblOffset val="100"/>
        <c:noMultiLvlLbl val="0"/>
      </c:catAx>
      <c:valAx>
        <c:axId val="2360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0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Presenting</a:t>
            </a:r>
            <a:r>
              <a:rPr lang="en-GB" baseline="0"/>
              <a:t> problem by anatomical area </a:t>
            </a:r>
            <a:endParaRPr lang="en-GB"/>
          </a:p>
        </c:rich>
      </c:tx>
      <c:layout>
        <c:manualLayout>
          <c:xMode val="edge"/>
          <c:yMode val="edge"/>
          <c:x val="0.26040926463139474"/>
          <c:y val="4.166666666666666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426909794170462"/>
          <c:y val="0.10232648002333042"/>
          <c:w val="0.76850872588294883"/>
          <c:h val="0.6813575386410031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Sheet1!$E$489:$O$489</c:f>
              <c:strCache>
                <c:ptCount val="11"/>
                <c:pt idx="0">
                  <c:v>lumbar</c:v>
                </c:pt>
                <c:pt idx="1">
                  <c:v>knee</c:v>
                </c:pt>
                <c:pt idx="2">
                  <c:v>cervical</c:v>
                </c:pt>
                <c:pt idx="3">
                  <c:v>shoulder</c:v>
                </c:pt>
                <c:pt idx="4">
                  <c:v>foot</c:v>
                </c:pt>
                <c:pt idx="5">
                  <c:v>hip</c:v>
                </c:pt>
                <c:pt idx="6">
                  <c:v>hand</c:v>
                </c:pt>
                <c:pt idx="7">
                  <c:v>thoracic</c:v>
                </c:pt>
                <c:pt idx="8">
                  <c:v>ankle</c:v>
                </c:pt>
                <c:pt idx="9">
                  <c:v>wrist</c:v>
                </c:pt>
                <c:pt idx="10">
                  <c:v>elbow</c:v>
                </c:pt>
              </c:strCache>
            </c:strRef>
          </c:cat>
          <c:val>
            <c:numRef>
              <c:f>Sheet1!$E$490:$O$490</c:f>
              <c:numCache>
                <c:formatCode>General</c:formatCode>
                <c:ptCount val="11"/>
                <c:pt idx="0">
                  <c:v>43</c:v>
                </c:pt>
                <c:pt idx="1">
                  <c:v>33</c:v>
                </c:pt>
                <c:pt idx="2">
                  <c:v>16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  <c:pt idx="7">
                  <c:v>8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27648"/>
        <c:axId val="23629184"/>
      </c:barChart>
      <c:catAx>
        <c:axId val="2362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23629184"/>
        <c:crosses val="autoZero"/>
        <c:auto val="1"/>
        <c:lblAlgn val="ctr"/>
        <c:lblOffset val="100"/>
        <c:noMultiLvlLbl val="0"/>
      </c:catAx>
      <c:valAx>
        <c:axId val="23629184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GB"/>
                  <a:t>patients</a:t>
                </a:r>
              </a:p>
            </c:rich>
          </c:tx>
          <c:layout>
            <c:manualLayout>
              <c:xMode val="edge"/>
              <c:yMode val="edge"/>
              <c:x val="6.2278767785605746E-2"/>
              <c:y val="0.165505249343832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62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77019-E9E3-473E-B9A8-6B9520915865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BE34B-EB62-4BC5-9791-A48FB09D0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7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0FC306-ED0E-412B-82F5-53DB7D8225B6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60ACCE6-A526-402B-8F84-B574F743F5D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First Contact Practitioner Physiotherapist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sz="4300" dirty="0" smtClean="0"/>
              <a:t>Craig Greenwood</a:t>
            </a:r>
            <a:endParaRPr lang="en-GB" sz="4300" dirty="0"/>
          </a:p>
        </p:txBody>
      </p:sp>
    </p:spTree>
    <p:extLst>
      <p:ext uri="{BB962C8B-B14F-4D97-AF65-F5344CB8AC3E}">
        <p14:creationId xmlns:p14="http://schemas.microsoft.com/office/powerpoint/2010/main" val="5449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GP follow-up within 4 weeks-   9%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dirty="0" smtClean="0"/>
              <a:t>No. of patients 43</a:t>
            </a:r>
          </a:p>
          <a:p>
            <a:pPr marL="0" indent="0" algn="ctr">
              <a:buNone/>
            </a:pPr>
            <a:endParaRPr lang="en-GB" sz="900" dirty="0" smtClean="0"/>
          </a:p>
          <a:p>
            <a:r>
              <a:rPr lang="en-GB" sz="2800" dirty="0" smtClean="0"/>
              <a:t>Analgesia				9		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Referral on </a:t>
            </a:r>
            <a:r>
              <a:rPr lang="en-GB" sz="2800" dirty="0" smtClean="0">
                <a:solidFill>
                  <a:schemeClr val="tx2"/>
                </a:solidFill>
              </a:rPr>
              <a:t>MSK/ physio</a:t>
            </a:r>
            <a:r>
              <a:rPr lang="en-GB" sz="2800" dirty="0" smtClean="0">
                <a:solidFill>
                  <a:schemeClr val="tx2"/>
                </a:solidFill>
              </a:rPr>
              <a:t>	15</a:t>
            </a:r>
          </a:p>
          <a:p>
            <a:r>
              <a:rPr lang="en-GB" sz="2800" dirty="0" smtClean="0"/>
              <a:t>Injection				1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X-ray				1</a:t>
            </a:r>
          </a:p>
          <a:p>
            <a:r>
              <a:rPr lang="en-GB" sz="2800" dirty="0" smtClean="0"/>
              <a:t>Depression 			1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Rheumatology			2</a:t>
            </a:r>
          </a:p>
          <a:p>
            <a:r>
              <a:rPr lang="en-GB" sz="2800" dirty="0" smtClean="0"/>
              <a:t>Reassured/ no change		14</a:t>
            </a:r>
          </a:p>
          <a:p>
            <a:endParaRPr lang="en-GB" sz="2800" dirty="0"/>
          </a:p>
          <a:p>
            <a:pPr lvl="8"/>
            <a:r>
              <a:rPr lang="en-GB" sz="2800" dirty="0" smtClean="0"/>
              <a:t>433/ 476 no GP contact</a:t>
            </a:r>
            <a:r>
              <a:rPr lang="en-GB" sz="2000" dirty="0" smtClean="0"/>
              <a:t>	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740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and </a:t>
            </a:r>
            <a:r>
              <a:rPr lang="en-GB" dirty="0" smtClean="0"/>
              <a:t>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506003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Prove you </a:t>
            </a:r>
            <a:r>
              <a:rPr lang="en-GB" sz="2800" dirty="0" smtClean="0"/>
              <a:t>exist</a:t>
            </a:r>
          </a:p>
          <a:p>
            <a:endParaRPr lang="en-GB" sz="1000" dirty="0"/>
          </a:p>
          <a:p>
            <a:r>
              <a:rPr lang="en-GB" sz="2800" dirty="0" smtClean="0"/>
              <a:t>Know the role of the team- be a part</a:t>
            </a:r>
          </a:p>
          <a:p>
            <a:endParaRPr lang="en-GB" sz="1000" dirty="0" smtClean="0"/>
          </a:p>
          <a:p>
            <a:r>
              <a:rPr lang="en-GB" sz="2800" dirty="0" smtClean="0"/>
              <a:t>Mentor</a:t>
            </a:r>
            <a:endParaRPr lang="en-GB" sz="2800" dirty="0" smtClean="0"/>
          </a:p>
          <a:p>
            <a:endParaRPr lang="en-GB" sz="1000" dirty="0"/>
          </a:p>
          <a:p>
            <a:r>
              <a:rPr lang="en-GB" sz="2800" dirty="0" smtClean="0"/>
              <a:t>Computer system </a:t>
            </a:r>
          </a:p>
          <a:p>
            <a:endParaRPr lang="en-GB" sz="1000" dirty="0"/>
          </a:p>
          <a:p>
            <a:r>
              <a:rPr lang="en-GB" sz="2800" dirty="0" smtClean="0"/>
              <a:t>Local systems</a:t>
            </a:r>
          </a:p>
          <a:p>
            <a:endParaRPr lang="en-GB" sz="1100" dirty="0"/>
          </a:p>
          <a:p>
            <a:r>
              <a:rPr lang="en-GB" sz="2800" dirty="0" smtClean="0"/>
              <a:t>Early Orders</a:t>
            </a:r>
          </a:p>
          <a:p>
            <a:endParaRPr lang="en-GB" sz="1000" dirty="0" smtClean="0"/>
          </a:p>
          <a:p>
            <a:r>
              <a:rPr lang="en-GB" sz="2800" dirty="0" smtClean="0"/>
              <a:t>Experience </a:t>
            </a:r>
            <a:r>
              <a:rPr lang="en-GB" sz="2800" dirty="0" smtClean="0"/>
              <a:t>and personality</a:t>
            </a:r>
          </a:p>
          <a:p>
            <a:endParaRPr lang="en-GB" sz="1000" dirty="0"/>
          </a:p>
          <a:p>
            <a:r>
              <a:rPr lang="en-GB" sz="2800" dirty="0" smtClean="0"/>
              <a:t>20 </a:t>
            </a:r>
            <a:r>
              <a:rPr lang="en-GB" sz="2800" dirty="0" smtClean="0"/>
              <a:t>minutes- you’re worth it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88" y="1772816"/>
            <a:ext cx="2009800" cy="10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96803"/>
            <a:ext cx="1512168" cy="94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69805"/>
            <a:ext cx="1616258" cy="13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95" y="4715618"/>
            <a:ext cx="1740893" cy="13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51" y="5621271"/>
            <a:ext cx="1855093" cy="12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87" y="116632"/>
            <a:ext cx="3281595" cy="18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4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physgrec\AppData\Local\Microsoft\Windows\Temporary Internet Files\Content.IE5\CMW28I3L\geograph-5449148-by-Len-Willia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22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42" y="1267780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1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Work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14 hours in Liverpool GP practice</a:t>
            </a:r>
          </a:p>
          <a:p>
            <a:pPr marL="708660" lvl="2">
              <a:buClr>
                <a:schemeClr val="accent1"/>
              </a:buClr>
            </a:pPr>
            <a:r>
              <a:rPr lang="en-GB" sz="2800" dirty="0"/>
              <a:t>1 day per practice base</a:t>
            </a:r>
          </a:p>
          <a:p>
            <a:endParaRPr lang="en-GB" sz="3200" dirty="0" smtClean="0"/>
          </a:p>
          <a:p>
            <a:r>
              <a:rPr lang="en-GB" sz="3200" dirty="0" smtClean="0"/>
              <a:t>19 hours in MSK clinical triage service in a University Hospital Aintree</a:t>
            </a:r>
          </a:p>
          <a:p>
            <a:endParaRPr lang="en-GB" sz="3200" dirty="0" smtClean="0"/>
          </a:p>
          <a:p>
            <a:r>
              <a:rPr lang="en-GB" sz="3200" dirty="0" smtClean="0"/>
              <a:t>8 hours in North Cheshire GP practice</a:t>
            </a:r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9155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en-GB" dirty="0" smtClean="0"/>
              <a:t>Set </a:t>
            </a:r>
            <a:r>
              <a:rPr lang="en-GB" dirty="0" smtClean="0"/>
              <a:t>up Liverpool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Framework set up by GP practice, using current guidelines including the CSP and national to see Musculoskeletal (MSK) workload</a:t>
            </a:r>
          </a:p>
          <a:p>
            <a:endParaRPr lang="en-GB" sz="1400" dirty="0"/>
          </a:p>
          <a:p>
            <a:r>
              <a:rPr lang="en-GB" sz="2800" dirty="0" smtClean="0"/>
              <a:t>Sub-contracted from the local acute trust, with interview process.</a:t>
            </a:r>
          </a:p>
          <a:p>
            <a:endParaRPr lang="en-GB" sz="1400" dirty="0"/>
          </a:p>
          <a:p>
            <a:r>
              <a:rPr lang="en-GB" sz="2800" dirty="0" smtClean="0"/>
              <a:t>GP mentor.</a:t>
            </a:r>
          </a:p>
          <a:p>
            <a:endParaRPr lang="en-GB" sz="1400" dirty="0"/>
          </a:p>
          <a:p>
            <a:r>
              <a:rPr lang="en-GB" sz="2800" dirty="0" smtClean="0"/>
              <a:t>Information for team prior to start-up, for scope of work and direction on which patients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479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4000" b="1" dirty="0" smtClean="0"/>
              <a:t>Specialist </a:t>
            </a:r>
            <a:r>
              <a:rPr lang="en-GB" sz="4000" b="1" dirty="0"/>
              <a:t>Physiotherapist Role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3200" dirty="0"/>
              <a:t>Guidance for receptionists and patients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u="sng" dirty="0"/>
              <a:t>The Specialist Physiotherapist</a:t>
            </a:r>
            <a:r>
              <a:rPr lang="en-GB" b="1" dirty="0"/>
              <a:t>:</a:t>
            </a:r>
            <a:endParaRPr lang="en-GB" dirty="0"/>
          </a:p>
          <a:p>
            <a:pPr lvl="0"/>
            <a:r>
              <a:rPr lang="en-GB" dirty="0"/>
              <a:t>Is a highly experienced physiotherapist who assesses patients with a new presentation or recurrence of strains, sprains, joint or muscle pain or stiffness.</a:t>
            </a:r>
          </a:p>
          <a:p>
            <a:pPr marL="11430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b="1" dirty="0"/>
              <a:t>Is more experienced than a GP in managing orthopaedic problems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lvl="0"/>
            <a:r>
              <a:rPr lang="en-GB" dirty="0"/>
              <a:t>Provides rapid access to the most appropriate clinician for the patient’s problem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8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42830"/>
              </p:ext>
            </p:extLst>
          </p:nvPr>
        </p:nvGraphicFramePr>
        <p:xfrm>
          <a:off x="107504" y="260649"/>
          <a:ext cx="8280920" cy="6316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263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59" marR="548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59" marR="54859" marT="0" marB="0"/>
                </a:tc>
              </a:tr>
              <a:tr h="5920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First presentation or recurrence of;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Neck pain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Back pain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Shoulder pain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Elbow pain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Hand and wrist pain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Hip and groin pain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Knee pain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Foot and ankle pain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Sprains and strains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Sports injuries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Road traffic accident injuries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Nerve problems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Provides a comprehensive assessment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Organises investigations (x-rays, blood tests, scans) if appropriate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Provides a management plan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Refers to physiotherapy, consultants, podiatry, appliances (splints and orthotics)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 smtClean="0">
                          <a:effectLst/>
                        </a:rPr>
                        <a:t>Provides </a:t>
                      </a:r>
                      <a:r>
                        <a:rPr lang="en-GB" sz="1400" dirty="0">
                          <a:effectLst/>
                        </a:rPr>
                        <a:t>joint injections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GB" sz="1400" dirty="0">
                          <a:effectLst/>
                        </a:rPr>
                        <a:t>Organises prescriptions (via a GP or pharmacist)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59" marR="54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en-GB" sz="1400" dirty="0">
                          <a:effectLst/>
                        </a:rPr>
                        <a:t>Longstanding bone joint or muscle problems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en-GB" sz="1400" dirty="0">
                          <a:effectLst/>
                        </a:rPr>
                        <a:t>Patients already under a hospital clinic for the same problem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en-GB" sz="1400" dirty="0">
                          <a:effectLst/>
                        </a:rPr>
                        <a:t>Children (under 16)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en-GB" sz="1400" dirty="0">
                          <a:effectLst/>
                        </a:rPr>
                        <a:t>Patients with active </a:t>
                      </a:r>
                      <a:r>
                        <a:rPr lang="en-GB" sz="1400" dirty="0" smtClean="0">
                          <a:effectLst/>
                        </a:rPr>
                        <a:t>cancer, before GP review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en-GB" sz="1400" dirty="0">
                          <a:effectLst/>
                        </a:rPr>
                        <a:t>Problems related to conditions other than muscle, </a:t>
                      </a:r>
                      <a:r>
                        <a:rPr lang="en-GB" sz="1400" dirty="0" smtClean="0">
                          <a:effectLst/>
                        </a:rPr>
                        <a:t>ligament, bone</a:t>
                      </a:r>
                      <a:r>
                        <a:rPr lang="en-GB" sz="1400" dirty="0">
                          <a:effectLst/>
                        </a:rPr>
                        <a:t>, joints or nerves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en-GB" sz="1400" dirty="0">
                          <a:effectLst/>
                        </a:rPr>
                        <a:t>Does not prescribe (but can organise prescription via GP or pharmacist)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"/>
                      </a:pPr>
                      <a:r>
                        <a:rPr lang="en-GB" sz="1400" dirty="0">
                          <a:effectLst/>
                        </a:rPr>
                        <a:t>Does not provide fit note (Med3) but can organise via GP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59" marR="548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2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Referral  in </a:t>
            </a:r>
            <a:r>
              <a:rPr lang="en-GB" sz="3200" dirty="0" smtClean="0"/>
              <a:t>(Aintree Group Practice)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77% self referred initially, 	+6% GP triage</a:t>
            </a:r>
          </a:p>
          <a:p>
            <a:endParaRPr lang="en-GB" sz="2800" dirty="0" smtClean="0"/>
          </a:p>
          <a:p>
            <a:r>
              <a:rPr lang="en-GB" sz="2800" dirty="0" smtClean="0"/>
              <a:t>87% at one year, 		+3% GP triage</a:t>
            </a:r>
          </a:p>
          <a:p>
            <a:endParaRPr lang="en-GB" sz="2800" dirty="0"/>
          </a:p>
          <a:p>
            <a:r>
              <a:rPr lang="en-GB" sz="2800" dirty="0" smtClean="0"/>
              <a:t>At one year, 90% true first contact patients</a:t>
            </a:r>
          </a:p>
          <a:p>
            <a:pPr marL="114300" indent="0">
              <a:buNone/>
            </a:pPr>
            <a:endParaRPr lang="en-GB" sz="2800" dirty="0" smtClean="0"/>
          </a:p>
          <a:p>
            <a:r>
              <a:rPr lang="en-GB" sz="2800" dirty="0" smtClean="0"/>
              <a:t>Ave 53yo</a:t>
            </a:r>
          </a:p>
          <a:p>
            <a:endParaRPr lang="en-GB" sz="2800" dirty="0"/>
          </a:p>
          <a:p>
            <a:r>
              <a:rPr lang="en-GB" sz="2800" dirty="0" smtClean="0"/>
              <a:t>Female= Male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32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5675"/>
              </p:ext>
            </p:extLst>
          </p:nvPr>
        </p:nvGraphicFramePr>
        <p:xfrm>
          <a:off x="251520" y="332656"/>
          <a:ext cx="66967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 title="Presenting Problem"/>
          <p:cNvGraphicFramePr/>
          <p:nvPr>
            <p:extLst>
              <p:ext uri="{D42A27DB-BD31-4B8C-83A1-F6EECF244321}">
                <p14:modId xmlns:p14="http://schemas.microsoft.com/office/powerpoint/2010/main" val="3632593641"/>
              </p:ext>
            </p:extLst>
          </p:nvPr>
        </p:nvGraphicFramePr>
        <p:xfrm>
          <a:off x="1259632" y="3212976"/>
          <a:ext cx="7177592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6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r>
              <a:rPr lang="en-GB" sz="3600" dirty="0" smtClean="0"/>
              <a:t>Outcome of </a:t>
            </a:r>
            <a:r>
              <a:rPr lang="en-GB" sz="3600" dirty="0" smtClean="0"/>
              <a:t>consultation/ management: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182637"/>
              </p:ext>
            </p:extLst>
          </p:nvPr>
        </p:nvGraphicFramePr>
        <p:xfrm>
          <a:off x="539553" y="980727"/>
          <a:ext cx="7920879" cy="5737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736"/>
                <a:gridCol w="1980381"/>
                <a:gridCol w="1980381"/>
                <a:gridCol w="1980381"/>
              </a:tblGrid>
              <a:tr h="39320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At 3 </a:t>
                      </a:r>
                      <a:r>
                        <a:rPr lang="en-GB" sz="1800" dirty="0" smtClean="0">
                          <a:effectLst/>
                        </a:rPr>
                        <a:t>months</a:t>
                      </a:r>
                      <a:r>
                        <a:rPr lang="en-GB" sz="1800" baseline="0" dirty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cs typeface="Times New Roman"/>
                        </a:rPr>
                        <a:t>(n.326)</a:t>
                      </a:r>
                      <a:endParaRPr lang="en-GB" sz="18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At 12 </a:t>
                      </a:r>
                      <a:r>
                        <a:rPr lang="en-GB" sz="1800" dirty="0" smtClean="0">
                          <a:effectLst/>
                        </a:rPr>
                        <a:t>months (n.150)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Overall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630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Self-care, advice and/ </a:t>
                      </a:r>
                      <a:r>
                        <a:rPr lang="en-GB" sz="1800" dirty="0">
                          <a:effectLst/>
                        </a:rPr>
                        <a:t>or </a:t>
                      </a:r>
                      <a:r>
                        <a:rPr lang="en-GB" sz="1800" dirty="0" smtClean="0">
                          <a:effectLst/>
                        </a:rPr>
                        <a:t>exercise </a:t>
                      </a:r>
                      <a:r>
                        <a:rPr lang="en-GB" sz="1800" dirty="0">
                          <a:effectLst/>
                        </a:rPr>
                        <a:t>programme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63%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70%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65.2%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33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Referred MCAS/Physio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23%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13%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19.8%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39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Joint/ soft tissue injection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7%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14%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9.2%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33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Referred Orthopaedics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3%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2.4%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39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Referred Rheumatology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0%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Refer GP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Refer Appliances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3%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1%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2.4%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Refer Podiatry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0%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20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Follow-up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9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X-ray-  				2.3%</a:t>
            </a:r>
          </a:p>
          <a:p>
            <a:endParaRPr lang="en-GB" sz="2800" dirty="0"/>
          </a:p>
          <a:p>
            <a:r>
              <a:rPr lang="en-GB" sz="2800" dirty="0" smtClean="0"/>
              <a:t>Blood tests-  			1.3%</a:t>
            </a:r>
          </a:p>
          <a:p>
            <a:endParaRPr lang="en-GB" sz="2800" dirty="0"/>
          </a:p>
          <a:p>
            <a:r>
              <a:rPr lang="en-GB" sz="2800" dirty="0" smtClean="0"/>
              <a:t>MRI-  				0.7%</a:t>
            </a:r>
          </a:p>
          <a:p>
            <a:endParaRPr lang="en-GB" sz="2800" dirty="0"/>
          </a:p>
          <a:p>
            <a:r>
              <a:rPr lang="en-GB" sz="2800" dirty="0" smtClean="0"/>
              <a:t>Med3 request- 			1.7%</a:t>
            </a:r>
          </a:p>
          <a:p>
            <a:endParaRPr lang="en-GB" sz="2800" dirty="0"/>
          </a:p>
          <a:p>
            <a:r>
              <a:rPr lang="en-GB" sz="2800" dirty="0" smtClean="0"/>
              <a:t>Prescription request-		1.7%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4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777</TotalTime>
  <Words>299</Words>
  <Application>Microsoft Office PowerPoint</Application>
  <PresentationFormat>On-screen Show (4:3)</PresentationFormat>
  <Paragraphs>165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Adjacency</vt:lpstr>
      <vt:lpstr>Clarity</vt:lpstr>
      <vt:lpstr>First Contact Practitioner Physiotherapist</vt:lpstr>
      <vt:lpstr>Current Work Load</vt:lpstr>
      <vt:lpstr>Set up Liverpool</vt:lpstr>
      <vt:lpstr> Specialist Physiotherapist Role Guidance for receptionists and patients </vt:lpstr>
      <vt:lpstr>PowerPoint Presentation</vt:lpstr>
      <vt:lpstr>Referral  in (Aintree Group Practice)</vt:lpstr>
      <vt:lpstr>PowerPoint Presentation</vt:lpstr>
      <vt:lpstr>Outcome of consultation/ management:</vt:lpstr>
      <vt:lpstr>PowerPoint Presentation</vt:lpstr>
      <vt:lpstr>GP follow-up within 4 weeks-   9%</vt:lpstr>
      <vt:lpstr>Barriers and tips</vt:lpstr>
      <vt:lpstr>Thank You</vt:lpstr>
    </vt:vector>
  </TitlesOfParts>
  <Company>Aintree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GREENWOOD</dc:creator>
  <cp:lastModifiedBy>CRAIG GREENWOOD</cp:lastModifiedBy>
  <cp:revision>24</cp:revision>
  <cp:lastPrinted>2019-10-11T15:47:02Z</cp:lastPrinted>
  <dcterms:created xsi:type="dcterms:W3CDTF">2019-07-15T14:46:15Z</dcterms:created>
  <dcterms:modified xsi:type="dcterms:W3CDTF">2019-10-11T15:48:00Z</dcterms:modified>
</cp:coreProperties>
</file>