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669" r:id="rId3"/>
    <p:sldId id="680" r:id="rId4"/>
    <p:sldId id="670" r:id="rId5"/>
    <p:sldId id="671" r:id="rId6"/>
    <p:sldId id="672" r:id="rId7"/>
    <p:sldId id="674" r:id="rId8"/>
    <p:sldId id="675" r:id="rId9"/>
    <p:sldId id="273" r:id="rId10"/>
    <p:sldId id="259" r:id="rId11"/>
    <p:sldId id="297" r:id="rId12"/>
    <p:sldId id="668" r:id="rId13"/>
    <p:sldId id="303" r:id="rId14"/>
    <p:sldId id="338" r:id="rId15"/>
    <p:sldId id="267" r:id="rId16"/>
    <p:sldId id="258" r:id="rId17"/>
    <p:sldId id="681" r:id="rId18"/>
    <p:sldId id="261" r:id="rId19"/>
    <p:sldId id="268" r:id="rId20"/>
    <p:sldId id="684" r:id="rId21"/>
    <p:sldId id="264" r:id="rId22"/>
    <p:sldId id="263" r:id="rId23"/>
    <p:sldId id="564" r:id="rId24"/>
    <p:sldId id="563" r:id="rId25"/>
    <p:sldId id="542" r:id="rId26"/>
    <p:sldId id="568" r:id="rId27"/>
    <p:sldId id="567" r:id="rId28"/>
    <p:sldId id="683" r:id="rId29"/>
    <p:sldId id="682" r:id="rId30"/>
    <p:sldId id="260" r:id="rId31"/>
    <p:sldId id="685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4" autoAdjust="0"/>
    <p:restoredTop sz="94660"/>
  </p:normalViewPr>
  <p:slideViewPr>
    <p:cSldViewPr snapToGrid="0">
      <p:cViewPr>
        <p:scale>
          <a:sx n="86" d="100"/>
          <a:sy n="86" d="100"/>
        </p:scale>
        <p:origin x="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71097-8607-498E-B521-E91998082F42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74B05A1-DCD5-4589-B427-7658B33DA014}">
      <dgm:prSet phldrT="[Text]"/>
      <dgm:spPr/>
      <dgm:t>
        <a:bodyPr/>
        <a:lstStyle/>
        <a:p>
          <a:r>
            <a:rPr lang="en-GB" dirty="0"/>
            <a:t>ROLE</a:t>
          </a:r>
        </a:p>
      </dgm:t>
    </dgm:pt>
    <dgm:pt modelId="{5B33B4AA-B5D7-4C2B-8050-8E35F02ED9F6}" type="parTrans" cxnId="{5D34C24E-2E42-44C6-AF7E-E849264A89CC}">
      <dgm:prSet/>
      <dgm:spPr/>
      <dgm:t>
        <a:bodyPr/>
        <a:lstStyle/>
        <a:p>
          <a:endParaRPr lang="en-GB"/>
        </a:p>
      </dgm:t>
    </dgm:pt>
    <dgm:pt modelId="{D073CAF9-831C-4512-A2B9-B385BBDC525A}" type="sibTrans" cxnId="{5D34C24E-2E42-44C6-AF7E-E849264A89CC}">
      <dgm:prSet/>
      <dgm:spPr/>
      <dgm:t>
        <a:bodyPr/>
        <a:lstStyle/>
        <a:p>
          <a:endParaRPr lang="en-GB"/>
        </a:p>
      </dgm:t>
    </dgm:pt>
    <dgm:pt modelId="{A9835AEA-1CC5-4019-AA7E-6E7C483B4876}">
      <dgm:prSet phldrT="[Text]"/>
      <dgm:spPr/>
      <dgm:t>
        <a:bodyPr/>
        <a:lstStyle/>
        <a:p>
          <a:r>
            <a:rPr lang="en-GB" dirty="0"/>
            <a:t>MSc ACP</a:t>
          </a:r>
        </a:p>
      </dgm:t>
    </dgm:pt>
    <dgm:pt modelId="{92D16B0E-30DC-43C5-BE1C-14480B52CBC2}" type="parTrans" cxnId="{CBFABF3D-0073-43A7-ABD1-1906D042C21B}">
      <dgm:prSet/>
      <dgm:spPr/>
      <dgm:t>
        <a:bodyPr/>
        <a:lstStyle/>
        <a:p>
          <a:endParaRPr lang="en-GB"/>
        </a:p>
      </dgm:t>
    </dgm:pt>
    <dgm:pt modelId="{E2533B50-118B-4F86-A7DC-6E01B54EB94B}" type="sibTrans" cxnId="{CBFABF3D-0073-43A7-ABD1-1906D042C21B}">
      <dgm:prSet/>
      <dgm:spPr/>
      <dgm:t>
        <a:bodyPr/>
        <a:lstStyle/>
        <a:p>
          <a:endParaRPr lang="en-GB"/>
        </a:p>
      </dgm:t>
    </dgm:pt>
    <dgm:pt modelId="{28A203A8-F8B8-42F1-9ED1-A9B6B79272FE}">
      <dgm:prSet phldrT="[Text]"/>
      <dgm:spPr/>
      <dgm:t>
        <a:bodyPr/>
        <a:lstStyle/>
        <a:p>
          <a:r>
            <a:rPr lang="en-GB" dirty="0"/>
            <a:t>Clinical skills </a:t>
          </a:r>
          <a:r>
            <a:rPr lang="en-GB" dirty="0" err="1"/>
            <a:t>eg</a:t>
          </a:r>
          <a:r>
            <a:rPr lang="en-GB" dirty="0"/>
            <a:t> NMP/ </a:t>
          </a:r>
          <a:r>
            <a:rPr lang="en-GB" dirty="0" err="1"/>
            <a:t>Inj</a:t>
          </a:r>
          <a:r>
            <a:rPr lang="en-GB" dirty="0"/>
            <a:t> / </a:t>
          </a:r>
          <a:r>
            <a:rPr lang="en-GB" dirty="0" err="1"/>
            <a:t>Assessmen</a:t>
          </a:r>
          <a:r>
            <a:rPr lang="en-GB" dirty="0"/>
            <a:t> t</a:t>
          </a:r>
        </a:p>
      </dgm:t>
    </dgm:pt>
    <dgm:pt modelId="{6EE9E3AF-3D59-4113-AF49-C6ED505AB93C}" type="parTrans" cxnId="{3B468B38-0FB1-4A33-9A8D-5BF5D6BEA995}">
      <dgm:prSet/>
      <dgm:spPr/>
      <dgm:t>
        <a:bodyPr/>
        <a:lstStyle/>
        <a:p>
          <a:endParaRPr lang="en-GB"/>
        </a:p>
      </dgm:t>
    </dgm:pt>
    <dgm:pt modelId="{AAE14D4A-C9E2-43CB-8934-E99D4C240A42}" type="sibTrans" cxnId="{3B468B38-0FB1-4A33-9A8D-5BF5D6BEA995}">
      <dgm:prSet/>
      <dgm:spPr/>
      <dgm:t>
        <a:bodyPr/>
        <a:lstStyle/>
        <a:p>
          <a:endParaRPr lang="en-GB"/>
        </a:p>
      </dgm:t>
    </dgm:pt>
    <dgm:pt modelId="{42C5D008-51CB-4951-8251-69FD2A300E1D}">
      <dgm:prSet phldrT="[Text]" custT="1"/>
      <dgm:spPr/>
      <dgm:t>
        <a:bodyPr/>
        <a:lstStyle/>
        <a:p>
          <a:r>
            <a:rPr lang="en-GB" sz="2800" dirty="0"/>
            <a:t>ACP apprenticeship </a:t>
          </a:r>
        </a:p>
      </dgm:t>
    </dgm:pt>
    <dgm:pt modelId="{3DA25C23-1F70-4078-B066-6AF3090C7B5F}" type="parTrans" cxnId="{96A3F316-5B07-438C-99B1-8D12CFE5246E}">
      <dgm:prSet/>
      <dgm:spPr/>
      <dgm:t>
        <a:bodyPr/>
        <a:lstStyle/>
        <a:p>
          <a:endParaRPr lang="en-GB"/>
        </a:p>
      </dgm:t>
    </dgm:pt>
    <dgm:pt modelId="{0504E8B1-7414-45C3-A121-5D139E0CB347}" type="sibTrans" cxnId="{96A3F316-5B07-438C-99B1-8D12CFE5246E}">
      <dgm:prSet/>
      <dgm:spPr/>
      <dgm:t>
        <a:bodyPr/>
        <a:lstStyle/>
        <a:p>
          <a:endParaRPr lang="en-GB"/>
        </a:p>
      </dgm:t>
    </dgm:pt>
    <dgm:pt modelId="{06135642-D184-4CD4-945D-0F1111119A9E}">
      <dgm:prSet/>
      <dgm:spPr/>
    </dgm:pt>
    <dgm:pt modelId="{4C7F8A32-72D2-4D40-85EE-567BF3EBE359}" type="parTrans" cxnId="{4800080E-6FB7-447C-AE8A-DB0BC97C8B1E}">
      <dgm:prSet/>
      <dgm:spPr/>
      <dgm:t>
        <a:bodyPr/>
        <a:lstStyle/>
        <a:p>
          <a:endParaRPr lang="en-GB"/>
        </a:p>
      </dgm:t>
    </dgm:pt>
    <dgm:pt modelId="{E2ED53B3-2D8F-4295-B1F1-F5689C58EB45}" type="sibTrans" cxnId="{4800080E-6FB7-447C-AE8A-DB0BC97C8B1E}">
      <dgm:prSet/>
      <dgm:spPr/>
      <dgm:t>
        <a:bodyPr/>
        <a:lstStyle/>
        <a:p>
          <a:endParaRPr lang="en-GB"/>
        </a:p>
      </dgm:t>
    </dgm:pt>
    <dgm:pt modelId="{3A77D6F5-871D-4F84-A3D2-C843453C5047}">
      <dgm:prSet/>
      <dgm:spPr/>
      <dgm:t>
        <a:bodyPr/>
        <a:lstStyle/>
        <a:p>
          <a:endParaRPr lang="en-GB"/>
        </a:p>
      </dgm:t>
    </dgm:pt>
    <dgm:pt modelId="{93B54D9F-810B-4BFD-AE4D-DB0EE02CC9A3}" type="parTrans" cxnId="{3761575D-1812-4B1B-A58B-6319FE112A99}">
      <dgm:prSet/>
      <dgm:spPr/>
      <dgm:t>
        <a:bodyPr/>
        <a:lstStyle/>
        <a:p>
          <a:endParaRPr lang="en-GB"/>
        </a:p>
      </dgm:t>
    </dgm:pt>
    <dgm:pt modelId="{751AF648-D8EE-4171-84F5-75891191DF79}" type="sibTrans" cxnId="{3761575D-1812-4B1B-A58B-6319FE112A99}">
      <dgm:prSet/>
      <dgm:spPr/>
      <dgm:t>
        <a:bodyPr/>
        <a:lstStyle/>
        <a:p>
          <a:endParaRPr lang="en-GB"/>
        </a:p>
      </dgm:t>
    </dgm:pt>
    <dgm:pt modelId="{9E9EDFC5-7C1E-4044-84C9-C9F53D1E4628}">
      <dgm:prSet phldrT="[Text]" custScaleX="205724" custScaleY="164868" custRadScaleRad="160509" custRadScaleInc="20582"/>
      <dgm:spPr/>
    </dgm:pt>
    <dgm:pt modelId="{2BB554E0-BDBA-433C-94AF-ACCD9A26D99A}" type="parTrans" cxnId="{017708BF-E32B-48EC-824E-735AD6CCD3DB}">
      <dgm:prSet/>
      <dgm:spPr/>
      <dgm:t>
        <a:bodyPr/>
        <a:lstStyle/>
        <a:p>
          <a:endParaRPr lang="en-GB"/>
        </a:p>
      </dgm:t>
    </dgm:pt>
    <dgm:pt modelId="{F80CED6D-2654-4E7F-ABD2-BEC73C96F096}" type="sibTrans" cxnId="{017708BF-E32B-48EC-824E-735AD6CCD3DB}">
      <dgm:prSet/>
      <dgm:spPr/>
      <dgm:t>
        <a:bodyPr/>
        <a:lstStyle/>
        <a:p>
          <a:endParaRPr lang="en-GB"/>
        </a:p>
      </dgm:t>
    </dgm:pt>
    <dgm:pt modelId="{74A78198-F5B4-44A8-A24B-D3924EF6B1C5}">
      <dgm:prSet phldrT="[Text]" custScaleX="208592" custScaleY="176717" custRadScaleRad="108887" custRadScaleInc="2470"/>
      <dgm:spPr/>
    </dgm:pt>
    <dgm:pt modelId="{D88EB1C2-91D9-4C0D-9797-C12DB97274B8}" type="parTrans" cxnId="{C389C366-A30F-43C6-8C16-684B5886B49C}">
      <dgm:prSet/>
      <dgm:spPr/>
      <dgm:t>
        <a:bodyPr/>
        <a:lstStyle/>
        <a:p>
          <a:endParaRPr lang="en-GB"/>
        </a:p>
      </dgm:t>
    </dgm:pt>
    <dgm:pt modelId="{54720298-D5E7-465A-9105-A710DB7A4D03}" type="sibTrans" cxnId="{C389C366-A30F-43C6-8C16-684B5886B49C}">
      <dgm:prSet/>
      <dgm:spPr/>
      <dgm:t>
        <a:bodyPr/>
        <a:lstStyle/>
        <a:p>
          <a:endParaRPr lang="en-GB"/>
        </a:p>
      </dgm:t>
    </dgm:pt>
    <dgm:pt modelId="{82D0ACEC-E6AC-4CDF-8B14-899A2B3B67B7}" type="pres">
      <dgm:prSet presAssocID="{DCF71097-8607-498E-B521-E91998082F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327ECFD-1017-4EAF-B929-3C9E9DA45A84}" type="pres">
      <dgm:prSet presAssocID="{E74B05A1-DCD5-4589-B427-7658B33DA014}" presName="singleCycle" presStyleCnt="0"/>
      <dgm:spPr/>
    </dgm:pt>
    <dgm:pt modelId="{15FC9DA9-B78E-423C-B5E2-967741B42C7B}" type="pres">
      <dgm:prSet presAssocID="{E74B05A1-DCD5-4589-B427-7658B33DA014}" presName="singleCenter" presStyleLbl="node1" presStyleIdx="0" presStyleCnt="4" custScaleX="129372" custScaleY="125172" custLinFactNeighborX="1408" custLinFactNeighborY="-3420">
        <dgm:presLayoutVars>
          <dgm:chMax val="7"/>
          <dgm:chPref val="7"/>
        </dgm:presLayoutVars>
      </dgm:prSet>
      <dgm:spPr/>
    </dgm:pt>
    <dgm:pt modelId="{D8FDE458-2EC3-4A2A-B9CB-B8001D9B48A0}" type="pres">
      <dgm:prSet presAssocID="{92D16B0E-30DC-43C5-BE1C-14480B52CBC2}" presName="Name56" presStyleLbl="parChTrans1D2" presStyleIdx="0" presStyleCnt="3"/>
      <dgm:spPr/>
    </dgm:pt>
    <dgm:pt modelId="{ED5153A9-6860-4860-B5CA-1B75FE37A0E4}" type="pres">
      <dgm:prSet presAssocID="{A9835AEA-1CC5-4019-AA7E-6E7C483B4876}" presName="text0" presStyleLbl="node1" presStyleIdx="1" presStyleCnt="4" custScaleX="208592" custScaleY="176717" custRadScaleRad="108887" custRadScaleInc="2470">
        <dgm:presLayoutVars>
          <dgm:bulletEnabled val="1"/>
        </dgm:presLayoutVars>
      </dgm:prSet>
      <dgm:spPr/>
    </dgm:pt>
    <dgm:pt modelId="{46385DBC-B9A6-4128-B4AA-688901D5C175}" type="pres">
      <dgm:prSet presAssocID="{6EE9E3AF-3D59-4113-AF49-C6ED505AB93C}" presName="Name56" presStyleLbl="parChTrans1D2" presStyleIdx="1" presStyleCnt="3"/>
      <dgm:spPr/>
    </dgm:pt>
    <dgm:pt modelId="{9C7D3C1C-63CE-434E-841F-9CE8D97D2197}" type="pres">
      <dgm:prSet presAssocID="{28A203A8-F8B8-42F1-9ED1-A9B6B79272FE}" presName="text0" presStyleLbl="node1" presStyleIdx="2" presStyleCnt="4" custScaleX="279923" custScaleY="282033" custRadScaleRad="165211" custRadScaleInc="-81665">
        <dgm:presLayoutVars>
          <dgm:bulletEnabled val="1"/>
        </dgm:presLayoutVars>
      </dgm:prSet>
      <dgm:spPr/>
    </dgm:pt>
    <dgm:pt modelId="{6E9F8EFC-E4DE-4ED0-8A2A-EC00972DA5A5}" type="pres">
      <dgm:prSet presAssocID="{3DA25C23-1F70-4078-B066-6AF3090C7B5F}" presName="Name56" presStyleLbl="parChTrans1D2" presStyleIdx="2" presStyleCnt="3"/>
      <dgm:spPr/>
    </dgm:pt>
    <dgm:pt modelId="{92D81E79-B0A5-4F01-89EF-EA3EFB43808F}" type="pres">
      <dgm:prSet presAssocID="{42C5D008-51CB-4951-8251-69FD2A300E1D}" presName="text0" presStyleLbl="node1" presStyleIdx="3" presStyleCnt="4" custScaleX="252204" custScaleY="210987" custRadScaleRad="135708" custRadScaleInc="101146">
        <dgm:presLayoutVars>
          <dgm:bulletEnabled val="1"/>
        </dgm:presLayoutVars>
      </dgm:prSet>
      <dgm:spPr/>
    </dgm:pt>
  </dgm:ptLst>
  <dgm:cxnLst>
    <dgm:cxn modelId="{4800080E-6FB7-447C-AE8A-DB0BC97C8B1E}" srcId="{DCF71097-8607-498E-B521-E91998082F42}" destId="{06135642-D184-4CD4-945D-0F1111119A9E}" srcOrd="1" destOrd="0" parTransId="{4C7F8A32-72D2-4D40-85EE-567BF3EBE359}" sibTransId="{E2ED53B3-2D8F-4295-B1F1-F5689C58EB45}"/>
    <dgm:cxn modelId="{96A3F316-5B07-438C-99B1-8D12CFE5246E}" srcId="{E74B05A1-DCD5-4589-B427-7658B33DA014}" destId="{42C5D008-51CB-4951-8251-69FD2A300E1D}" srcOrd="2" destOrd="0" parTransId="{3DA25C23-1F70-4078-B066-6AF3090C7B5F}" sibTransId="{0504E8B1-7414-45C3-A121-5D139E0CB347}"/>
    <dgm:cxn modelId="{1A12412B-C98D-4C79-AF04-D698DB4C3DB1}" type="presOf" srcId="{28A203A8-F8B8-42F1-9ED1-A9B6B79272FE}" destId="{9C7D3C1C-63CE-434E-841F-9CE8D97D2197}" srcOrd="0" destOrd="0" presId="urn:microsoft.com/office/officeart/2008/layout/RadialCluster"/>
    <dgm:cxn modelId="{3B468B38-0FB1-4A33-9A8D-5BF5D6BEA995}" srcId="{E74B05A1-DCD5-4589-B427-7658B33DA014}" destId="{28A203A8-F8B8-42F1-9ED1-A9B6B79272FE}" srcOrd="1" destOrd="0" parTransId="{6EE9E3AF-3D59-4113-AF49-C6ED505AB93C}" sibTransId="{AAE14D4A-C9E2-43CB-8934-E99D4C240A42}"/>
    <dgm:cxn modelId="{A2A7743C-3D28-46D8-B2E9-0C5A3C5E3707}" type="presOf" srcId="{A9835AEA-1CC5-4019-AA7E-6E7C483B4876}" destId="{ED5153A9-6860-4860-B5CA-1B75FE37A0E4}" srcOrd="0" destOrd="0" presId="urn:microsoft.com/office/officeart/2008/layout/RadialCluster"/>
    <dgm:cxn modelId="{CBFABF3D-0073-43A7-ABD1-1906D042C21B}" srcId="{E74B05A1-DCD5-4589-B427-7658B33DA014}" destId="{A9835AEA-1CC5-4019-AA7E-6E7C483B4876}" srcOrd="0" destOrd="0" parTransId="{92D16B0E-30DC-43C5-BE1C-14480B52CBC2}" sibTransId="{E2533B50-118B-4F86-A7DC-6E01B54EB94B}"/>
    <dgm:cxn modelId="{413D183E-2E46-457B-9DD6-C00BC1776718}" type="presOf" srcId="{E74B05A1-DCD5-4589-B427-7658B33DA014}" destId="{15FC9DA9-B78E-423C-B5E2-967741B42C7B}" srcOrd="0" destOrd="0" presId="urn:microsoft.com/office/officeart/2008/layout/RadialCluster"/>
    <dgm:cxn modelId="{3761575D-1812-4B1B-A58B-6319FE112A99}" srcId="{DCF71097-8607-498E-B521-E91998082F42}" destId="{3A77D6F5-871D-4F84-A3D2-C843453C5047}" srcOrd="2" destOrd="0" parTransId="{93B54D9F-810B-4BFD-AE4D-DB0EE02CC9A3}" sibTransId="{751AF648-D8EE-4171-84F5-75891191DF79}"/>
    <dgm:cxn modelId="{C389C366-A30F-43C6-8C16-684B5886B49C}" srcId="{DCF71097-8607-498E-B521-E91998082F42}" destId="{74A78198-F5B4-44A8-A24B-D3924EF6B1C5}" srcOrd="4" destOrd="0" parTransId="{D88EB1C2-91D9-4C0D-9797-C12DB97274B8}" sibTransId="{54720298-D5E7-465A-9105-A710DB7A4D03}"/>
    <dgm:cxn modelId="{FC142A69-D5C6-474C-8A9E-B256C1408F35}" type="presOf" srcId="{92D16B0E-30DC-43C5-BE1C-14480B52CBC2}" destId="{D8FDE458-2EC3-4A2A-B9CB-B8001D9B48A0}" srcOrd="0" destOrd="0" presId="urn:microsoft.com/office/officeart/2008/layout/RadialCluster"/>
    <dgm:cxn modelId="{5D34C24E-2E42-44C6-AF7E-E849264A89CC}" srcId="{DCF71097-8607-498E-B521-E91998082F42}" destId="{E74B05A1-DCD5-4589-B427-7658B33DA014}" srcOrd="0" destOrd="0" parTransId="{5B33B4AA-B5D7-4C2B-8050-8E35F02ED9F6}" sibTransId="{D073CAF9-831C-4512-A2B9-B385BBDC525A}"/>
    <dgm:cxn modelId="{8541927A-5537-4A41-9965-41263EFBCFAA}" type="presOf" srcId="{42C5D008-51CB-4951-8251-69FD2A300E1D}" destId="{92D81E79-B0A5-4F01-89EF-EA3EFB43808F}" srcOrd="0" destOrd="0" presId="urn:microsoft.com/office/officeart/2008/layout/RadialCluster"/>
    <dgm:cxn modelId="{9A6BC487-2C9A-4FC3-A476-7CD47954B730}" type="presOf" srcId="{6EE9E3AF-3D59-4113-AF49-C6ED505AB93C}" destId="{46385DBC-B9A6-4128-B4AA-688901D5C175}" srcOrd="0" destOrd="0" presId="urn:microsoft.com/office/officeart/2008/layout/RadialCluster"/>
    <dgm:cxn modelId="{017708BF-E32B-48EC-824E-735AD6CCD3DB}" srcId="{DCF71097-8607-498E-B521-E91998082F42}" destId="{9E9EDFC5-7C1E-4044-84C9-C9F53D1E4628}" srcOrd="3" destOrd="0" parTransId="{2BB554E0-BDBA-433C-94AF-ACCD9A26D99A}" sibTransId="{F80CED6D-2654-4E7F-ABD2-BEC73C96F096}"/>
    <dgm:cxn modelId="{C405F6E4-1FD9-4773-B3E5-3B4A4198A6D2}" type="presOf" srcId="{3DA25C23-1F70-4078-B066-6AF3090C7B5F}" destId="{6E9F8EFC-E4DE-4ED0-8A2A-EC00972DA5A5}" srcOrd="0" destOrd="0" presId="urn:microsoft.com/office/officeart/2008/layout/RadialCluster"/>
    <dgm:cxn modelId="{59DF87EF-2A94-4E7A-BD11-0B0BFC2654C1}" type="presOf" srcId="{DCF71097-8607-498E-B521-E91998082F42}" destId="{82D0ACEC-E6AC-4CDF-8B14-899A2B3B67B7}" srcOrd="0" destOrd="0" presId="urn:microsoft.com/office/officeart/2008/layout/RadialCluster"/>
    <dgm:cxn modelId="{A77A0522-3DA1-45DE-B679-AC231F5AC056}" type="presParOf" srcId="{82D0ACEC-E6AC-4CDF-8B14-899A2B3B67B7}" destId="{E327ECFD-1017-4EAF-B929-3C9E9DA45A84}" srcOrd="0" destOrd="0" presId="urn:microsoft.com/office/officeart/2008/layout/RadialCluster"/>
    <dgm:cxn modelId="{B395B067-6706-4114-B041-DFB0ECF32D8A}" type="presParOf" srcId="{E327ECFD-1017-4EAF-B929-3C9E9DA45A84}" destId="{15FC9DA9-B78E-423C-B5E2-967741B42C7B}" srcOrd="0" destOrd="0" presId="urn:microsoft.com/office/officeart/2008/layout/RadialCluster"/>
    <dgm:cxn modelId="{40356B26-78E1-4877-8653-1843014B3668}" type="presParOf" srcId="{E327ECFD-1017-4EAF-B929-3C9E9DA45A84}" destId="{D8FDE458-2EC3-4A2A-B9CB-B8001D9B48A0}" srcOrd="1" destOrd="0" presId="urn:microsoft.com/office/officeart/2008/layout/RadialCluster"/>
    <dgm:cxn modelId="{C98014EE-9652-4FA0-A8AB-0924F08ADD2D}" type="presParOf" srcId="{E327ECFD-1017-4EAF-B929-3C9E9DA45A84}" destId="{ED5153A9-6860-4860-B5CA-1B75FE37A0E4}" srcOrd="2" destOrd="0" presId="urn:microsoft.com/office/officeart/2008/layout/RadialCluster"/>
    <dgm:cxn modelId="{70AC7541-1439-443F-B3CA-9BC3CCAF0D87}" type="presParOf" srcId="{E327ECFD-1017-4EAF-B929-3C9E9DA45A84}" destId="{46385DBC-B9A6-4128-B4AA-688901D5C175}" srcOrd="3" destOrd="0" presId="urn:microsoft.com/office/officeart/2008/layout/RadialCluster"/>
    <dgm:cxn modelId="{759F6989-3D50-446D-B213-3B689514278B}" type="presParOf" srcId="{E327ECFD-1017-4EAF-B929-3C9E9DA45A84}" destId="{9C7D3C1C-63CE-434E-841F-9CE8D97D2197}" srcOrd="4" destOrd="0" presId="urn:microsoft.com/office/officeart/2008/layout/RadialCluster"/>
    <dgm:cxn modelId="{58D5324C-B6C1-43BD-8E2E-ACFD96CC25F8}" type="presParOf" srcId="{E327ECFD-1017-4EAF-B929-3C9E9DA45A84}" destId="{6E9F8EFC-E4DE-4ED0-8A2A-EC00972DA5A5}" srcOrd="5" destOrd="0" presId="urn:microsoft.com/office/officeart/2008/layout/RadialCluster"/>
    <dgm:cxn modelId="{E0697EE3-2FBA-432A-B3AC-FB8A0A05AE47}" type="presParOf" srcId="{E327ECFD-1017-4EAF-B929-3C9E9DA45A84}" destId="{92D81E79-B0A5-4F01-89EF-EA3EFB43808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C9DA9-B78E-423C-B5E2-967741B42C7B}">
      <dsp:nvSpPr>
        <dsp:cNvPr id="0" name=""/>
        <dsp:cNvSpPr/>
      </dsp:nvSpPr>
      <dsp:spPr>
        <a:xfrm>
          <a:off x="3667051" y="1783568"/>
          <a:ext cx="2018009" cy="19524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ROLE</a:t>
          </a:r>
        </a:p>
      </dsp:txBody>
      <dsp:txXfrm>
        <a:off x="3762364" y="1878881"/>
        <a:ext cx="1827383" cy="1761869"/>
      </dsp:txXfrm>
    </dsp:sp>
    <dsp:sp modelId="{D8FDE458-2EC3-4A2A-B9CB-B8001D9B48A0}">
      <dsp:nvSpPr>
        <dsp:cNvPr id="0" name=""/>
        <dsp:cNvSpPr/>
      </dsp:nvSpPr>
      <dsp:spPr>
        <a:xfrm rot="16200005">
          <a:off x="4509541" y="1617052"/>
          <a:ext cx="333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03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153A9-6860-4860-B5CA-1B75FE37A0E4}">
      <dsp:nvSpPr>
        <dsp:cNvPr id="0" name=""/>
        <dsp:cNvSpPr/>
      </dsp:nvSpPr>
      <dsp:spPr>
        <a:xfrm>
          <a:off x="3586061" y="-396331"/>
          <a:ext cx="2179993" cy="1846868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MSc ACP</a:t>
          </a:r>
        </a:p>
      </dsp:txBody>
      <dsp:txXfrm>
        <a:off x="3676218" y="-306174"/>
        <a:ext cx="1999679" cy="1666554"/>
      </dsp:txXfrm>
    </dsp:sp>
    <dsp:sp modelId="{46385DBC-B9A6-4128-B4AA-688901D5C175}">
      <dsp:nvSpPr>
        <dsp:cNvPr id="0" name=""/>
        <dsp:cNvSpPr/>
      </dsp:nvSpPr>
      <dsp:spPr>
        <a:xfrm rot="20445465">
          <a:off x="5662828" y="2276458"/>
          <a:ext cx="795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590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D3C1C-63CE-434E-841F-9CE8D97D2197}">
      <dsp:nvSpPr>
        <dsp:cNvPr id="0" name=""/>
        <dsp:cNvSpPr/>
      </dsp:nvSpPr>
      <dsp:spPr>
        <a:xfrm>
          <a:off x="6436504" y="160955"/>
          <a:ext cx="2925473" cy="294752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Clinical skills </a:t>
          </a:r>
          <a:r>
            <a:rPr lang="en-GB" sz="3400" kern="1200" dirty="0" err="1"/>
            <a:t>eg</a:t>
          </a:r>
          <a:r>
            <a:rPr lang="en-GB" sz="3400" kern="1200" dirty="0"/>
            <a:t> NMP/ </a:t>
          </a:r>
          <a:r>
            <a:rPr lang="en-GB" sz="3400" kern="1200" dirty="0" err="1"/>
            <a:t>Inj</a:t>
          </a:r>
          <a:r>
            <a:rPr lang="en-GB" sz="3400" kern="1200" dirty="0"/>
            <a:t> / </a:t>
          </a:r>
          <a:r>
            <a:rPr lang="en-GB" sz="3400" kern="1200" dirty="0" err="1"/>
            <a:t>Assessmen</a:t>
          </a:r>
          <a:r>
            <a:rPr lang="en-GB" sz="3400" kern="1200" dirty="0"/>
            <a:t> t</a:t>
          </a:r>
        </a:p>
      </dsp:txBody>
      <dsp:txXfrm>
        <a:off x="6579314" y="303765"/>
        <a:ext cx="2639853" cy="2661905"/>
      </dsp:txXfrm>
    </dsp:sp>
    <dsp:sp modelId="{6E9F8EFC-E4DE-4ED0-8A2A-EC00972DA5A5}">
      <dsp:nvSpPr>
        <dsp:cNvPr id="0" name=""/>
        <dsp:cNvSpPr/>
      </dsp:nvSpPr>
      <dsp:spPr>
        <a:xfrm rot="12454555">
          <a:off x="3095034" y="2092488"/>
          <a:ext cx="606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46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1E79-B0A5-4F01-89EF-EA3EFB43808F}">
      <dsp:nvSpPr>
        <dsp:cNvPr id="0" name=""/>
        <dsp:cNvSpPr/>
      </dsp:nvSpPr>
      <dsp:spPr>
        <a:xfrm>
          <a:off x="493699" y="161330"/>
          <a:ext cx="2635782" cy="220502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ACP apprenticeship </a:t>
          </a:r>
        </a:p>
      </dsp:txBody>
      <dsp:txXfrm>
        <a:off x="601339" y="268970"/>
        <a:ext cx="2420502" cy="198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C855-6C7F-40D0-83BD-4831CCD776E9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1EA9-DFEE-43FF-91B3-C7C4CAB00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0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support the better use of knowledge, skills and behaviours within multi disciplinary teams;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support skill mix review, by increasing transparency and confidence in different professions' and individual practitioner’s capabilities;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inform job role (re-)configuration to achieve enhanced service delivery and patient care;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support the enhanced delivery of care across patient pathways, including through new models of care;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05C0-12DF-4562-BCFD-6868135683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Service users </a:t>
            </a:r>
            <a:r>
              <a:rPr lang="en-GB" dirty="0"/>
              <a:t>– sets</a:t>
            </a:r>
            <a:r>
              <a:rPr lang="en-GB" baseline="0" dirty="0"/>
              <a:t> out clear expectations re what MSK </a:t>
            </a:r>
            <a:r>
              <a:rPr lang="en-GB" baseline="0" dirty="0" err="1"/>
              <a:t>FPoC</a:t>
            </a:r>
            <a:r>
              <a:rPr lang="en-GB" baseline="0" dirty="0"/>
              <a:t> practitioners are able to do, leading to imp confidence, informed choices, shared decision making.</a:t>
            </a:r>
            <a:endParaRPr lang="en-GB" dirty="0"/>
          </a:p>
          <a:p>
            <a:r>
              <a:rPr lang="en-GB" b="1" dirty="0"/>
              <a:t>Individuals and teams </a:t>
            </a:r>
            <a:r>
              <a:rPr lang="en-GB" dirty="0"/>
              <a:t>– clear expectations</a:t>
            </a:r>
            <a:r>
              <a:rPr lang="en-GB" baseline="0" dirty="0"/>
              <a:t> re role requirements, ID training needs, plan education/training, support CPD/career progression</a:t>
            </a:r>
            <a:endParaRPr lang="en-GB" dirty="0"/>
          </a:p>
          <a:p>
            <a:r>
              <a:rPr lang="en-GB" b="1" dirty="0"/>
              <a:t>Commissioners of services </a:t>
            </a:r>
            <a:r>
              <a:rPr lang="en-GB" dirty="0"/>
              <a:t>– specify minimum standards of clinical care at </a:t>
            </a:r>
            <a:r>
              <a:rPr lang="en-GB" dirty="0" err="1"/>
              <a:t>FPoC</a:t>
            </a:r>
            <a:endParaRPr lang="en-GB" dirty="0"/>
          </a:p>
          <a:p>
            <a:r>
              <a:rPr lang="en-GB" b="1" dirty="0"/>
              <a:t>Commissioners of education and training </a:t>
            </a:r>
            <a:r>
              <a:rPr lang="en-GB" dirty="0"/>
              <a:t>– capabilities required to from staff in these roles</a:t>
            </a:r>
          </a:p>
          <a:p>
            <a:r>
              <a:rPr lang="en-GB" b="1" dirty="0"/>
              <a:t>Employers and training hubs </a:t>
            </a:r>
            <a:r>
              <a:rPr lang="en-GB" dirty="0"/>
              <a:t>– enable managers to demonstrate that staff meet requirements (or have development plans in place), help design of training</a:t>
            </a:r>
          </a:p>
          <a:p>
            <a:r>
              <a:rPr lang="en-GB" b="1" dirty="0"/>
              <a:t>Education providers </a:t>
            </a:r>
            <a:r>
              <a:rPr lang="en-GB" dirty="0"/>
              <a:t>– inform design of curricula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05C0-12DF-4562-BCFD-6868135683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8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online consultation survey (90 participants)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05C0-12DF-4562-BCFD-6868135683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7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B3131-83C0-9847-95A8-B83A12FBB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7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Demand </a:t>
            </a:r>
          </a:p>
          <a:p>
            <a:r>
              <a:rPr lang="en-GB" dirty="0"/>
              <a:t>How many people need these services </a:t>
            </a:r>
          </a:p>
          <a:p>
            <a:r>
              <a:rPr lang="en-GB" dirty="0"/>
              <a:t>Number of referrals / footfall… </a:t>
            </a:r>
          </a:p>
          <a:p>
            <a:r>
              <a:rPr lang="en-GB" dirty="0"/>
              <a:t>Is this the full picture ?....consider hard to reach groups who may need services but aren’t aware or don t know how to access? E.g. mental health, breast screening</a:t>
            </a:r>
          </a:p>
          <a:p>
            <a:r>
              <a:rPr lang="en-GB" dirty="0"/>
              <a:t>Self referral</a:t>
            </a:r>
          </a:p>
          <a:p>
            <a:r>
              <a:rPr lang="en-GB" dirty="0"/>
              <a:t>New patient: Follow up ratios– is there variation?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Capacity </a:t>
            </a:r>
          </a:p>
          <a:p>
            <a:r>
              <a:rPr lang="en-GB" dirty="0"/>
              <a:t>Does service capacity meet demand for effective delivery of interventions </a:t>
            </a:r>
          </a:p>
          <a:p>
            <a:r>
              <a:rPr lang="en-GB" dirty="0"/>
              <a:t>Eg Time limited therapy is this a useful model?</a:t>
            </a:r>
          </a:p>
          <a:p>
            <a:r>
              <a:rPr lang="en-GB" dirty="0"/>
              <a:t>Do we need to develop new models of care and do things differently to improve capacity to meet demand</a:t>
            </a:r>
          </a:p>
          <a:p>
            <a:r>
              <a:rPr lang="en-GB" dirty="0"/>
              <a:t>Skills and workforce e.g. prescribing skills </a:t>
            </a:r>
          </a:p>
          <a:p>
            <a:r>
              <a:rPr lang="en-GB" dirty="0"/>
              <a:t>Embrace technology and digital transformation to improve capacity</a:t>
            </a:r>
          </a:p>
          <a:p>
            <a:r>
              <a:rPr lang="en-GB" dirty="0"/>
              <a:t>Eg teleswallowing , telecare, SMS, patient decision aids.</a:t>
            </a:r>
          </a:p>
          <a:p>
            <a:r>
              <a:rPr lang="en-GB" dirty="0"/>
              <a:t>Can  we systematically and nationally measure and compare capacity?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0989-A8B1-47DD-AEB0-6B31E2259A7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0989-A8B1-47DD-AEB0-6B31E2259A7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30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5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32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5" y="1954925"/>
            <a:ext cx="6159063" cy="3720663"/>
          </a:xfrm>
          <a:prstGeom prst="rect">
            <a:avLst/>
          </a:prstGeom>
        </p:spPr>
        <p:txBody>
          <a:bodyPr/>
          <a:lstStyle>
            <a:lvl1pPr marL="342882" indent="-342882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57489" y="1954214"/>
            <a:ext cx="4897967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419400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32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57365"/>
            <a:ext cx="85344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5" y="2486025"/>
            <a:ext cx="10452100" cy="2457451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75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32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57365"/>
            <a:ext cx="85344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486025"/>
            <a:ext cx="6348248" cy="24574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47989" y="2486025"/>
            <a:ext cx="4601633" cy="2457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7243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4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0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3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7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4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60B5-4EB9-492F-A233-8EA6FE3910E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F8D5-2AB2-45F4-ADC4-CB4F0E0B8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lfh.org.uk/programmes/musculoskeletal-primary-car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Upskilling the AHP workforce for FCP Roles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97877" y="3643532"/>
            <a:ext cx="10761785" cy="22363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7700" dirty="0"/>
              <a:t>Gillian Rawlinson</a:t>
            </a:r>
          </a:p>
          <a:p>
            <a:pPr marL="0" indent="0" algn="ctr">
              <a:buNone/>
            </a:pPr>
            <a:r>
              <a:rPr lang="en-GB" sz="4200" dirty="0"/>
              <a:t>Principal Lecturer, UCLAN</a:t>
            </a:r>
          </a:p>
          <a:p>
            <a:pPr marL="0" indent="0" algn="ctr">
              <a:buNone/>
            </a:pPr>
            <a:r>
              <a:rPr lang="en-GB" sz="4200" dirty="0"/>
              <a:t>Advanced Physiotherapy Practitioner </a:t>
            </a:r>
          </a:p>
          <a:p>
            <a:pPr marL="0" indent="0" algn="ctr">
              <a:buNone/>
            </a:pPr>
            <a:r>
              <a:rPr lang="en-GB" sz="4200" dirty="0"/>
              <a:t>@</a:t>
            </a:r>
            <a:r>
              <a:rPr lang="en-GB" sz="4200" dirty="0" err="1"/>
              <a:t>GillRPhysio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514" y="5340320"/>
            <a:ext cx="450879" cy="450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0" y="5379796"/>
            <a:ext cx="2330027" cy="117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4A9EE-1FF6-4F6C-AB4E-D3C37D904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030" y="5400736"/>
            <a:ext cx="370668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6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97882"/>
            <a:ext cx="10515600" cy="1325563"/>
          </a:xfrm>
        </p:spPr>
        <p:txBody>
          <a:bodyPr/>
          <a:lstStyle/>
          <a:p>
            <a:r>
              <a:rPr lang="en-GB" dirty="0"/>
              <a:t>Advanced Clinical Practice Framework </a:t>
            </a:r>
            <a:r>
              <a:rPr lang="en-GB" sz="3200" dirty="0"/>
              <a:t>(2017) 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1687046"/>
            <a:ext cx="3710354" cy="4759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4451" y="2044930"/>
            <a:ext cx="5623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Four Pillars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 dirty="0"/>
              <a:t>Clinical Practice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 dirty="0"/>
              <a:t>Leadership &amp;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 dirty="0"/>
              <a:t>Education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 dirty="0"/>
              <a:t>Research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7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1FA06-AAB7-4BD9-91DA-1A8CDC2BD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07" y="462904"/>
            <a:ext cx="10898400" cy="59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13314" y="2094889"/>
            <a:ext cx="9837353" cy="4134217"/>
          </a:xfrm>
          <a:prstGeom prst="rect">
            <a:avLst/>
          </a:prstGeom>
          <a:blipFill rotWithShape="1">
            <a:blip r:embed="rId3"/>
            <a:srcRect/>
            <a:stretch>
              <a:fillRect b="-715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809" y="1328515"/>
            <a:ext cx="8336363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4833652"/>
            <a:ext cx="1798200" cy="12435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A16F56-C379-4E6E-9571-38883E129D6B}"/>
              </a:ext>
            </a:extLst>
          </p:cNvPr>
          <p:cNvSpPr txBox="1">
            <a:spLocks/>
          </p:cNvSpPr>
          <p:nvPr/>
        </p:nvSpPr>
        <p:spPr>
          <a:xfrm>
            <a:off x="4553361" y="989464"/>
            <a:ext cx="4898571" cy="931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/>
            <a:br>
              <a:rPr lang="en-GB" sz="26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30E35-C78B-4132-BD1D-566A5F4C49C1}"/>
              </a:ext>
            </a:extLst>
          </p:cNvPr>
          <p:cNvSpPr txBox="1"/>
          <p:nvPr/>
        </p:nvSpPr>
        <p:spPr>
          <a:xfrm>
            <a:off x="1990725" y="2570606"/>
            <a:ext cx="5400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36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Advanced Clinical Practice</a:t>
            </a:r>
          </a:p>
          <a:p>
            <a:pPr defTabSz="914377"/>
            <a:r>
              <a:rPr lang="en-GB" sz="36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National Academy for Advanced Practice</a:t>
            </a:r>
          </a:p>
        </p:txBody>
      </p:sp>
    </p:spTree>
    <p:extLst>
      <p:ext uri="{BB962C8B-B14F-4D97-AF65-F5344CB8AC3E}">
        <p14:creationId xmlns:p14="http://schemas.microsoft.com/office/powerpoint/2010/main" val="290481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6B89-50B9-4FFE-A840-F4BCB65B2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67" y="159567"/>
            <a:ext cx="10930759" cy="1379159"/>
          </a:xfrm>
        </p:spPr>
        <p:txBody>
          <a:bodyPr/>
          <a:lstStyle/>
          <a:p>
            <a:r>
              <a:rPr lang="en-GB" sz="2800" dirty="0"/>
              <a:t>National Academy for Advanced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2DB02-0616-4733-A12F-3978934C8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37" y="1330036"/>
            <a:ext cx="10930758" cy="4965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33" dirty="0"/>
              <a:t>What the NAAP intends to do</a:t>
            </a:r>
          </a:p>
          <a:p>
            <a:pPr marL="0" indent="0">
              <a:buNone/>
            </a:pPr>
            <a:endParaRPr lang="en-GB" sz="2133" dirty="0"/>
          </a:p>
          <a:p>
            <a:pPr marL="0" indent="0">
              <a:buNone/>
            </a:pPr>
            <a:r>
              <a:rPr lang="en-GB" sz="2133" dirty="0"/>
              <a:t>Assure Safety and Public/Peer Confidence in the ACP Brand by;</a:t>
            </a:r>
          </a:p>
          <a:p>
            <a:r>
              <a:rPr lang="en-GB" sz="2133" dirty="0"/>
              <a:t>Maintain Lists/Directories/Registers that are open to view</a:t>
            </a:r>
          </a:p>
          <a:p>
            <a:r>
              <a:rPr lang="en-GB" sz="2133" dirty="0"/>
              <a:t>Provide a consistently applied definition of ACP &amp; Consultant</a:t>
            </a:r>
          </a:p>
          <a:p>
            <a:r>
              <a:rPr lang="en-GB" sz="2133" dirty="0"/>
              <a:t>Agree Educational Standards of Training for ACP programmes</a:t>
            </a:r>
          </a:p>
          <a:p>
            <a:r>
              <a:rPr lang="en-GB" sz="2133" dirty="0"/>
              <a:t>Accredited programmes that use the ACP Framework and that provide an award that has ACP in the title</a:t>
            </a:r>
          </a:p>
          <a:p>
            <a:r>
              <a:rPr lang="en-GB" sz="2133" dirty="0"/>
              <a:t>Provide Portfolio and Equivalence pathways to demonstrate that practitioners meet the ACP Framework requirements</a:t>
            </a:r>
          </a:p>
          <a:p>
            <a:r>
              <a:rPr lang="en-GB" sz="2133" dirty="0"/>
              <a:t>Quality Assure the processes </a:t>
            </a:r>
          </a:p>
          <a:p>
            <a:r>
              <a:rPr lang="en-GB" sz="2133" dirty="0"/>
              <a:t>Link with statutory regulator</a:t>
            </a:r>
          </a:p>
        </p:txBody>
      </p:sp>
    </p:spTree>
    <p:extLst>
      <p:ext uri="{BB962C8B-B14F-4D97-AF65-F5344CB8AC3E}">
        <p14:creationId xmlns:p14="http://schemas.microsoft.com/office/powerpoint/2010/main" val="187906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586289"/>
            <a:ext cx="10363200" cy="679449"/>
          </a:xfrm>
        </p:spPr>
        <p:txBody>
          <a:bodyPr/>
          <a:lstStyle/>
          <a:p>
            <a:r>
              <a:rPr lang="en-GB" dirty="0"/>
              <a:t>Two routes to Academy ‘Accreditation’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6725585" y="2653904"/>
            <a:ext cx="4354284" cy="2457451"/>
          </a:xfrm>
        </p:spPr>
        <p:txBody>
          <a:bodyPr>
            <a:normAutofit/>
          </a:bodyPr>
          <a:lstStyle/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Meet Standards of equivalency</a:t>
            </a:r>
          </a:p>
          <a:p>
            <a:r>
              <a:rPr lang="en-GB" sz="2400" dirty="0"/>
              <a:t>Challenging and in development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3173" y="2163548"/>
            <a:ext cx="5862231" cy="38731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</a:rPr>
              <a:t>Educational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</a:rPr>
              <a:t>Standards of Education and training (SETS)</a:t>
            </a:r>
          </a:p>
          <a:p>
            <a:pPr marL="0" indent="0">
              <a:buNone/>
            </a:pP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</a:rPr>
              <a:t>Recognition of </a:t>
            </a:r>
          </a:p>
          <a:p>
            <a:pPr marL="0" indent="0">
              <a:buNone/>
            </a:pP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</a:rPr>
              <a:t>ACP degree programmes </a:t>
            </a:r>
          </a:p>
          <a:p>
            <a:pPr marL="0" indent="0">
              <a:buNone/>
            </a:pP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</a:rPr>
              <a:t>And previous graduates? </a:t>
            </a:r>
          </a:p>
        </p:txBody>
      </p:sp>
      <p:sp>
        <p:nvSpPr>
          <p:cNvPr id="8" name="Down Arrow 7"/>
          <p:cNvSpPr/>
          <p:nvPr/>
        </p:nvSpPr>
        <p:spPr>
          <a:xfrm>
            <a:off x="1703979" y="2813598"/>
            <a:ext cx="583895" cy="8189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955" y="2813598"/>
            <a:ext cx="688908" cy="914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76488" y="2038351"/>
            <a:ext cx="245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GB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Equivalency </a:t>
            </a:r>
          </a:p>
        </p:txBody>
      </p:sp>
    </p:spTree>
    <p:extLst>
      <p:ext uri="{BB962C8B-B14F-4D97-AF65-F5344CB8AC3E}">
        <p14:creationId xmlns:p14="http://schemas.microsoft.com/office/powerpoint/2010/main" val="115019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212" y="576409"/>
            <a:ext cx="8173816" cy="60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3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8640" y="1576612"/>
            <a:ext cx="10805160" cy="5084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C00000"/>
                </a:solidFill>
              </a:rPr>
              <a:t>Scope of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knowledge, skills and capabilities do we need as FCP’s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44992" y="2146797"/>
            <a:ext cx="7455876" cy="136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Generic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66628" y="2046847"/>
            <a:ext cx="1737556" cy="44664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indent="0" algn="ctr">
              <a:buNone/>
            </a:pPr>
            <a:r>
              <a:rPr lang="en-GB" sz="6000" dirty="0"/>
              <a:t>Specialist</a:t>
            </a:r>
          </a:p>
        </p:txBody>
      </p:sp>
    </p:spTree>
    <p:extLst>
      <p:ext uri="{BB962C8B-B14F-4D97-AF65-F5344CB8AC3E}">
        <p14:creationId xmlns:p14="http://schemas.microsoft.com/office/powerpoint/2010/main" val="17938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CFFB-BBFD-487F-B3D4-93F59F92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do we need to learn for FCP roles?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7ABB3E-C684-4D54-A859-25659B4A6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361" y="2050575"/>
            <a:ext cx="3753802" cy="37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029" y="1978429"/>
            <a:ext cx="6843633" cy="4088404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677041"/>
            <a:ext cx="108450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“</a:t>
            </a:r>
            <a:r>
              <a:rPr lang="en-GB" dirty="0">
                <a:latin typeface="Eras Medium ITC" panose="020B0602030504020804" pitchFamily="34" charset="0"/>
                <a:ea typeface="Adobe Fangsong Std R" panose="02020400000000000000" pitchFamily="18" charset="-128"/>
              </a:rPr>
              <a:t>You don’t know what you don’t know</a:t>
            </a:r>
            <a:r>
              <a:rPr lang="en-GB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3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74B6-898D-42C6-AB7B-1BFD7D35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Current Educational options ?...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9C92-5DA0-4009-9016-7308A3EF6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693" y="1650612"/>
            <a:ext cx="4116185" cy="1782099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Elearning</a:t>
            </a:r>
            <a:r>
              <a:rPr lang="en-GB" b="1" dirty="0"/>
              <a:t> 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DFB92-1C4A-48F2-8CD1-EF2DDCB41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8117" y="1839772"/>
            <a:ext cx="5181600" cy="203702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Taught module @UCLan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C06DE-7BA9-4745-924F-A02FA23F16B3}"/>
              </a:ext>
            </a:extLst>
          </p:cNvPr>
          <p:cNvSpPr txBox="1"/>
          <p:nvPr/>
        </p:nvSpPr>
        <p:spPr>
          <a:xfrm>
            <a:off x="-78276" y="4180133"/>
            <a:ext cx="411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On the job /experiential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9EFA2-06A6-468C-B3A3-330E168A30DB}"/>
              </a:ext>
            </a:extLst>
          </p:cNvPr>
          <p:cNvSpPr txBox="1"/>
          <p:nvPr/>
        </p:nvSpPr>
        <p:spPr>
          <a:xfrm>
            <a:off x="7697586" y="3974747"/>
            <a:ext cx="510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Mentorship 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7C0E9C-A30B-43C6-80C2-B499697B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6" y="2330756"/>
            <a:ext cx="3062243" cy="1638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FAC131-69E3-4D75-A8A3-9F1D4D2D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299" y="2541661"/>
            <a:ext cx="3706689" cy="1225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2DEFE8-945E-4928-B7E7-E7424B41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20" y="4756468"/>
            <a:ext cx="3079300" cy="1724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EA4E72-1E72-4859-8A11-E36D09BF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113" y="4703353"/>
            <a:ext cx="2750959" cy="1830638"/>
          </a:xfrm>
          <a:prstGeom prst="rect">
            <a:avLst/>
          </a:prstGeom>
        </p:spPr>
      </p:pic>
      <p:sp>
        <p:nvSpPr>
          <p:cNvPr id="15" name="Callout: Quad Arrow 14">
            <a:extLst>
              <a:ext uri="{FF2B5EF4-FFF2-40B4-BE49-F238E27FC236}">
                <a16:creationId xmlns:a16="http://schemas.microsoft.com/office/drawing/2014/main" id="{5450F313-3895-4B28-90A6-C04455E7B582}"/>
              </a:ext>
            </a:extLst>
          </p:cNvPr>
          <p:cNvSpPr/>
          <p:nvPr/>
        </p:nvSpPr>
        <p:spPr>
          <a:xfrm rot="2661674">
            <a:off x="2551517" y="1860026"/>
            <a:ext cx="6309478" cy="4987324"/>
          </a:xfrm>
          <a:prstGeom prst="quad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4080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0D5C-9690-41C5-B176-EB5133FD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9515-288D-46D5-B3FA-1A62CD402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FCP and level of practice; what are the frameworks ?</a:t>
            </a:r>
          </a:p>
          <a:p>
            <a:r>
              <a:rPr lang="en-GB" dirty="0"/>
              <a:t>FCP and ACP; what does it all mean? </a:t>
            </a:r>
          </a:p>
          <a:p>
            <a:r>
              <a:rPr lang="en-GB" dirty="0"/>
              <a:t>Education routes</a:t>
            </a:r>
          </a:p>
          <a:p>
            <a:pPr marL="0" indent="0">
              <a:buNone/>
            </a:pPr>
            <a:r>
              <a:rPr lang="en-GB" dirty="0"/>
              <a:t>-experiential</a:t>
            </a:r>
          </a:p>
          <a:p>
            <a:pPr marL="0" indent="0">
              <a:buNone/>
            </a:pPr>
            <a:r>
              <a:rPr lang="en-GB" dirty="0"/>
              <a:t>-taught module</a:t>
            </a:r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err="1"/>
              <a:t>Elearning</a:t>
            </a:r>
            <a:endParaRPr lang="en-GB" dirty="0"/>
          </a:p>
          <a:p>
            <a:r>
              <a:rPr lang="en-GB" dirty="0"/>
              <a:t>How can education sector support FCP growth and SAFE service delivery</a:t>
            </a:r>
          </a:p>
          <a:p>
            <a:r>
              <a:rPr lang="en-GB" dirty="0"/>
              <a:t>Next steps…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5411-5F08-4996-B0D5-DEFCD088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0C37DFFA-2C6F-453A-9014-9BAFC4322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732" y="1097279"/>
            <a:ext cx="8995386" cy="48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FCP Capabilities –Module Learning Outcomes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1577" y="4227845"/>
            <a:ext cx="3316705" cy="19418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600" dirty="0"/>
              <a:t>Whole person care</a:t>
            </a:r>
          </a:p>
          <a:p>
            <a:pPr marL="0" indent="0" algn="ctr">
              <a:buNone/>
            </a:pPr>
            <a:r>
              <a:rPr lang="en-GB" sz="3600" dirty="0"/>
              <a:t>Wider determinants of health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7409" y="1896392"/>
            <a:ext cx="3380873" cy="1852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Knowledge of primary care setting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65192" y="1927571"/>
            <a:ext cx="3380873" cy="18528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  <a:p>
            <a:pPr algn="ctr"/>
            <a:r>
              <a:rPr lang="en-GB" sz="3600" dirty="0"/>
              <a:t>Decision making</a:t>
            </a:r>
          </a:p>
          <a:p>
            <a:pPr algn="ctr"/>
            <a:endParaRPr lang="en-GB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310592" y="4227846"/>
            <a:ext cx="3380873" cy="1852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Innovation , evaluation &amp;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939" y="3670727"/>
            <a:ext cx="3151163" cy="755809"/>
          </a:xfrm>
          <a:prstGeom prst="roundRect">
            <a:avLst>
              <a:gd name="adj" fmla="val 11749"/>
            </a:avLst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AHP FCP’s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97440" y="1795549"/>
            <a:ext cx="1356360" cy="4285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3200" dirty="0"/>
              <a:t>PDP planning</a:t>
            </a:r>
          </a:p>
        </p:txBody>
      </p:sp>
    </p:spTree>
    <p:extLst>
      <p:ext uri="{BB962C8B-B14F-4D97-AF65-F5344CB8AC3E}">
        <p14:creationId xmlns:p14="http://schemas.microsoft.com/office/powerpoint/2010/main" val="2375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40"/>
    </mc:Choice>
    <mc:Fallback xmlns="">
      <p:transition spd="slow" advTm="7424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/>
              <a:t>UCLAN FCP Module Outline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96044"/>
            <a:ext cx="11182643" cy="5135347"/>
          </a:xfrm>
        </p:spPr>
        <p:txBody>
          <a:bodyPr>
            <a:normAutofit/>
          </a:bodyPr>
          <a:lstStyle/>
          <a:p>
            <a:r>
              <a:rPr lang="en-GB" sz="3200"/>
              <a:t>30 credits level 7 (masters level)</a:t>
            </a:r>
          </a:p>
          <a:p>
            <a:r>
              <a:rPr lang="en-GB" sz="3200"/>
              <a:t>AHP multi-professional (tutor and student)</a:t>
            </a:r>
          </a:p>
          <a:p>
            <a:r>
              <a:rPr lang="en-GB" sz="3200"/>
              <a:t>Blended learning approach (5 taught dys)</a:t>
            </a:r>
          </a:p>
          <a:p>
            <a:r>
              <a:rPr lang="en-GB" sz="3200"/>
              <a:t>Core skills with self-directed application (specialist v generic)</a:t>
            </a:r>
          </a:p>
          <a:p>
            <a:r>
              <a:rPr lang="en-GB" sz="3200"/>
              <a:t>Clinical Mentor in Primary care (GP)</a:t>
            </a:r>
          </a:p>
          <a:p>
            <a:r>
              <a:rPr lang="en-GB" sz="3200"/>
              <a:t>Strong focus on Personal development planning </a:t>
            </a:r>
          </a:p>
          <a:p>
            <a:r>
              <a:rPr lang="en-GB" sz="3200"/>
              <a:t>Supports innovation and measurement of impact, value and outcomes </a:t>
            </a:r>
          </a:p>
          <a:p>
            <a:r>
              <a:rPr lang="en-GB" sz="3200"/>
              <a:t>Multi-assessment methods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61" y="437983"/>
            <a:ext cx="3019425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5757C-F555-4FB6-9665-B8693C8B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75" y="5502666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2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5358" y="568841"/>
            <a:ext cx="9144000" cy="863600"/>
          </a:xfrm>
        </p:spPr>
        <p:txBody>
          <a:bodyPr>
            <a:normAutofit fontScale="90000"/>
          </a:bodyPr>
          <a:lstStyle/>
          <a:p>
            <a:r>
              <a:rPr lang="en-GB" sz="3200" b="1" dirty="0" err="1">
                <a:latin typeface="Calibri" pitchFamily="34" charset="0"/>
                <a:cs typeface="Calibri" pitchFamily="34" charset="0"/>
              </a:rPr>
              <a:t>Uclan</a:t>
            </a:r>
            <a:r>
              <a:rPr lang="en-GB" sz="3200" b="1" dirty="0">
                <a:latin typeface="Calibri" pitchFamily="34" charset="0"/>
                <a:cs typeface="Calibri" pitchFamily="34" charset="0"/>
              </a:rPr>
              <a:t> MSc ACP/ Apprenticeship Structure: An Overview</a:t>
            </a:r>
          </a:p>
        </p:txBody>
      </p:sp>
      <p:sp>
        <p:nvSpPr>
          <p:cNvPr id="14339" name="Rectangle 97"/>
          <p:cNvSpPr>
            <a:spLocks noChangeArrowheads="1"/>
          </p:cNvSpPr>
          <p:nvPr/>
        </p:nvSpPr>
        <p:spPr bwMode="auto">
          <a:xfrm>
            <a:off x="1524001" y="37570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0" name="Rectangle 226"/>
          <p:cNvSpPr>
            <a:spLocks noChangeArrowheads="1"/>
          </p:cNvSpPr>
          <p:nvPr/>
        </p:nvSpPr>
        <p:spPr bwMode="auto">
          <a:xfrm>
            <a:off x="3311526" y="16176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341" name="Rectangle 355"/>
          <p:cNvSpPr>
            <a:spLocks noChangeArrowheads="1"/>
          </p:cNvSpPr>
          <p:nvPr/>
        </p:nvSpPr>
        <p:spPr bwMode="auto">
          <a:xfrm>
            <a:off x="2852739" y="1739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342" name="Rectangle 530"/>
          <p:cNvSpPr>
            <a:spLocks noChangeArrowheads="1"/>
          </p:cNvSpPr>
          <p:nvPr/>
        </p:nvSpPr>
        <p:spPr bwMode="auto">
          <a:xfrm>
            <a:off x="3319464" y="1679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9890" name="Group 6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22921"/>
              </p:ext>
            </p:extLst>
          </p:nvPr>
        </p:nvGraphicFramePr>
        <p:xfrm>
          <a:off x="1817390" y="2048907"/>
          <a:ext cx="8557219" cy="3943031"/>
        </p:xfrm>
        <a:graphic>
          <a:graphicData uri="http://schemas.openxmlformats.org/drawingml/2006/table">
            <a:tbl>
              <a:tblPr/>
              <a:tblGrid>
                <a:gridCol w="276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1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0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Year 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Semester 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Semester 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 Semester 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03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Consultation, Examination and Clinical Decision Making 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 credits)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1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78238"/>
                  </a:ext>
                </a:extLst>
              </a:tr>
              <a:tr h="120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Designing Quality Improvement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 credits)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Evidence for Practice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 credits)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 credits)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93456"/>
                  </a:ext>
                </a:extLst>
              </a:tr>
              <a:tr h="62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Portfolio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5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49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856"/>
            <a:ext cx="9144000" cy="863600"/>
          </a:xfrm>
        </p:spPr>
        <p:txBody>
          <a:bodyPr/>
          <a:lstStyle/>
          <a:p>
            <a:r>
              <a:rPr lang="en-GB" sz="3200" b="1" dirty="0">
                <a:latin typeface="Calibri" pitchFamily="34" charset="0"/>
                <a:cs typeface="Calibri" pitchFamily="34" charset="0"/>
              </a:rPr>
              <a:t>Year 2 Structure:</a:t>
            </a:r>
          </a:p>
        </p:txBody>
      </p:sp>
      <p:sp>
        <p:nvSpPr>
          <p:cNvPr id="14339" name="Rectangle 97"/>
          <p:cNvSpPr>
            <a:spLocks noChangeArrowheads="1"/>
          </p:cNvSpPr>
          <p:nvPr/>
        </p:nvSpPr>
        <p:spPr bwMode="auto">
          <a:xfrm>
            <a:off x="1524001" y="37570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0" name="Rectangle 226"/>
          <p:cNvSpPr>
            <a:spLocks noChangeArrowheads="1"/>
          </p:cNvSpPr>
          <p:nvPr/>
        </p:nvSpPr>
        <p:spPr bwMode="auto">
          <a:xfrm>
            <a:off x="3311526" y="16176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341" name="Rectangle 355"/>
          <p:cNvSpPr>
            <a:spLocks noChangeArrowheads="1"/>
          </p:cNvSpPr>
          <p:nvPr/>
        </p:nvSpPr>
        <p:spPr bwMode="auto">
          <a:xfrm>
            <a:off x="2852739" y="1739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342" name="Rectangle 530"/>
          <p:cNvSpPr>
            <a:spLocks noChangeArrowheads="1"/>
          </p:cNvSpPr>
          <p:nvPr/>
        </p:nvSpPr>
        <p:spPr bwMode="auto">
          <a:xfrm>
            <a:off x="3319464" y="1679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9890" name="Group 674"/>
          <p:cNvGraphicFramePr>
            <a:graphicFrameLocks noGrp="1"/>
          </p:cNvGraphicFramePr>
          <p:nvPr>
            <p:extLst/>
          </p:nvPr>
        </p:nvGraphicFramePr>
        <p:xfrm>
          <a:off x="1847528" y="1076327"/>
          <a:ext cx="8460842" cy="4472671"/>
        </p:xfrm>
        <a:graphic>
          <a:graphicData uri="http://schemas.openxmlformats.org/drawingml/2006/table">
            <a:tbl>
              <a:tblPr/>
              <a:tblGrid>
                <a:gridCol w="273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00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Year 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Semester 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Semester 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 Semester 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Leading Quality Improvement        (20 credits)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 credits)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 credits)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Transition to  Advanced Clinical Practice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 credits)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9203"/>
                  </a:ext>
                </a:extLst>
              </a:tr>
              <a:tr h="53000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Portfolio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0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73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7"/>
          <p:cNvSpPr>
            <a:spLocks noChangeArrowheads="1"/>
          </p:cNvSpPr>
          <p:nvPr/>
        </p:nvSpPr>
        <p:spPr bwMode="auto">
          <a:xfrm>
            <a:off x="1524001" y="37570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0" name="Rectangle 226"/>
          <p:cNvSpPr>
            <a:spLocks noChangeArrowheads="1"/>
          </p:cNvSpPr>
          <p:nvPr/>
        </p:nvSpPr>
        <p:spPr bwMode="auto">
          <a:xfrm>
            <a:off x="3311526" y="16176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341" name="Rectangle 355"/>
          <p:cNvSpPr>
            <a:spLocks noChangeArrowheads="1"/>
          </p:cNvSpPr>
          <p:nvPr/>
        </p:nvSpPr>
        <p:spPr bwMode="auto">
          <a:xfrm>
            <a:off x="2852739" y="1739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342" name="Rectangle 530"/>
          <p:cNvSpPr>
            <a:spLocks noChangeArrowheads="1"/>
          </p:cNvSpPr>
          <p:nvPr/>
        </p:nvSpPr>
        <p:spPr bwMode="auto">
          <a:xfrm>
            <a:off x="3319464" y="1679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9890" name="Group 674"/>
          <p:cNvGraphicFramePr>
            <a:graphicFrameLocks noGrp="1"/>
          </p:cNvGraphicFramePr>
          <p:nvPr>
            <p:extLst/>
          </p:nvPr>
        </p:nvGraphicFramePr>
        <p:xfrm>
          <a:off x="1775520" y="764704"/>
          <a:ext cx="8568952" cy="5004112"/>
        </p:xfrm>
        <a:graphic>
          <a:graphicData uri="http://schemas.openxmlformats.org/drawingml/2006/table">
            <a:tbl>
              <a:tblPr/>
              <a:tblGrid>
                <a:gridCol w="277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9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Year 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Semester 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Semester 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 Semester 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3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Consultation, Examination and Clinical Decision Making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(40 credits)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Aim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aim of the module is to enable the practitioner to develop advanced clinical skills pertaining to patient consultation and clinical decision-making.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Assessment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Consultation Analysis                           5000 words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Case Presentation                                 30 minutes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Practice Assessment Document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47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B7C73E4-9B89-48E0-A3EF-14D3ADFB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9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027" y="788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Example Pathways </a:t>
            </a:r>
          </a:p>
        </p:txBody>
      </p:sp>
      <p:sp>
        <p:nvSpPr>
          <p:cNvPr id="4" name="Oval 3"/>
          <p:cNvSpPr/>
          <p:nvPr/>
        </p:nvSpPr>
        <p:spPr>
          <a:xfrm>
            <a:off x="109646" y="215629"/>
            <a:ext cx="2952328" cy="158417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Primary Care Nurse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81200" y="5085185"/>
            <a:ext cx="8229600" cy="104097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1775520" y="1897063"/>
            <a:ext cx="8712968" cy="854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Advanced Consultation, Examination and Clinical Decision Making </a:t>
            </a:r>
            <a:r>
              <a:rPr lang="en-GB" sz="1600" dirty="0">
                <a:solidFill>
                  <a:schemeClr val="bg1"/>
                </a:solidFill>
              </a:rPr>
              <a:t>(40 credits)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Advanced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Ax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/ diagnostics / intervention planning related to own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pt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caseload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47528" y="2832538"/>
            <a:ext cx="2520280" cy="1028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Designing QI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(20)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Exploring an area of improvement in specialist area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19836" y="2849119"/>
            <a:ext cx="2952328" cy="888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Evidence for Practice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(20 )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Evaluating evidence base for a specialist topic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24192" y="2838030"/>
            <a:ext cx="2709048" cy="8973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OPTION 1 (20) : Management of Long-term conditions </a:t>
            </a:r>
            <a:endParaRPr lang="en-GB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775520" y="3949489"/>
            <a:ext cx="2572908" cy="178376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Leading Quality Improvement 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(20)-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Leading project related to own service / area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99810" y="3886163"/>
            <a:ext cx="5909008" cy="98086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2 &amp; 3 (40): Non-medical prescribing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85540" y="4979218"/>
            <a:ext cx="5947700" cy="89805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Transition to  Advanced Clinical Practice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 credits) 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consolidates and reflects on own learning &amp; development as an ACP in specialist area </a:t>
            </a:r>
          </a:p>
        </p:txBody>
      </p:sp>
    </p:spTree>
    <p:extLst>
      <p:ext uri="{BB962C8B-B14F-4D97-AF65-F5344CB8AC3E}">
        <p14:creationId xmlns:p14="http://schemas.microsoft.com/office/powerpoint/2010/main" val="283091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027" y="788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Example Pathways </a:t>
            </a:r>
          </a:p>
        </p:txBody>
      </p:sp>
      <p:sp>
        <p:nvSpPr>
          <p:cNvPr id="4" name="Oval 3"/>
          <p:cNvSpPr/>
          <p:nvPr/>
        </p:nvSpPr>
        <p:spPr>
          <a:xfrm>
            <a:off x="121683" y="193640"/>
            <a:ext cx="3096344" cy="15841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MSK Physiotherapist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81200" y="5085185"/>
            <a:ext cx="8229600" cy="104097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1775520" y="1897063"/>
            <a:ext cx="8712968" cy="854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Advanced Consultation, Examination and Clinical Decision Making </a:t>
            </a:r>
            <a:r>
              <a:rPr lang="en-GB" sz="1600" dirty="0">
                <a:solidFill>
                  <a:schemeClr val="bg1"/>
                </a:solidFill>
              </a:rPr>
              <a:t>(40 credits)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Advanced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Ax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/ diagnostics / intervention planning related to own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pt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caseload 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47528" y="2832538"/>
            <a:ext cx="2520280" cy="1028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Designing QI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(20)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Exploring an area of improvement in specialist area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19836" y="2849119"/>
            <a:ext cx="2952328" cy="888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Evidence for Practice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(20 )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Evaluating evidence base for a specialist topic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24192" y="2838030"/>
            <a:ext cx="2562366" cy="8973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OPTION 1 (20) : </a:t>
            </a:r>
            <a:r>
              <a:rPr lang="en-GB" sz="1600" dirty="0"/>
              <a:t>Advanced MSK Management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75520" y="3949489"/>
            <a:ext cx="2572908" cy="178376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Leading Quality Improvement 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(20)-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Leading project related to own service / area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9480" y="3917947"/>
            <a:ext cx="5909008" cy="9808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2 &amp; 3 Non-medical prescribing (40)</a:t>
            </a:r>
          </a:p>
          <a:p>
            <a:pPr algn="ctr"/>
            <a:r>
              <a:rPr lang="en-GB" dirty="0"/>
              <a:t>OR Injection Therapy (20)  and Public Health (20)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85540" y="4979218"/>
            <a:ext cx="5947700" cy="89805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Transition to  Advanced Clinical Practice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 credits) 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consolidates and reflects on own learning &amp; development as an ACP in specialist area </a:t>
            </a:r>
          </a:p>
        </p:txBody>
      </p:sp>
    </p:spTree>
    <p:extLst>
      <p:ext uri="{BB962C8B-B14F-4D97-AF65-F5344CB8AC3E}">
        <p14:creationId xmlns:p14="http://schemas.microsoft.com/office/powerpoint/2010/main" val="1588786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CA7F-2130-4489-8AB8-FF61202F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GB" dirty="0"/>
              <a:t>Learning from the module so far…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C175E-4FF9-44A6-973F-6B383E4A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2648786"/>
            <a:ext cx="5069382" cy="263607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AD0E-2D3D-45BC-95C7-D3B6C611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4061492" cy="3894434"/>
          </a:xfrm>
        </p:spPr>
        <p:txBody>
          <a:bodyPr anchor="ctr">
            <a:normAutofit/>
          </a:bodyPr>
          <a:lstStyle/>
          <a:p>
            <a:r>
              <a:rPr lang="en-GB" sz="2400" dirty="0"/>
              <a:t>Evaluation Planned for April 2020 in conjunction with HEE </a:t>
            </a:r>
          </a:p>
        </p:txBody>
      </p:sp>
    </p:spTree>
    <p:extLst>
      <p:ext uri="{BB962C8B-B14F-4D97-AF65-F5344CB8AC3E}">
        <p14:creationId xmlns:p14="http://schemas.microsoft.com/office/powerpoint/2010/main" val="679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8EAE-4B3A-4839-BC80-10D955C7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when considering next steps in workforce education…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9C05-AC8F-444F-BBE8-1E7B94480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099"/>
          </a:xfrm>
        </p:spPr>
        <p:txBody>
          <a:bodyPr>
            <a:normAutofit/>
          </a:bodyPr>
          <a:lstStyle/>
          <a:p>
            <a:r>
              <a:rPr lang="en-GB" dirty="0"/>
              <a:t>Map own/ service  capabilities / needs against FCP/ ACP framework</a:t>
            </a:r>
          </a:p>
          <a:p>
            <a:r>
              <a:rPr lang="en-GB" dirty="0"/>
              <a:t>Am I at advanced level? Can / how will evidence this ?</a:t>
            </a:r>
          </a:p>
          <a:p>
            <a:r>
              <a:rPr lang="en-GB" dirty="0"/>
              <a:t>Do I have clinical gaps e.g. MSK skills/ </a:t>
            </a:r>
            <a:r>
              <a:rPr lang="en-GB" dirty="0" err="1"/>
              <a:t>inj</a:t>
            </a:r>
            <a:r>
              <a:rPr lang="en-GB" dirty="0"/>
              <a:t> therapy/ NMP?</a:t>
            </a:r>
          </a:p>
          <a:p>
            <a:r>
              <a:rPr lang="en-GB" dirty="0"/>
              <a:t>Do I just need to learn how to apply my role in primary care? </a:t>
            </a:r>
          </a:p>
          <a:p>
            <a:r>
              <a:rPr lang="en-GB" dirty="0"/>
              <a:t>What about public health and population health ?</a:t>
            </a:r>
          </a:p>
          <a:p>
            <a:r>
              <a:rPr lang="en-GB" dirty="0"/>
              <a:t>Do I have a mentor / GP?</a:t>
            </a:r>
          </a:p>
          <a:p>
            <a:r>
              <a:rPr lang="en-GB" dirty="0"/>
              <a:t>Can I evidence I am safe and effective?</a:t>
            </a:r>
          </a:p>
          <a:p>
            <a:r>
              <a:rPr lang="en-GB" dirty="0"/>
              <a:t>What sort of learning suits me best ?</a:t>
            </a:r>
          </a:p>
          <a:p>
            <a:r>
              <a:rPr lang="en-GB" dirty="0"/>
              <a:t>What are my future plans?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5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74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AEB35-2DEB-45A7-BE9F-165FCB3D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 frameworks/ guidance 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D5B8EA-2660-40EE-AEED-12369822C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9862" y="1676717"/>
            <a:ext cx="5890028" cy="35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2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1" y="101249"/>
            <a:ext cx="10515600" cy="1325563"/>
          </a:xfrm>
        </p:spPr>
        <p:txBody>
          <a:bodyPr/>
          <a:lstStyle/>
          <a:p>
            <a:r>
              <a:rPr lang="en-GB" b="1" dirty="0"/>
              <a:t>What are options ?</a:t>
            </a:r>
            <a:br>
              <a:rPr lang="en-GB" b="1" dirty="0"/>
            </a:br>
            <a:endParaRPr lang="en-GB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5669585"/>
              </p:ext>
            </p:extLst>
          </p:nvPr>
        </p:nvGraphicFramePr>
        <p:xfrm>
          <a:off x="1124989" y="1185949"/>
          <a:ext cx="9361978" cy="519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67929A-0D0C-4EE3-9AF9-8535A034A4D8}"/>
              </a:ext>
            </a:extLst>
          </p:cNvPr>
          <p:cNvSpPr/>
          <p:nvPr/>
        </p:nvSpPr>
        <p:spPr>
          <a:xfrm>
            <a:off x="7714211" y="4688377"/>
            <a:ext cx="2772756" cy="169707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FCP module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2B51D1-5E48-4B48-8774-C05018F1E4C0}"/>
              </a:ext>
            </a:extLst>
          </p:cNvPr>
          <p:cNvSpPr/>
          <p:nvPr/>
        </p:nvSpPr>
        <p:spPr>
          <a:xfrm>
            <a:off x="846051" y="4456897"/>
            <a:ext cx="2937163" cy="1640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Elearning</a:t>
            </a:r>
            <a:r>
              <a:rPr lang="en-GB" sz="3200" dirty="0"/>
              <a:t> / portfolio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94023-BBE2-47D9-A02C-887D5695EA79}"/>
              </a:ext>
            </a:extLst>
          </p:cNvPr>
          <p:cNvCxnSpPr/>
          <p:nvPr/>
        </p:nvCxnSpPr>
        <p:spPr>
          <a:xfrm flipV="1">
            <a:off x="3783214" y="4400204"/>
            <a:ext cx="882997" cy="41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02C04B-9B99-4B8A-9C38-05A6EF4F648D}"/>
              </a:ext>
            </a:extLst>
          </p:cNvPr>
          <p:cNvCxnSpPr/>
          <p:nvPr/>
        </p:nvCxnSpPr>
        <p:spPr>
          <a:xfrm>
            <a:off x="6639098" y="4743796"/>
            <a:ext cx="1030778" cy="371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10"/>
    </mc:Choice>
    <mc:Fallback xmlns="">
      <p:transition spd="slow" advTm="5941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201C-4142-4F34-8725-CC2F24D2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8" y="6422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The mission…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73CF08-1710-4C22-A54C-C37CFBC92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2922" y="2194558"/>
            <a:ext cx="4094420" cy="2749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C9F84-FABB-44E4-ACBF-D4AF39004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" y="2312994"/>
            <a:ext cx="3499831" cy="45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3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0075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Question to you? Upskilling the AHP Workforce for FCP roles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09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</a:t>
            </a:r>
            <a:r>
              <a:rPr lang="en-GB" sz="3600" dirty="0"/>
              <a:t>What skills, behaviours and knowledge are needed to deliver AHP FCP roles?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/>
              <a:t>2. How could/ would this learning be </a:t>
            </a:r>
            <a:r>
              <a:rPr lang="en-GB" sz="3600"/>
              <a:t>best delivered? </a:t>
            </a: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 </a:t>
            </a:r>
            <a:r>
              <a:rPr lang="en-GB" sz="2000" dirty="0" err="1"/>
              <a:t>elearning</a:t>
            </a:r>
            <a:r>
              <a:rPr lang="en-GB" sz="2000" dirty="0"/>
              <a:t>/ face to face HEI/ clinical, when , where?)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3600" dirty="0"/>
              <a:t>3. How do we build and plan a sustainable FCP workforce? </a:t>
            </a:r>
            <a:r>
              <a:rPr lang="en-GB" dirty="0"/>
              <a:t>(Students/ placements/ staff banding/ training/ cpd)</a:t>
            </a:r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90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36" y="-52378"/>
            <a:ext cx="6586491" cy="1676603"/>
          </a:xfrm>
        </p:spPr>
        <p:txBody>
          <a:bodyPr>
            <a:normAutofit/>
          </a:bodyPr>
          <a:lstStyle/>
          <a:p>
            <a:r>
              <a:rPr lang="en-GB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02" y="1385456"/>
            <a:ext cx="6864117" cy="520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Drivers</a:t>
            </a:r>
          </a:p>
          <a:p>
            <a:pPr lvl="1"/>
            <a:r>
              <a:rPr lang="en-GB" sz="1800" dirty="0"/>
              <a:t>Clinical professionals</a:t>
            </a:r>
          </a:p>
          <a:p>
            <a:pPr lvl="1"/>
            <a:r>
              <a:rPr lang="en-GB" sz="1800" dirty="0"/>
              <a:t>Professional bodies</a:t>
            </a:r>
          </a:p>
          <a:p>
            <a:pPr lvl="1"/>
            <a:r>
              <a:rPr lang="en-GB" sz="1800" dirty="0"/>
              <a:t>Royal Colleges</a:t>
            </a:r>
          </a:p>
          <a:p>
            <a:pPr lvl="1"/>
            <a:r>
              <a:rPr lang="en-GB" sz="1800" dirty="0"/>
              <a:t>NHS England</a:t>
            </a:r>
          </a:p>
          <a:p>
            <a:pPr lvl="1"/>
            <a:r>
              <a:rPr lang="en-GB" sz="1800" dirty="0"/>
              <a:t>Health Education England</a:t>
            </a:r>
          </a:p>
          <a:p>
            <a:pPr lvl="1"/>
            <a:r>
              <a:rPr lang="en-GB" sz="1800" dirty="0"/>
              <a:t>Policy makers (e.g. National Clinical Director)</a:t>
            </a:r>
          </a:p>
          <a:p>
            <a:pPr lvl="1"/>
            <a:r>
              <a:rPr lang="en-GB" sz="1800" dirty="0"/>
              <a:t>New Care Models (to support FYFV)</a:t>
            </a:r>
          </a:p>
          <a:p>
            <a:pPr lvl="1"/>
            <a:endParaRPr lang="en-GB" sz="1800" dirty="0"/>
          </a:p>
          <a:p>
            <a:pPr marL="0" indent="0">
              <a:buNone/>
            </a:pPr>
            <a:r>
              <a:rPr lang="en-GB" sz="1800" dirty="0"/>
              <a:t>Commissioned by HEE and NHS England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Building on work by ARMA in partnership with</a:t>
            </a:r>
          </a:p>
          <a:p>
            <a:pPr lvl="1"/>
            <a:r>
              <a:rPr lang="en-GB" sz="1800" dirty="0"/>
              <a:t>NHS England Long Term Conditions Unit</a:t>
            </a:r>
          </a:p>
          <a:p>
            <a:pPr lvl="1"/>
            <a:r>
              <a:rPr lang="en-GB" sz="1800" dirty="0"/>
              <a:t>National Clinical Director for MSK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08ADE-A20B-4913-B823-10FC9684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7" b="1"/>
          <a:stretch/>
        </p:blipFill>
        <p:spPr>
          <a:xfrm>
            <a:off x="6712982" y="703811"/>
            <a:ext cx="3571752" cy="52841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665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MSK Core Capabilities Framework ;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Support transformation of services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Skilled MSK practitioners earlier in patient pathways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Support enhanced delivery of care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Inform job role configuration</a:t>
            </a:r>
          </a:p>
        </p:txBody>
      </p:sp>
      <p:pic>
        <p:nvPicPr>
          <p:cNvPr id="4" name="Picture 3" descr="Loc: VirgoSupercluste r(or brb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18" y="3767350"/>
            <a:ext cx="3957638" cy="2756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540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is the MSK Core Capability framework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Service users</a:t>
            </a:r>
          </a:p>
          <a:p>
            <a:pPr>
              <a:lnSpc>
                <a:spcPct val="150000"/>
              </a:lnSpc>
            </a:pPr>
            <a:r>
              <a:rPr lang="en-GB" dirty="0"/>
              <a:t>Individuals and teams</a:t>
            </a:r>
          </a:p>
          <a:p>
            <a:pPr>
              <a:lnSpc>
                <a:spcPct val="150000"/>
              </a:lnSpc>
            </a:pPr>
            <a:r>
              <a:rPr lang="en-GB" dirty="0"/>
              <a:t>Commissioners of services</a:t>
            </a:r>
          </a:p>
          <a:p>
            <a:pPr>
              <a:lnSpc>
                <a:spcPct val="150000"/>
              </a:lnSpc>
            </a:pPr>
            <a:r>
              <a:rPr lang="en-GB" dirty="0"/>
              <a:t>Commissioners of education and training</a:t>
            </a:r>
          </a:p>
          <a:p>
            <a:pPr>
              <a:lnSpc>
                <a:spcPct val="150000"/>
              </a:lnSpc>
            </a:pPr>
            <a:r>
              <a:rPr lang="en-GB" dirty="0"/>
              <a:t>Employers and training hubs</a:t>
            </a:r>
          </a:p>
          <a:p>
            <a:pPr>
              <a:lnSpc>
                <a:spcPct val="150000"/>
              </a:lnSpc>
            </a:pPr>
            <a:r>
              <a:rPr lang="en-GB" dirty="0"/>
              <a:t>Education providers</a:t>
            </a:r>
          </a:p>
          <a:p>
            <a:endParaRPr lang="en-GB" dirty="0"/>
          </a:p>
        </p:txBody>
      </p:sp>
      <p:pic>
        <p:nvPicPr>
          <p:cNvPr id="4" name="Picture 3" descr="&lt;strong&gt;Inclusive&lt;/strong&gt; Design | JJD Innova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174447"/>
            <a:ext cx="4712494" cy="26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77127"/>
              </p:ext>
            </p:extLst>
          </p:nvPr>
        </p:nvGraphicFramePr>
        <p:xfrm>
          <a:off x="1652198" y="57377"/>
          <a:ext cx="8458200" cy="674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4" imgW="9367711" imgH="7467635" progId="Visio.Drawing.15">
                  <p:embed/>
                </p:oleObj>
              </mc:Choice>
              <mc:Fallback>
                <p:oleObj name="Visio" r:id="rId4" imgW="9367711" imgH="7467635" progId="Visio.Drawing.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2198" y="57377"/>
                        <a:ext cx="8458200" cy="6743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1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0323"/>
          </a:xfrm>
        </p:spPr>
        <p:txBody>
          <a:bodyPr>
            <a:noAutofit/>
          </a:bodyPr>
          <a:lstStyle/>
          <a:p>
            <a:r>
              <a:rPr lang="en-GB" sz="4400" b="1" dirty="0"/>
              <a:t>Steering</a:t>
            </a:r>
            <a:r>
              <a:rPr lang="en-GB" sz="4400" dirty="0"/>
              <a:t> </a:t>
            </a:r>
            <a:r>
              <a:rPr lang="en-GB" sz="4400" b="1" dirty="0"/>
              <a:t>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274" y="1470991"/>
            <a:ext cx="4326752" cy="5041127"/>
          </a:xfrm>
        </p:spPr>
        <p:txBody>
          <a:bodyPr>
            <a:normAutofit/>
          </a:bodyPr>
          <a:lstStyle/>
          <a:p>
            <a:r>
              <a:rPr lang="en-GB" sz="1800" dirty="0"/>
              <a:t>The British Society for Rheumatology </a:t>
            </a:r>
          </a:p>
          <a:p>
            <a:r>
              <a:rPr lang="en-GB" sz="1800" dirty="0"/>
              <a:t>The British Orthopaedic Association</a:t>
            </a:r>
          </a:p>
          <a:p>
            <a:r>
              <a:rPr lang="en-GB" sz="1800" dirty="0"/>
              <a:t>The Chartered Society of Physiotherapy</a:t>
            </a:r>
          </a:p>
          <a:p>
            <a:r>
              <a:rPr lang="en-GB" sz="1800" dirty="0"/>
              <a:t>Royal Pharmaceutical Society</a:t>
            </a:r>
          </a:p>
          <a:p>
            <a:r>
              <a:rPr lang="en-GB" sz="1800" dirty="0"/>
              <a:t>Arthritis and Musculoskeletal Alliance</a:t>
            </a:r>
          </a:p>
          <a:p>
            <a:r>
              <a:rPr lang="en-GB" sz="1800" dirty="0"/>
              <a:t>National Clinical Director  (for MSK) </a:t>
            </a:r>
          </a:p>
          <a:p>
            <a:r>
              <a:rPr lang="en-GB" sz="1800" dirty="0"/>
              <a:t>British Health Professionals in Rheumatology</a:t>
            </a:r>
          </a:p>
          <a:p>
            <a:r>
              <a:rPr lang="en-GB" sz="1800" dirty="0"/>
              <a:t>National Health Service England</a:t>
            </a:r>
          </a:p>
          <a:p>
            <a:r>
              <a:rPr lang="en-GB" sz="1800" dirty="0"/>
              <a:t>Health Education England</a:t>
            </a:r>
          </a:p>
          <a:p>
            <a:r>
              <a:rPr lang="en-GB" sz="1800" dirty="0"/>
              <a:t>Public Health England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17" y="2949933"/>
            <a:ext cx="2065324" cy="1916127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504303" y="1154263"/>
            <a:ext cx="3932237" cy="504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Royal College of Nursing</a:t>
            </a:r>
          </a:p>
          <a:p>
            <a:r>
              <a:rPr lang="en-GB" sz="1800" dirty="0"/>
              <a:t>College of Occupational Therapists</a:t>
            </a:r>
          </a:p>
          <a:p>
            <a:r>
              <a:rPr lang="en-GB" sz="1800" dirty="0"/>
              <a:t>The College of Podiatry</a:t>
            </a:r>
          </a:p>
          <a:p>
            <a:r>
              <a:rPr lang="en-GB" sz="1800" dirty="0"/>
              <a:t>National Rheumatoid Arthritis Society</a:t>
            </a:r>
          </a:p>
          <a:p>
            <a:r>
              <a:rPr lang="en-GB" sz="1800" dirty="0"/>
              <a:t>Arthritis Care</a:t>
            </a:r>
          </a:p>
          <a:p>
            <a:r>
              <a:rPr lang="en-GB" sz="1800" dirty="0"/>
              <a:t>Primary Care Rheumatology Society</a:t>
            </a:r>
          </a:p>
          <a:p>
            <a:r>
              <a:rPr lang="en-GB" sz="1800" dirty="0"/>
              <a:t>National Osteoporosis Society</a:t>
            </a:r>
          </a:p>
          <a:p>
            <a:r>
              <a:rPr lang="en-GB" sz="1800" dirty="0"/>
              <a:t>National Voices</a:t>
            </a:r>
          </a:p>
          <a:p>
            <a:r>
              <a:rPr lang="en-GB" sz="1800" dirty="0"/>
              <a:t>The College of Paramedics</a:t>
            </a:r>
          </a:p>
          <a:p>
            <a:r>
              <a:rPr lang="en-GB" sz="1800" dirty="0"/>
              <a:t>The British Association of </a:t>
            </a:r>
            <a:r>
              <a:rPr lang="en-GB" sz="1800" dirty="0" err="1"/>
              <a:t>Prothotists</a:t>
            </a:r>
            <a:r>
              <a:rPr lang="en-GB" sz="1800" dirty="0"/>
              <a:t> and </a:t>
            </a:r>
            <a:r>
              <a:rPr lang="en-GB" sz="1800" dirty="0" err="1"/>
              <a:t>Orthotists</a:t>
            </a:r>
            <a:endParaRPr lang="en-GB" sz="1800" dirty="0"/>
          </a:p>
          <a:p>
            <a:r>
              <a:rPr lang="en-GB" sz="1800" dirty="0"/>
              <a:t>Skills for Health</a:t>
            </a:r>
          </a:p>
          <a:p>
            <a:r>
              <a:rPr lang="en-GB" sz="1800" dirty="0"/>
              <a:t>Skills for Care </a:t>
            </a:r>
          </a:p>
        </p:txBody>
      </p:sp>
    </p:spTree>
    <p:extLst>
      <p:ext uri="{BB962C8B-B14F-4D97-AF65-F5344CB8AC3E}">
        <p14:creationId xmlns:p14="http://schemas.microsoft.com/office/powerpoint/2010/main" val="41110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" y="0"/>
            <a:ext cx="6655594" cy="61357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Structure of the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1456" y="685784"/>
          <a:ext cx="98012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760">
                  <a:extLst>
                    <a:ext uri="{9D8B030D-6E8A-4147-A177-3AD203B41FA5}">
                      <a16:colId xmlns:a16="http://schemas.microsoft.com/office/drawing/2014/main" val="3129532874"/>
                    </a:ext>
                  </a:extLst>
                </a:gridCol>
                <a:gridCol w="5061466">
                  <a:extLst>
                    <a:ext uri="{9D8B030D-6E8A-4147-A177-3AD203B41FA5}">
                      <a16:colId xmlns:a16="http://schemas.microsoft.com/office/drawing/2014/main" val="4233337652"/>
                    </a:ext>
                  </a:extLst>
                </a:gridCol>
              </a:tblGrid>
              <a:tr h="498228">
                <a:tc>
                  <a:txBody>
                    <a:bodyPr/>
                    <a:lstStyle/>
                    <a:p>
                      <a:r>
                        <a:rPr lang="en-GB" sz="2800" dirty="0"/>
                        <a:t>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8517"/>
                  </a:ext>
                </a:extLst>
              </a:tr>
              <a:tr h="61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A - </a:t>
                      </a:r>
                      <a:r>
                        <a:rPr lang="en-US" sz="2000" b="1" dirty="0"/>
                        <a:t>Person-</a:t>
                      </a:r>
                      <a:r>
                        <a:rPr lang="en-US" sz="2000" b="1" dirty="0" err="1"/>
                        <a:t>Centred</a:t>
                      </a:r>
                      <a:r>
                        <a:rPr lang="en-US" sz="2000" b="1" dirty="0"/>
                        <a:t> 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dirty="0"/>
                        <a:t>Communication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dirty="0"/>
                        <a:t>Person-</a:t>
                      </a:r>
                      <a:r>
                        <a:rPr lang="en-US" dirty="0" err="1"/>
                        <a:t>centred</a:t>
                      </a:r>
                      <a:r>
                        <a:rPr lang="en-US" dirty="0"/>
                        <a:t>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79219"/>
                  </a:ext>
                </a:extLst>
              </a:tr>
              <a:tr h="879226">
                <a:tc>
                  <a:txBody>
                    <a:bodyPr/>
                    <a:lstStyle/>
                    <a:p>
                      <a:pPr lvl="0"/>
                      <a:r>
                        <a:rPr lang="en-GB" sz="2000" b="1" dirty="0"/>
                        <a:t>B - </a:t>
                      </a:r>
                      <a:r>
                        <a:rPr lang="en-US" sz="2000" b="1" dirty="0"/>
                        <a:t>Assessment, Investigations and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GB" dirty="0"/>
                        <a:t>History-taking</a:t>
                      </a:r>
                    </a:p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GB" dirty="0"/>
                        <a:t>Physical assessment</a:t>
                      </a:r>
                    </a:p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GB" dirty="0"/>
                        <a:t>Investigations and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58356"/>
                  </a:ext>
                </a:extLst>
              </a:tr>
              <a:tr h="219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C - Co</a:t>
                      </a:r>
                      <a:r>
                        <a:rPr lang="en-US" sz="2000" b="1" dirty="0" err="1"/>
                        <a:t>ndition</a:t>
                      </a:r>
                      <a:r>
                        <a:rPr lang="en-US" sz="2000" b="1" dirty="0"/>
                        <a:t> Management, Interventions and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Prevention and lifestyle interventions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Self-management and behaviour change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Pharmacotherapy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Injection therapy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Surgical interventions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Rehabilitative interventions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Interventions and care planning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GB" dirty="0"/>
                        <a:t>Referrals and collaborative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79330"/>
                  </a:ext>
                </a:extLst>
              </a:tr>
              <a:tr h="545328">
                <a:tc>
                  <a:txBody>
                    <a:bodyPr/>
                    <a:lstStyle/>
                    <a:p>
                      <a:pPr lvl="0"/>
                      <a:r>
                        <a:rPr lang="en-GB" sz="2000" b="1" dirty="0"/>
                        <a:t>D - </a:t>
                      </a:r>
                      <a:r>
                        <a:rPr lang="en-US" sz="2000" b="1" dirty="0"/>
                        <a:t>Service and Professional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en-GB" dirty="0"/>
                        <a:t>Evidence-based practice and service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356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4782" y="5934670"/>
            <a:ext cx="612933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Capabilities underpinned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Professional values and behaviours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MSK knowledge and skills</a:t>
            </a:r>
          </a:p>
        </p:txBody>
      </p:sp>
    </p:spTree>
    <p:extLst>
      <p:ext uri="{BB962C8B-B14F-4D97-AF65-F5344CB8AC3E}">
        <p14:creationId xmlns:p14="http://schemas.microsoft.com/office/powerpoint/2010/main" val="39518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1594</Words>
  <Application>Microsoft Office PowerPoint</Application>
  <PresentationFormat>Widescreen</PresentationFormat>
  <Paragraphs>294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SimSun</vt:lpstr>
      <vt:lpstr>Adobe Fangsong Std R</vt:lpstr>
      <vt:lpstr>Arial</vt:lpstr>
      <vt:lpstr>Calibri</vt:lpstr>
      <vt:lpstr>Calibri Light</vt:lpstr>
      <vt:lpstr>Eras Medium ITC</vt:lpstr>
      <vt:lpstr>Office Theme</vt:lpstr>
      <vt:lpstr>Visio</vt:lpstr>
      <vt:lpstr>Upskilling the AHP workforce for FCP Roles  </vt:lpstr>
      <vt:lpstr>Outline…</vt:lpstr>
      <vt:lpstr>What are the frameworks/ guidance ?</vt:lpstr>
      <vt:lpstr>Background</vt:lpstr>
      <vt:lpstr>MSK Core Capabilities Framework ; Purpose</vt:lpstr>
      <vt:lpstr>Who is the MSK Core Capability framework for?</vt:lpstr>
      <vt:lpstr>PowerPoint Presentation</vt:lpstr>
      <vt:lpstr>Steering group</vt:lpstr>
      <vt:lpstr>Structure of the Framework</vt:lpstr>
      <vt:lpstr>Advanced Clinical Practice Framework (2017)  </vt:lpstr>
      <vt:lpstr>PowerPoint Presentation</vt:lpstr>
      <vt:lpstr>PowerPoint Presentation</vt:lpstr>
      <vt:lpstr>National Academy for Advanced Practice</vt:lpstr>
      <vt:lpstr>Two routes to Academy ‘Accreditation’</vt:lpstr>
      <vt:lpstr>PowerPoint Presentation</vt:lpstr>
      <vt:lpstr>What knowledge, skills and capabilities do we need as FCP’s ?</vt:lpstr>
      <vt:lpstr>So what do we need to learn for FCP roles?</vt:lpstr>
      <vt:lpstr>“You don’t know what you don’t know”</vt:lpstr>
      <vt:lpstr>Current Educational options ?...</vt:lpstr>
      <vt:lpstr>PowerPoint Presentation</vt:lpstr>
      <vt:lpstr>FCP Capabilities –Module Learning Outcomes </vt:lpstr>
      <vt:lpstr>UCLAN FCP Module Outline </vt:lpstr>
      <vt:lpstr>Uclan MSc ACP/ Apprenticeship Structure: An Overview</vt:lpstr>
      <vt:lpstr>Year 2 Structure:</vt:lpstr>
      <vt:lpstr>PowerPoint Presentation</vt:lpstr>
      <vt:lpstr>Example Pathways </vt:lpstr>
      <vt:lpstr>Example Pathways </vt:lpstr>
      <vt:lpstr>Learning from the module so far…</vt:lpstr>
      <vt:lpstr>Considerations when considering next steps in workforce education…</vt:lpstr>
      <vt:lpstr>What are options ? </vt:lpstr>
      <vt:lpstr>The mission…</vt:lpstr>
      <vt:lpstr>Question to you? Upskilling the AHP Workforce for FCP roles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Upskilling the AHP workforce for FCP Roles</dc:title>
  <dc:creator>Gillian Rawlinson</dc:creator>
  <cp:lastModifiedBy>Gillian Rawlinson &lt;School of Sport &amp; Health Sciences&gt;</cp:lastModifiedBy>
  <cp:revision>30</cp:revision>
  <dcterms:created xsi:type="dcterms:W3CDTF">2018-01-31T21:08:35Z</dcterms:created>
  <dcterms:modified xsi:type="dcterms:W3CDTF">2019-10-13T20:44:43Z</dcterms:modified>
</cp:coreProperties>
</file>