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21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9" r:id="rId10"/>
    <p:sldId id="270" r:id="rId11"/>
    <p:sldId id="267" r:id="rId12"/>
    <p:sldId id="268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41744" autoAdjust="0"/>
  </p:normalViewPr>
  <p:slideViewPr>
    <p:cSldViewPr>
      <p:cViewPr varScale="1">
        <p:scale>
          <a:sx n="46" d="100"/>
          <a:sy n="46" d="100"/>
        </p:scale>
        <p:origin x="133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7B029-D8F0-46D8-B743-10DB92BE34FD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E23A7-30D1-4F74-A220-FC26C1DCF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1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584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63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069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073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91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29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978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566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92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960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23A7-30D1-4F74-A220-FC26C1DCF39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0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619944" y="6376243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lang="en-GB" sz="18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VISION</a:t>
            </a:r>
            <a:r>
              <a:rPr lang="en-GB" dirty="0"/>
              <a:t>  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OPENNESS</a:t>
            </a:r>
            <a:r>
              <a:rPr lang="en-GB" dirty="0"/>
              <a:t>  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INTEGRITY</a:t>
            </a:r>
            <a:r>
              <a:rPr lang="en-GB" dirty="0"/>
              <a:t>   </a:t>
            </a:r>
            <a:r>
              <a:rPr lang="en-GB" dirty="0">
                <a:solidFill>
                  <a:srgbClr val="EA2872"/>
                </a:solidFill>
              </a:rPr>
              <a:t>COMPASSION</a:t>
            </a:r>
            <a:r>
              <a:rPr lang="en-GB" dirty="0">
                <a:solidFill>
                  <a:srgbClr val="CC0066"/>
                </a:solidFill>
              </a:rPr>
              <a:t> </a:t>
            </a:r>
            <a:r>
              <a:rPr lang="en-GB" dirty="0"/>
              <a:t> 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EXCELLENCE</a:t>
            </a:r>
          </a:p>
        </p:txBody>
      </p:sp>
    </p:spTree>
    <p:extLst>
      <p:ext uri="{BB962C8B-B14F-4D97-AF65-F5344CB8AC3E}">
        <p14:creationId xmlns:p14="http://schemas.microsoft.com/office/powerpoint/2010/main" val="338803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22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5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85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87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45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85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74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 dirty="0"/>
          </a:p>
        </p:txBody>
      </p:sp>
      <p:pic>
        <p:nvPicPr>
          <p:cNvPr id="4" name="Picture 1" descr="Bolt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5250"/>
            <a:ext cx="2305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5"/>
          <p:cNvSpPr txBox="1">
            <a:spLocks/>
          </p:cNvSpPr>
          <p:nvPr userDrawn="1"/>
        </p:nvSpPr>
        <p:spPr>
          <a:xfrm>
            <a:off x="619944" y="6376243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lang="en-GB" sz="18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VISION</a:t>
            </a:r>
            <a:r>
              <a:rPr lang="en-GB" dirty="0"/>
              <a:t>  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OPENNESS</a:t>
            </a:r>
            <a:r>
              <a:rPr lang="en-GB" dirty="0"/>
              <a:t>  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INTEGRITY</a:t>
            </a:r>
            <a:r>
              <a:rPr lang="en-GB" dirty="0"/>
              <a:t>   </a:t>
            </a:r>
            <a:r>
              <a:rPr lang="en-GB" dirty="0">
                <a:solidFill>
                  <a:srgbClr val="EA2872"/>
                </a:solidFill>
              </a:rPr>
              <a:t>COMPASSION</a:t>
            </a:r>
            <a:r>
              <a:rPr lang="en-GB" dirty="0">
                <a:solidFill>
                  <a:srgbClr val="CC0066"/>
                </a:solidFill>
              </a:rPr>
              <a:t> </a:t>
            </a:r>
            <a:r>
              <a:rPr lang="en-GB" dirty="0"/>
              <a:t> 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EXCELLENCE</a:t>
            </a:r>
          </a:p>
        </p:txBody>
      </p:sp>
    </p:spTree>
    <p:extLst>
      <p:ext uri="{BB962C8B-B14F-4D97-AF65-F5344CB8AC3E}">
        <p14:creationId xmlns:p14="http://schemas.microsoft.com/office/powerpoint/2010/main" val="403712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59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7" name="Picture 1" descr="Bolt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5250"/>
            <a:ext cx="2305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90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67662" y="1469735"/>
            <a:ext cx="1763688" cy="72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931350" y="1469735"/>
            <a:ext cx="1763688" cy="720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95038" y="1469735"/>
            <a:ext cx="1763688" cy="720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459702" y="1469735"/>
            <a:ext cx="1763688" cy="72008"/>
          </a:xfrm>
          <a:prstGeom prst="rect">
            <a:avLst/>
          </a:prstGeom>
          <a:solidFill>
            <a:srgbClr val="CC0066"/>
          </a:solidFill>
          <a:ln>
            <a:solidFill>
              <a:srgbClr val="EA28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223390" y="1469735"/>
            <a:ext cx="1763688" cy="72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800" b="1" smtClean="0">
                <a:effectLst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Footer Placeholder 5"/>
          <p:cNvSpPr txBox="1">
            <a:spLocks/>
          </p:cNvSpPr>
          <p:nvPr/>
        </p:nvSpPr>
        <p:spPr>
          <a:xfrm>
            <a:off x="619944" y="6376243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lang="en-GB" sz="18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VISION</a:t>
            </a:r>
            <a:r>
              <a:rPr lang="en-GB" dirty="0"/>
              <a:t>  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OPENNESS</a:t>
            </a:r>
            <a:r>
              <a:rPr lang="en-GB" dirty="0"/>
              <a:t>  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INTEGRITY</a:t>
            </a:r>
            <a:r>
              <a:rPr lang="en-GB" dirty="0"/>
              <a:t>   </a:t>
            </a:r>
            <a:r>
              <a:rPr lang="en-GB" dirty="0">
                <a:solidFill>
                  <a:srgbClr val="EA2872"/>
                </a:solidFill>
              </a:rPr>
              <a:t>COMPASSION</a:t>
            </a:r>
            <a:r>
              <a:rPr lang="en-GB" dirty="0">
                <a:solidFill>
                  <a:srgbClr val="CC0066"/>
                </a:solidFill>
              </a:rPr>
              <a:t> </a:t>
            </a:r>
            <a:r>
              <a:rPr lang="en-GB" dirty="0"/>
              <a:t> 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EXCELLENCE</a:t>
            </a:r>
          </a:p>
        </p:txBody>
      </p:sp>
      <p:pic>
        <p:nvPicPr>
          <p:cNvPr id="1026" name="Picture 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893" y="260648"/>
            <a:ext cx="15335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21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First Contact Practice.</a:t>
            </a:r>
            <a:br>
              <a:rPr lang="en-GB" dirty="0"/>
            </a:br>
            <a:r>
              <a:rPr lang="en-GB" sz="2400" dirty="0"/>
              <a:t>Lessons learnt one year on…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Peter Harris.</a:t>
            </a:r>
          </a:p>
        </p:txBody>
      </p:sp>
    </p:spTree>
    <p:extLst>
      <p:ext uri="{BB962C8B-B14F-4D97-AF65-F5344CB8AC3E}">
        <p14:creationId xmlns:p14="http://schemas.microsoft.com/office/powerpoint/2010/main" val="150649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6B7A3C-E5AC-438A-931B-9712401D6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Expand your knowledge.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5D36-6B1D-4F87-AF2E-A624EE690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Know and recognise your limitations. </a:t>
            </a:r>
          </a:p>
          <a:p>
            <a:r>
              <a:rPr lang="en-GB" dirty="0"/>
              <a:t>MSK Frameworks. </a:t>
            </a:r>
          </a:p>
          <a:p>
            <a:pPr lvl="1"/>
            <a:r>
              <a:rPr lang="en-GB" dirty="0"/>
              <a:t>Injection?</a:t>
            </a:r>
          </a:p>
          <a:p>
            <a:pPr lvl="1"/>
            <a:r>
              <a:rPr lang="en-GB" dirty="0"/>
              <a:t>NMP?</a:t>
            </a:r>
          </a:p>
          <a:p>
            <a:r>
              <a:rPr lang="en-GB" dirty="0"/>
              <a:t>PUNs / Patient reflection. </a:t>
            </a:r>
          </a:p>
          <a:p>
            <a:r>
              <a:rPr lang="en-GB" dirty="0"/>
              <a:t>Organise your CPD.</a:t>
            </a:r>
          </a:p>
          <a:p>
            <a:pPr lvl="1"/>
            <a:r>
              <a:rPr lang="en-GB" dirty="0"/>
              <a:t>Mentorship / supervision is varied.</a:t>
            </a:r>
          </a:p>
          <a:p>
            <a:r>
              <a:rPr lang="en-GB" dirty="0"/>
              <a:t>Start to work within 4 pillars AP.</a:t>
            </a:r>
          </a:p>
          <a:p>
            <a:pPr lvl="1"/>
            <a:r>
              <a:rPr lang="en-GB" dirty="0"/>
              <a:t>FCP more than clinical</a:t>
            </a:r>
          </a:p>
          <a:p>
            <a:pPr lvl="1"/>
            <a:r>
              <a:rPr lang="en-GB" dirty="0"/>
              <a:t>Lots to develop.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486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19745-D215-4110-A9D1-E028F7FB3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five….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B94A95-FA05-4108-9E87-1D21C6CDAB4B}"/>
              </a:ext>
            </a:extLst>
          </p:cNvPr>
          <p:cNvSpPr txBox="1"/>
          <p:nvPr/>
        </p:nvSpPr>
        <p:spPr>
          <a:xfrm>
            <a:off x="467544" y="1844824"/>
            <a:ext cx="828092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“Always trust your instinct….</a:t>
            </a:r>
          </a:p>
          <a:p>
            <a:pPr algn="ctr"/>
            <a:endParaRPr lang="en-GB" sz="2800" i="1" dirty="0"/>
          </a:p>
          <a:p>
            <a:pPr algn="ctr"/>
            <a:endParaRPr lang="en-GB" sz="2800" i="1" dirty="0"/>
          </a:p>
          <a:p>
            <a:pPr algn="ctr"/>
            <a:r>
              <a:rPr lang="en-GB" sz="2800" i="1" dirty="0"/>
              <a:t>….it knows what your head hasn’t figured out yet.”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159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4B994-F67E-4228-96A1-E5C4724F4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Trust Your Gut.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A611-5D90-4E61-B93D-7DE80FEB32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Discitis.</a:t>
            </a:r>
          </a:p>
          <a:p>
            <a:r>
              <a:rPr lang="en-GB" dirty="0"/>
              <a:t>Myelopathy.</a:t>
            </a:r>
          </a:p>
          <a:p>
            <a:r>
              <a:rPr lang="en-GB" dirty="0"/>
              <a:t>Bowel cancer.</a:t>
            </a:r>
          </a:p>
          <a:p>
            <a:r>
              <a:rPr lang="en-GB" dirty="0"/>
              <a:t>Prostate cancer.</a:t>
            </a:r>
          </a:p>
          <a:p>
            <a:r>
              <a:rPr lang="en-GB" dirty="0"/>
              <a:t>Pancoast tumour.</a:t>
            </a:r>
          </a:p>
          <a:p>
            <a:r>
              <a:rPr lang="en-GB" dirty="0"/>
              <a:t>Lymphoma.</a:t>
            </a:r>
          </a:p>
          <a:p>
            <a:r>
              <a:rPr lang="en-GB" dirty="0"/>
              <a:t>Unexpected osteoporotic fractures.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209D8-0D6B-48D6-AA9A-DF6B275D92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Bronchial carcinoma.</a:t>
            </a:r>
          </a:p>
          <a:p>
            <a:r>
              <a:rPr lang="en-GB" dirty="0"/>
              <a:t>Pathological hip fractures.</a:t>
            </a:r>
          </a:p>
          <a:p>
            <a:r>
              <a:rPr lang="en-GB" dirty="0"/>
              <a:t>Pathological spine fractures.</a:t>
            </a:r>
          </a:p>
          <a:p>
            <a:r>
              <a:rPr lang="en-GB" dirty="0"/>
              <a:t>Multiple sclerosis.</a:t>
            </a:r>
          </a:p>
          <a:p>
            <a:r>
              <a:rPr lang="en-GB" dirty="0"/>
              <a:t>CVA.</a:t>
            </a:r>
          </a:p>
          <a:p>
            <a:r>
              <a:rPr lang="en-GB" dirty="0"/>
              <a:t>DVT.</a:t>
            </a:r>
          </a:p>
          <a:p>
            <a:r>
              <a:rPr lang="en-GB" dirty="0"/>
              <a:t>Sarcoidosis</a:t>
            </a:r>
          </a:p>
        </p:txBody>
      </p:sp>
    </p:spTree>
    <p:extLst>
      <p:ext uri="{BB962C8B-B14F-4D97-AF65-F5344CB8AC3E}">
        <p14:creationId xmlns:p14="http://schemas.microsoft.com/office/powerpoint/2010/main" val="1072077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1ABB2E-481A-4DAE-93BB-4A46B683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six….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AC85D-570E-4853-83A0-D59193E0A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GB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“Respect is the result of right actions.”</a:t>
            </a:r>
          </a:p>
          <a:p>
            <a:pPr marL="0" indent="0" algn="ctr">
              <a:buNone/>
            </a:pPr>
            <a:endParaRPr lang="en-GB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r>
              <a:rPr lang="en-GB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en-GB" sz="2400" dirty="0"/>
              <a:t>Amit </a:t>
            </a:r>
            <a:r>
              <a:rPr lang="en-GB" sz="2400" dirty="0" err="1"/>
              <a:t>Kalantri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64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034B-159F-4F0D-AF29-E7E217DAC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/>
              <a:t>We are appreciated and respected</a:t>
            </a:r>
            <a:r>
              <a:rPr lang="en-GB" sz="48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C3D39-D3A4-47B1-9EC0-0DAFD4D04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“I found (name) to be very thorough and informative.”</a:t>
            </a:r>
          </a:p>
          <a:p>
            <a:r>
              <a:rPr lang="en-GB" dirty="0"/>
              <a:t>“The best examination I have had in 3 years – extremely empathic concerning nature.”</a:t>
            </a:r>
          </a:p>
          <a:p>
            <a:r>
              <a:rPr lang="en-GB" dirty="0"/>
              <a:t>“Excellent service.”</a:t>
            </a:r>
          </a:p>
          <a:p>
            <a:r>
              <a:rPr lang="en-GB" dirty="0"/>
              <a:t>“Eased my concerns, very kind and informative.”</a:t>
            </a:r>
          </a:p>
          <a:p>
            <a:r>
              <a:rPr lang="en-GB" dirty="0"/>
              <a:t>“Gave me useful info.”</a:t>
            </a:r>
          </a:p>
          <a:p>
            <a:r>
              <a:rPr lang="en-GB" dirty="0"/>
              <a:t>“Fantastic service.”</a:t>
            </a:r>
          </a:p>
          <a:p>
            <a:r>
              <a:rPr lang="en-GB" dirty="0"/>
              <a:t>“Advice was excellent. I left feeling a lot better.”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104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B0670-CE84-4F7F-91F3-70C2886D5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/>
              <a:t>We are appreciated and respected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66533-241A-4D96-BA11-68A9EED8B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“Training was excellent thanks.”</a:t>
            </a:r>
          </a:p>
          <a:p>
            <a:r>
              <a:rPr lang="en-GB" dirty="0"/>
              <a:t>“I now have much more knowledge on the shoulder and learnt new assessment skills”.</a:t>
            </a:r>
          </a:p>
          <a:p>
            <a:r>
              <a:rPr lang="en-GB" dirty="0"/>
              <a:t>“I didn’t realise how little I knew about MSK”</a:t>
            </a:r>
          </a:p>
          <a:p>
            <a:r>
              <a:rPr lang="en-GB" dirty="0"/>
              <a:t>“Very informative lecture on Red Flags, Thanks”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654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5CE1-8440-48B5-B5CE-87E020880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D7524-1795-4D4A-9872-4568A7211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5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GB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910272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B3F07-810D-4DE7-982E-D5A9F43A6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69319-FA4E-46FF-BA53-4EDB03F7A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err="1"/>
              <a:t>Broekhuizen</a:t>
            </a:r>
            <a:r>
              <a:rPr lang="en-GB" dirty="0"/>
              <a:t>, H., </a:t>
            </a:r>
            <a:r>
              <a:rPr lang="en-GB" dirty="0" err="1"/>
              <a:t>Groothuis-Oudshoorn</a:t>
            </a:r>
            <a:r>
              <a:rPr lang="en-GB" dirty="0"/>
              <a:t>, C.G.M., van </a:t>
            </a:r>
            <a:r>
              <a:rPr lang="en-GB" dirty="0" err="1"/>
              <a:t>Til</a:t>
            </a:r>
            <a:r>
              <a:rPr lang="en-GB" dirty="0"/>
              <a:t>, J.A. et al. (2015). “Review and Classification of Approaches for Dealing with Uncertainty in Multi-Criteria Decision Analysis for Healthcare Decisions”. </a:t>
            </a:r>
            <a:r>
              <a:rPr lang="en-GB" i="1" dirty="0" err="1"/>
              <a:t>PharmacoEconomics</a:t>
            </a:r>
            <a:r>
              <a:rPr lang="en-GB" dirty="0"/>
              <a:t>. 33: 445</a:t>
            </a:r>
          </a:p>
          <a:p>
            <a:endParaRPr lang="en-GB" dirty="0"/>
          </a:p>
          <a:p>
            <a:r>
              <a:rPr lang="en-GB" dirty="0"/>
              <a:t>Moskowitz, A.J., </a:t>
            </a:r>
            <a:r>
              <a:rPr lang="en-GB" dirty="0" err="1"/>
              <a:t>Kuipers</a:t>
            </a:r>
            <a:r>
              <a:rPr lang="en-GB" dirty="0"/>
              <a:t>, B.J. and Kassirer, J.P., 1988. “Dealing with uncertainty, risks, and </a:t>
            </a:r>
            <a:r>
              <a:rPr lang="en-GB" dirty="0" err="1"/>
              <a:t>tradeoffs</a:t>
            </a:r>
            <a:r>
              <a:rPr lang="en-GB" dirty="0"/>
              <a:t> in clinical decisions: a cognitive science approach.” </a:t>
            </a:r>
            <a:r>
              <a:rPr lang="en-GB" i="1" dirty="0"/>
              <a:t>Annals of Internal Medicine</a:t>
            </a:r>
            <a:r>
              <a:rPr lang="en-GB" dirty="0"/>
              <a:t>, </a:t>
            </a:r>
            <a:r>
              <a:rPr lang="en-GB" i="1" dirty="0"/>
              <a:t>108</a:t>
            </a:r>
            <a:r>
              <a:rPr lang="en-GB" dirty="0"/>
              <a:t>(3), pp.435-449. </a:t>
            </a:r>
          </a:p>
          <a:p>
            <a:endParaRPr lang="en-GB" dirty="0"/>
          </a:p>
          <a:p>
            <a:r>
              <a:rPr lang="en-GB" dirty="0" err="1"/>
              <a:t>O'Riordan</a:t>
            </a:r>
            <a:r>
              <a:rPr lang="en-GB" dirty="0"/>
              <a:t>, M., </a:t>
            </a:r>
            <a:r>
              <a:rPr lang="en-GB" dirty="0" err="1"/>
              <a:t>Aktürk</a:t>
            </a:r>
            <a:r>
              <a:rPr lang="en-GB" dirty="0"/>
              <a:t>, Z., Ortiz, J.M.B., </a:t>
            </a:r>
            <a:r>
              <a:rPr lang="en-GB" dirty="0" err="1"/>
              <a:t>Dağdeviren</a:t>
            </a:r>
            <a:r>
              <a:rPr lang="en-GB" dirty="0"/>
              <a:t>, N., Elwyn, G., Micallef, A., </a:t>
            </a:r>
            <a:r>
              <a:rPr lang="en-GB" dirty="0" err="1"/>
              <a:t>Murtonen</a:t>
            </a:r>
            <a:r>
              <a:rPr lang="en-GB" dirty="0"/>
              <a:t>, M., Samuelson, M., </a:t>
            </a:r>
            <a:r>
              <a:rPr lang="en-GB" dirty="0" err="1"/>
              <a:t>Struk</a:t>
            </a:r>
            <a:r>
              <a:rPr lang="en-GB" dirty="0"/>
              <a:t>, P., </a:t>
            </a:r>
            <a:r>
              <a:rPr lang="en-GB" dirty="0" err="1"/>
              <a:t>Tayar</a:t>
            </a:r>
            <a:r>
              <a:rPr lang="en-GB" dirty="0"/>
              <a:t>, D. and </a:t>
            </a:r>
            <a:r>
              <a:rPr lang="en-GB" dirty="0" err="1"/>
              <a:t>Thesen</a:t>
            </a:r>
            <a:r>
              <a:rPr lang="en-GB" dirty="0"/>
              <a:t>, J., (2011). Dealing with uncertainty in general practice: an essential skill for the general practitioner. </a:t>
            </a:r>
            <a:r>
              <a:rPr lang="en-GB" i="1" dirty="0"/>
              <a:t>Quality in Primary Care</a:t>
            </a:r>
            <a:r>
              <a:rPr lang="en-GB" dirty="0"/>
              <a:t>, </a:t>
            </a:r>
            <a:r>
              <a:rPr lang="en-GB" i="1" dirty="0"/>
              <a:t>19</a:t>
            </a:r>
            <a:r>
              <a:rPr lang="en-GB" dirty="0"/>
              <a:t>(3).</a:t>
            </a:r>
          </a:p>
          <a:p>
            <a:endParaRPr lang="en-GB" dirty="0"/>
          </a:p>
          <a:p>
            <a:r>
              <a:rPr lang="en-GB" dirty="0"/>
              <a:t>Schneider, A., </a:t>
            </a:r>
            <a:r>
              <a:rPr lang="en-GB" dirty="0" err="1"/>
              <a:t>Wübken</a:t>
            </a:r>
            <a:r>
              <a:rPr lang="en-GB" dirty="0"/>
              <a:t>, M., Linde, K. and </a:t>
            </a:r>
            <a:r>
              <a:rPr lang="en-GB" dirty="0" err="1"/>
              <a:t>Bühner</a:t>
            </a:r>
            <a:r>
              <a:rPr lang="en-GB" dirty="0"/>
              <a:t>, M., 2014. Communicating and dealing with uncertainty in general practice: the association with neuroticism. </a:t>
            </a:r>
            <a:r>
              <a:rPr lang="en-GB" i="1" dirty="0" err="1"/>
              <a:t>PloS</a:t>
            </a:r>
            <a:r>
              <a:rPr lang="en-GB" i="1" dirty="0"/>
              <a:t> one,</a:t>
            </a:r>
            <a:r>
              <a:rPr lang="en-GB" dirty="0"/>
              <a:t> </a:t>
            </a:r>
            <a:r>
              <a:rPr lang="en-GB" i="1" dirty="0"/>
              <a:t>9</a:t>
            </a:r>
            <a:r>
              <a:rPr lang="en-GB" dirty="0"/>
              <a:t>(7), p.e102780.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441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B5F75-472F-451D-B06F-7CB6D4A7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F4B0A-4E46-4654-B2D0-61102DFA8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239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32EAD-E87D-45FF-9E85-79B17F886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0190F-E977-424E-8575-385B7EAB7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51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Who we are…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Bolton FT </a:t>
            </a:r>
          </a:p>
          <a:p>
            <a:pPr lvl="1"/>
            <a:r>
              <a:rPr lang="en-GB" dirty="0"/>
              <a:t>MSK Physio in FCP.</a:t>
            </a:r>
          </a:p>
          <a:p>
            <a:pPr lvl="1"/>
            <a:r>
              <a:rPr lang="en-GB" dirty="0"/>
              <a:t>Mental Health Practitioners.</a:t>
            </a:r>
          </a:p>
          <a:p>
            <a:pPr lvl="1"/>
            <a:r>
              <a:rPr lang="en-GB" dirty="0"/>
              <a:t>HIP.</a:t>
            </a:r>
          </a:p>
          <a:p>
            <a:pPr lvl="1"/>
            <a:r>
              <a:rPr lang="en-GB" dirty="0"/>
              <a:t>Pharmacy</a:t>
            </a:r>
          </a:p>
          <a:p>
            <a:r>
              <a:rPr lang="en-GB" dirty="0"/>
              <a:t>10 MSK FCP</a:t>
            </a:r>
          </a:p>
          <a:p>
            <a:pPr lvl="1"/>
            <a:r>
              <a:rPr lang="en-GB" dirty="0"/>
              <a:t>10 Neighbourhoods of 30,000 patients.</a:t>
            </a:r>
          </a:p>
          <a:p>
            <a:pPr lvl="1"/>
            <a:r>
              <a:rPr lang="en-GB" dirty="0"/>
              <a:t>Various GP surgeries.</a:t>
            </a:r>
          </a:p>
        </p:txBody>
      </p:sp>
    </p:spTree>
    <p:extLst>
      <p:ext uri="{BB962C8B-B14F-4D97-AF65-F5344CB8AC3E}">
        <p14:creationId xmlns:p14="http://schemas.microsoft.com/office/powerpoint/2010/main" val="44352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F4530-18DF-4D57-B5CE-CD1288913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One…..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0F5F01-257C-49EC-986E-054C37F21B51}"/>
              </a:ext>
            </a:extLst>
          </p:cNvPr>
          <p:cNvSpPr txBox="1"/>
          <p:nvPr/>
        </p:nvSpPr>
        <p:spPr>
          <a:xfrm>
            <a:off x="457200" y="1772816"/>
            <a:ext cx="807524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“Where the fog is thickest…….</a:t>
            </a:r>
          </a:p>
          <a:p>
            <a:pPr algn="ctr"/>
            <a:endParaRPr lang="en-GB" sz="2800" i="1" dirty="0"/>
          </a:p>
          <a:p>
            <a:pPr algn="ctr"/>
            <a:endParaRPr lang="en-GB" sz="2800" i="1" dirty="0"/>
          </a:p>
          <a:p>
            <a:pPr algn="ctr"/>
            <a:r>
              <a:rPr lang="en-GB" sz="2800" i="1" dirty="0"/>
              <a:t>…… Begin.”</a:t>
            </a:r>
          </a:p>
          <a:p>
            <a:pPr algn="ctr"/>
            <a:endParaRPr lang="en-GB" sz="2800" i="1" dirty="0"/>
          </a:p>
          <a:p>
            <a:pPr algn="ctr"/>
            <a:endParaRPr lang="en-GB" sz="2800" i="1" dirty="0"/>
          </a:p>
          <a:p>
            <a:pPr algn="ctr"/>
            <a:endParaRPr lang="en-GB" sz="2800" i="1" dirty="0"/>
          </a:p>
          <a:p>
            <a:pPr algn="ctr"/>
            <a:endParaRPr lang="en-GB" sz="2800" i="1" dirty="0"/>
          </a:p>
          <a:p>
            <a:pPr algn="r"/>
            <a:r>
              <a:rPr lang="en-GB" sz="1400" i="1" dirty="0"/>
              <a:t>Marty Rubin</a:t>
            </a:r>
          </a:p>
        </p:txBody>
      </p:sp>
    </p:spTree>
    <p:extLst>
      <p:ext uri="{BB962C8B-B14F-4D97-AF65-F5344CB8AC3E}">
        <p14:creationId xmlns:p14="http://schemas.microsoft.com/office/powerpoint/2010/main" val="164459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B68BB-ED05-4030-B4AA-AE9AFECDC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Dealing with Uncertainty.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1861B-4517-42ED-8ECF-524110748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Uncertainty is a core element.</a:t>
            </a:r>
          </a:p>
          <a:p>
            <a:r>
              <a:rPr lang="en-GB" dirty="0"/>
              <a:t>Nothing is straight forward.</a:t>
            </a:r>
          </a:p>
          <a:p>
            <a:r>
              <a:rPr lang="en-GB" dirty="0"/>
              <a:t>Patients often don’t have the answer.</a:t>
            </a:r>
          </a:p>
          <a:p>
            <a:r>
              <a:rPr lang="en-GB" dirty="0"/>
              <a:t>Powerful source of stress</a:t>
            </a:r>
          </a:p>
          <a:p>
            <a:r>
              <a:rPr lang="en-GB" dirty="0"/>
              <a:t>Its okay to not know but protect your patient.</a:t>
            </a:r>
          </a:p>
          <a:p>
            <a:r>
              <a:rPr lang="en-GB" dirty="0"/>
              <a:t>Must be included in education programmes.</a:t>
            </a:r>
          </a:p>
        </p:txBody>
      </p:sp>
    </p:spTree>
    <p:extLst>
      <p:ext uri="{BB962C8B-B14F-4D97-AF65-F5344CB8AC3E}">
        <p14:creationId xmlns:p14="http://schemas.microsoft.com/office/powerpoint/2010/main" val="46803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04FF6-C278-4A05-9CE2-F9B57ACB5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Two…..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F8FC8-DC82-4A3A-947F-449EAC210B6B}"/>
              </a:ext>
            </a:extLst>
          </p:cNvPr>
          <p:cNvSpPr txBox="1"/>
          <p:nvPr/>
        </p:nvSpPr>
        <p:spPr>
          <a:xfrm>
            <a:off x="534380" y="1772816"/>
            <a:ext cx="807524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“Coming together is a beginning…..</a:t>
            </a:r>
          </a:p>
          <a:p>
            <a:pPr algn="ctr"/>
            <a:endParaRPr lang="en-GB" sz="2800" i="1" dirty="0"/>
          </a:p>
          <a:p>
            <a:pPr algn="ctr"/>
            <a:r>
              <a:rPr lang="en-GB" sz="2800" i="1" dirty="0"/>
              <a:t>….. Staying together is progress……</a:t>
            </a:r>
          </a:p>
          <a:p>
            <a:pPr algn="ctr"/>
            <a:endParaRPr lang="en-GB" sz="2800" i="1" dirty="0"/>
          </a:p>
          <a:p>
            <a:pPr algn="ctr"/>
            <a:r>
              <a:rPr lang="en-GB" sz="2800" i="1" dirty="0"/>
              <a:t>…. Working together is success.”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r"/>
            <a:r>
              <a:rPr lang="en-GB" dirty="0"/>
              <a:t>Henry Ford.</a:t>
            </a:r>
          </a:p>
        </p:txBody>
      </p:sp>
    </p:spTree>
    <p:extLst>
      <p:ext uri="{BB962C8B-B14F-4D97-AF65-F5344CB8AC3E}">
        <p14:creationId xmlns:p14="http://schemas.microsoft.com/office/powerpoint/2010/main" val="48013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C615-D4E8-4B06-B017-6B13B16A6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Teamwork.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95C0E-A440-4A9B-8610-822E519AF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Recrutment</a:t>
            </a:r>
            <a:r>
              <a:rPr lang="en-GB" dirty="0"/>
              <a:t>.</a:t>
            </a:r>
          </a:p>
          <a:p>
            <a:r>
              <a:rPr lang="en-GB" dirty="0"/>
              <a:t>Various backgrounds, post graduate qualifications.</a:t>
            </a:r>
          </a:p>
          <a:p>
            <a:r>
              <a:rPr lang="en-GB" dirty="0"/>
              <a:t>All have different LNA MSK frameworks.</a:t>
            </a:r>
          </a:p>
          <a:p>
            <a:r>
              <a:rPr lang="en-GB" dirty="0"/>
              <a:t>We all have different experiences.</a:t>
            </a:r>
          </a:p>
          <a:p>
            <a:r>
              <a:rPr lang="en-GB" dirty="0"/>
              <a:t>Avoid the feeling of isolation.</a:t>
            </a:r>
          </a:p>
          <a:p>
            <a:r>
              <a:rPr lang="en-GB" dirty="0"/>
              <a:t>Your team is bigger than you think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92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365E6-E100-4B6C-A746-24431B645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Three….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C0470F-062E-45A1-AEBA-1BB9F43E320E}"/>
              </a:ext>
            </a:extLst>
          </p:cNvPr>
          <p:cNvSpPr txBox="1"/>
          <p:nvPr/>
        </p:nvSpPr>
        <p:spPr>
          <a:xfrm>
            <a:off x="457200" y="1916832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“Give me 6 hours to chop down a tree….</a:t>
            </a:r>
          </a:p>
          <a:p>
            <a:pPr algn="ctr"/>
            <a:endParaRPr lang="en-GB" sz="2800" i="1" dirty="0"/>
          </a:p>
          <a:p>
            <a:pPr algn="ctr"/>
            <a:endParaRPr lang="en-GB" sz="2800" i="1" dirty="0"/>
          </a:p>
          <a:p>
            <a:pPr algn="ctr"/>
            <a:r>
              <a:rPr lang="en-GB" sz="2800" i="1" dirty="0"/>
              <a:t>…. I will spend 4 hours sharpening my axe.”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r"/>
            <a:r>
              <a:rPr lang="en-GB" dirty="0"/>
              <a:t>Abraham Lincoln</a:t>
            </a:r>
          </a:p>
        </p:txBody>
      </p:sp>
    </p:spTree>
    <p:extLst>
      <p:ext uri="{BB962C8B-B14F-4D97-AF65-F5344CB8AC3E}">
        <p14:creationId xmlns:p14="http://schemas.microsoft.com/office/powerpoint/2010/main" val="311169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3ABCF1-5E91-4102-861C-FAA85D85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 Prepared.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05AE-A0EA-4BA1-9A97-BF135CBBF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Know your IT systems.</a:t>
            </a:r>
          </a:p>
          <a:p>
            <a:r>
              <a:rPr lang="en-GB" dirty="0"/>
              <a:t>Know the referral pathways</a:t>
            </a:r>
          </a:p>
          <a:p>
            <a:r>
              <a:rPr lang="en-GB" dirty="0"/>
              <a:t>Know your population &amp; local services.</a:t>
            </a:r>
          </a:p>
          <a:p>
            <a:r>
              <a:rPr lang="en-GB" dirty="0"/>
              <a:t>To be flexible.</a:t>
            </a:r>
          </a:p>
          <a:p>
            <a:r>
              <a:rPr lang="en-GB" dirty="0"/>
              <a:t>To overcome barriers.</a:t>
            </a:r>
          </a:p>
          <a:p>
            <a:r>
              <a:rPr lang="en-GB" dirty="0"/>
              <a:t>Good housekeeping.</a:t>
            </a:r>
          </a:p>
          <a:p>
            <a:r>
              <a:rPr lang="en-GB" dirty="0"/>
              <a:t>Don’t go to battle without a gun…</a:t>
            </a:r>
          </a:p>
          <a:p>
            <a:r>
              <a:rPr lang="en-GB" dirty="0"/>
              <a:t>Assertive . </a:t>
            </a:r>
          </a:p>
          <a:p>
            <a:pPr lvl="1"/>
            <a:r>
              <a:rPr lang="en-GB" dirty="0"/>
              <a:t>Time </a:t>
            </a:r>
            <a:r>
              <a:rPr lang="en-GB" dirty="0" err="1"/>
              <a:t>managment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Sen, spec +LR Tests.</a:t>
            </a:r>
          </a:p>
        </p:txBody>
      </p:sp>
    </p:spTree>
    <p:extLst>
      <p:ext uri="{BB962C8B-B14F-4D97-AF65-F5344CB8AC3E}">
        <p14:creationId xmlns:p14="http://schemas.microsoft.com/office/powerpoint/2010/main" val="282540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50241-CA41-4D46-A7F5-03A995131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Four….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C24E92-9A28-41B8-B31E-F3BD5FF7BB4F}"/>
              </a:ext>
            </a:extLst>
          </p:cNvPr>
          <p:cNvSpPr txBox="1"/>
          <p:nvPr/>
        </p:nvSpPr>
        <p:spPr>
          <a:xfrm>
            <a:off x="457200" y="1916832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“If you feel like the dumbest person in the room…</a:t>
            </a:r>
          </a:p>
          <a:p>
            <a:pPr algn="ctr"/>
            <a:endParaRPr lang="en-GB" sz="2800" i="1" dirty="0"/>
          </a:p>
          <a:p>
            <a:pPr algn="ctr"/>
            <a:endParaRPr lang="en-GB" sz="2800" i="1" dirty="0"/>
          </a:p>
          <a:p>
            <a:pPr algn="ctr"/>
            <a:r>
              <a:rPr lang="en-GB" sz="2800" i="1" dirty="0"/>
              <a:t>….then you are in the right room.”</a:t>
            </a:r>
          </a:p>
        </p:txBody>
      </p:sp>
    </p:spTree>
    <p:extLst>
      <p:ext uri="{BB962C8B-B14F-4D97-AF65-F5344CB8AC3E}">
        <p14:creationId xmlns:p14="http://schemas.microsoft.com/office/powerpoint/2010/main" val="3313538547"/>
      </p:ext>
    </p:extLst>
  </p:cSld>
  <p:clrMapOvr>
    <a:masterClrMapping/>
  </p:clrMapOvr>
</p:sld>
</file>

<file path=ppt/theme/theme1.xml><?xml version="1.0" encoding="utf-8"?>
<a:theme xmlns:a="http://schemas.openxmlformats.org/drawingml/2006/main" name="Trust - VO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Trust - VOICE theme</Template>
  <TotalTime>3382</TotalTime>
  <Words>592</Words>
  <Application>Microsoft Office PowerPoint</Application>
  <PresentationFormat>On-screen Show (4:3)</PresentationFormat>
  <Paragraphs>160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Tahoma</vt:lpstr>
      <vt:lpstr>Trust - VOICE theme</vt:lpstr>
      <vt:lpstr>First Contact Practice. Lessons learnt one year on…</vt:lpstr>
      <vt:lpstr>Who we are…</vt:lpstr>
      <vt:lpstr>Lesson One…..</vt:lpstr>
      <vt:lpstr>Dealing with Uncertainty.</vt:lpstr>
      <vt:lpstr>Lesson Two…..</vt:lpstr>
      <vt:lpstr>Teamwork.</vt:lpstr>
      <vt:lpstr>Lesson Three….</vt:lpstr>
      <vt:lpstr>Be Prepared.</vt:lpstr>
      <vt:lpstr>Lesson Four….</vt:lpstr>
      <vt:lpstr>Expand your knowledge.</vt:lpstr>
      <vt:lpstr>Lesson five….</vt:lpstr>
      <vt:lpstr>Trust Your Gut.</vt:lpstr>
      <vt:lpstr>Lesson six….</vt:lpstr>
      <vt:lpstr>We are appreciated and respected.</vt:lpstr>
      <vt:lpstr>We are appreciated and respected</vt:lpstr>
      <vt:lpstr>PowerPoint Presentation</vt:lpstr>
      <vt:lpstr>PowerPoint Presentation</vt:lpstr>
      <vt:lpstr>PowerPoint Presentation</vt:lpstr>
      <vt:lpstr>PowerPoint Presentation</vt:lpstr>
    </vt:vector>
  </TitlesOfParts>
  <Company>Bolton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Fazackerley Lynne</dc:creator>
  <cp:lastModifiedBy>Haroon Atif</cp:lastModifiedBy>
  <cp:revision>56</cp:revision>
  <dcterms:created xsi:type="dcterms:W3CDTF">2016-05-10T08:20:14Z</dcterms:created>
  <dcterms:modified xsi:type="dcterms:W3CDTF">2019-10-23T11:33:08Z</dcterms:modified>
</cp:coreProperties>
</file>