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68" r:id="rId4"/>
    <p:sldId id="260" r:id="rId5"/>
    <p:sldId id="265" r:id="rId6"/>
    <p:sldId id="261" r:id="rId7"/>
    <p:sldId id="269" r:id="rId8"/>
    <p:sldId id="270" r:id="rId9"/>
    <p:sldId id="27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256" y="2022986"/>
            <a:ext cx="7772400" cy="1470025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PowerPoint Template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24" y="0"/>
            <a:ext cx="3617976" cy="1530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4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014133"/>
            <a:ext cx="6392333" cy="262466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5256" y="2022986"/>
            <a:ext cx="7772400" cy="804881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4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014133"/>
            <a:ext cx="6392333" cy="262466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5256" y="2022986"/>
            <a:ext cx="7772400" cy="804881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PowerPoint Template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FEBAD-54E9-F049-B639-1E89CC995F8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E21E-8CCA-014A-BA74-E3073E17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2D7F"/>
                </a:solidFill>
              </a:rPr>
              <a:t>First Contract Practitioner – Pilot </a:t>
            </a:r>
            <a:br>
              <a:rPr lang="en-US" dirty="0">
                <a:solidFill>
                  <a:srgbClr val="4F2D7F"/>
                </a:solidFill>
              </a:rPr>
            </a:br>
            <a:br>
              <a:rPr lang="en-US" dirty="0">
                <a:solidFill>
                  <a:srgbClr val="4F2D7F"/>
                </a:solidFill>
              </a:rPr>
            </a:br>
            <a:r>
              <a:rPr lang="en-US" sz="2700" dirty="0">
                <a:solidFill>
                  <a:srgbClr val="4F2D7F"/>
                </a:solidFill>
              </a:rPr>
              <a:t>Phil Driver – 14/10/19</a:t>
            </a:r>
            <a:br>
              <a:rPr lang="en-US" sz="2700" dirty="0">
                <a:solidFill>
                  <a:srgbClr val="4F2D7F"/>
                </a:solidFill>
              </a:rPr>
            </a:br>
            <a:r>
              <a:rPr lang="en-US" sz="2700" dirty="0">
                <a:solidFill>
                  <a:srgbClr val="4F2D7F"/>
                </a:solidFill>
              </a:rPr>
              <a:t>ELHT Integrated MSK Service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0759"/>
            <a:ext cx="8124092" cy="4401922"/>
          </a:xfrm>
        </p:spPr>
        <p:txBody>
          <a:bodyPr>
            <a:normAutofit/>
          </a:bodyPr>
          <a:lstStyle/>
          <a:p>
            <a:r>
              <a:rPr lang="en-GB" sz="2400" dirty="0"/>
              <a:t>2017 Vs 2018 </a:t>
            </a:r>
          </a:p>
          <a:p>
            <a:pPr marL="900" indent="0"/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31% reduction in investigations (</a:t>
            </a:r>
            <a:r>
              <a:rPr lang="en-GB" sz="2400" dirty="0" err="1"/>
              <a:t>Xray</a:t>
            </a:r>
            <a:r>
              <a:rPr lang="en-GB" sz="2400" dirty="0"/>
              <a:t>, MRI and USS)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43% reduction in referral to secondary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20% reduction in referral into PT / MSK service (14% increase in 2017)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1% required prescription of analgesia – script obtained during consultation.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&lt;1% required separate GP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7% had seen had seen GP / Nurse first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545878"/>
            <a:ext cx="7772400" cy="804881"/>
          </a:xfrm>
        </p:spPr>
        <p:txBody>
          <a:bodyPr/>
          <a:lstStyle/>
          <a:p>
            <a:r>
              <a:rPr lang="en-GB" dirty="0"/>
              <a:t>Secondary Savings</a:t>
            </a:r>
          </a:p>
        </p:txBody>
      </p:sp>
    </p:spTree>
    <p:extLst>
      <p:ext uri="{BB962C8B-B14F-4D97-AF65-F5344CB8AC3E}">
        <p14:creationId xmlns:p14="http://schemas.microsoft.com/office/powerpoint/2010/main" val="193524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BE0FD-18EA-418E-955E-18CA3C04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937"/>
            <a:ext cx="8294914" cy="45020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Data collection and comparison has been difficult.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MSK tagging of electronic consultations is a must!!</a:t>
            </a:r>
          </a:p>
          <a:p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Difference between practitioners</a:t>
            </a:r>
          </a:p>
          <a:p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Objectives too broad </a:t>
            </a:r>
          </a:p>
          <a:p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Trail off in performance in second year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7F870-1AFC-48E7-8EB7-CA5CDDF4F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12562"/>
            <a:ext cx="7772400" cy="804881"/>
          </a:xfrm>
        </p:spPr>
        <p:txBody>
          <a:bodyPr/>
          <a:lstStyle/>
          <a:p>
            <a:r>
              <a:rPr lang="en-GB" dirty="0"/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30151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B55161-5F4B-4D39-90E4-294AC7248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9596"/>
            <a:ext cx="7772400" cy="804881"/>
          </a:xfrm>
        </p:spPr>
        <p:txBody>
          <a:bodyPr/>
          <a:lstStyle/>
          <a:p>
            <a:r>
              <a:rPr lang="en-GB"/>
              <a:t>Team Effort</a:t>
            </a:r>
          </a:p>
        </p:txBody>
      </p:sp>
      <p:pic>
        <p:nvPicPr>
          <p:cNvPr id="4" name="Content Placeholder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BA46260-4919-45A2-9976-CF621769C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8" y="1084477"/>
            <a:ext cx="8382194" cy="4899316"/>
          </a:xfrm>
        </p:spPr>
      </p:pic>
    </p:spTree>
    <p:extLst>
      <p:ext uri="{BB962C8B-B14F-4D97-AF65-F5344CB8AC3E}">
        <p14:creationId xmlns:p14="http://schemas.microsoft.com/office/powerpoint/2010/main" val="1453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EF1A11-3399-4A7F-AACB-A4FDA94C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835"/>
            <a:ext cx="7189596" cy="46339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2017 - APMS contract bid between 2 local groups of doctors and EL NHS Hospitals to deliver GP services out of 6 GP Practices.</a:t>
            </a:r>
          </a:p>
          <a:p>
            <a:pPr marL="0" indent="0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partnership bid became known as PWE Healthcare and was successful in the contract bid.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FCP proposal provided an opportunity for ELHT to contribute additional capacity into the PWE Health Care and the Integrated MSK Service were directed to provide support.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Test proof of concept of FCP with the key objectives questions: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Will FCP provide additional capacity?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Does it add expertise to the current staff mix within PWE Healthcare?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Is FCP Physiotherapy valued by G.P.s?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Is FCP Physiotherapy valued by patients?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C387FD-9122-46A6-A55E-ED1843249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76" y="254476"/>
            <a:ext cx="7772400" cy="804881"/>
          </a:xfrm>
        </p:spPr>
        <p:txBody>
          <a:bodyPr/>
          <a:lstStyle/>
          <a:p>
            <a:r>
              <a:rPr lang="en-US" dirty="0"/>
              <a:t>Setting the scene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93003-830E-4AE4-9464-2DC4F5E2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83" y="1290840"/>
            <a:ext cx="6392333" cy="45321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Pilot at 2 GP practices in same PCN – staggered start dates Jan2018 and May 2018</a:t>
            </a:r>
          </a:p>
          <a:p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FCP provision – 2 x 4 hour sessions per practice based on 50% of MSK GP contacts in 2017</a:t>
            </a:r>
          </a:p>
          <a:p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10 patients per session (20 min appointments)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National EMIS template used to record consultations and data collection / export.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‘Referred by GP’ code used to identify patients not coming direct from reception. </a:t>
            </a:r>
            <a:endParaRPr lang="en-US" sz="18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314CEA-68F1-4120-A9A8-C7A8B687B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29839"/>
            <a:ext cx="7772400" cy="804881"/>
          </a:xfrm>
        </p:spPr>
        <p:txBody>
          <a:bodyPr/>
          <a:lstStyle/>
          <a:p>
            <a:r>
              <a:rPr lang="en-GB" dirty="0"/>
              <a:t>Clinic set up</a:t>
            </a:r>
          </a:p>
        </p:txBody>
      </p:sp>
    </p:spTree>
    <p:extLst>
      <p:ext uri="{BB962C8B-B14F-4D97-AF65-F5344CB8AC3E}">
        <p14:creationId xmlns:p14="http://schemas.microsoft.com/office/powerpoint/2010/main" val="162830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37A01A-B093-4B6B-9CAF-68F6F2F3C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672" y="1441450"/>
            <a:ext cx="7527068" cy="44370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9796" y="530806"/>
            <a:ext cx="7772400" cy="804881"/>
          </a:xfrm>
        </p:spPr>
        <p:txBody>
          <a:bodyPr/>
          <a:lstStyle/>
          <a:p>
            <a:r>
              <a:rPr lang="en-US"/>
              <a:t>FCP Pathway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840B77-93ED-428D-8142-AF94CA3C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referred by GP as a way of identifying their route into service</a:t>
            </a:r>
          </a:p>
          <a:p>
            <a:r>
              <a:rPr lang="en-GB" dirty="0"/>
              <a:t>Do I have data on outcome from FCP intervention </a:t>
            </a:r>
          </a:p>
          <a:p>
            <a:r>
              <a:rPr lang="en-GB" dirty="0"/>
              <a:t>Make up some satisfaction outcomes</a:t>
            </a:r>
          </a:p>
          <a:p>
            <a:r>
              <a:rPr lang="en-GB" dirty="0"/>
              <a:t>Talk about using standardised template </a:t>
            </a:r>
          </a:p>
          <a:p>
            <a:r>
              <a:rPr lang="en-GB" dirty="0"/>
              <a:t>Additional problems – re read the template paper</a:t>
            </a:r>
          </a:p>
          <a:p>
            <a:r>
              <a:rPr lang="en-GB" dirty="0"/>
              <a:t>More thorough intro into reasons and circumstances for new service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062ED2-5910-4E1A-95C6-A3F172AC2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47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869" y="1652210"/>
            <a:ext cx="8374262" cy="4487333"/>
          </a:xfrm>
        </p:spPr>
        <p:txBody>
          <a:bodyPr>
            <a:normAutofit/>
          </a:bodyPr>
          <a:lstStyle/>
          <a:p>
            <a:r>
              <a:rPr lang="en-GB" sz="2400" dirty="0"/>
              <a:t>2018 = 686 patient contacts </a:t>
            </a:r>
          </a:p>
          <a:p>
            <a:r>
              <a:rPr lang="en-GB" sz="2400" dirty="0"/>
              <a:t>2019 to Sep = 511 patient contacts</a:t>
            </a:r>
          </a:p>
          <a:p>
            <a:r>
              <a:rPr lang="en-GB" sz="2400" dirty="0"/>
              <a:t>Total = 1197 patient contacts</a:t>
            </a:r>
          </a:p>
          <a:p>
            <a:pPr marL="900" indent="0"/>
            <a:endParaRPr lang="en-GB" sz="2400" dirty="0"/>
          </a:p>
          <a:p>
            <a:r>
              <a:rPr lang="en-GB" sz="2400" dirty="0"/>
              <a:t>GP average cost per patient = £30</a:t>
            </a:r>
          </a:p>
          <a:p>
            <a:r>
              <a:rPr lang="en-GB" sz="2400" dirty="0"/>
              <a:t>ESP 8a Mid point cost = £28.27hr = 3 patient</a:t>
            </a:r>
          </a:p>
          <a:p>
            <a:r>
              <a:rPr lang="en-GB" sz="2400" dirty="0"/>
              <a:t>GP = £35,910</a:t>
            </a:r>
          </a:p>
          <a:p>
            <a:r>
              <a:rPr lang="en-GB" sz="2400" dirty="0"/>
              <a:t>ESP = £11,279</a:t>
            </a:r>
          </a:p>
          <a:p>
            <a:r>
              <a:rPr lang="en-GB" sz="2400" dirty="0"/>
              <a:t>Saving = £24,631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4869" y="475540"/>
            <a:ext cx="7772400" cy="804881"/>
          </a:xfrm>
        </p:spPr>
        <p:txBody>
          <a:bodyPr>
            <a:noAutofit/>
          </a:bodyPr>
          <a:lstStyle/>
          <a:p>
            <a:r>
              <a:rPr lang="en-GB" sz="2800" dirty="0"/>
              <a:t>Objective 1 – will FCP provide additional capacity?</a:t>
            </a:r>
          </a:p>
        </p:txBody>
      </p:sp>
    </p:spTree>
    <p:extLst>
      <p:ext uri="{BB962C8B-B14F-4D97-AF65-F5344CB8AC3E}">
        <p14:creationId xmlns:p14="http://schemas.microsoft.com/office/powerpoint/2010/main" val="42487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BB9B2C-6863-4F84-8BD9-DB6F3580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788234"/>
            <a:ext cx="8264770" cy="42809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4 highly experienced Physiotherapists with a minimum of 5 years working at ESP level.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Observation opportunities for student docs, ANPs, newly qualified staff and Physician associates.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MSK staff training – MSK assessment, when to investigate and refer to Physio or secondary care.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Reduction in GP referral for MRI, </a:t>
            </a:r>
            <a:r>
              <a:rPr lang="en-GB" sz="1800" dirty="0" err="1"/>
              <a:t>Xrays</a:t>
            </a:r>
            <a:r>
              <a:rPr lang="en-GB" sz="1800" dirty="0"/>
              <a:t> and secondary care for knee, shoulder and lumbar spine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75715-3F3A-40C2-A70D-038F26069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56" y="414319"/>
            <a:ext cx="7772400" cy="804881"/>
          </a:xfrm>
        </p:spPr>
        <p:txBody>
          <a:bodyPr>
            <a:noAutofit/>
          </a:bodyPr>
          <a:lstStyle/>
          <a:p>
            <a:r>
              <a:rPr lang="en-GB" sz="2800" dirty="0"/>
              <a:t>Objective 2 - Does it add expertise to the current staff mix within PWE Healthcare? 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225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BB9B2C-6863-4F84-8BD9-DB6F3580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788234"/>
            <a:ext cx="8264770" cy="4280970"/>
          </a:xfrm>
        </p:spPr>
        <p:txBody>
          <a:bodyPr/>
          <a:lstStyle/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r>
              <a:rPr lang="en-GB" sz="2800" dirty="0"/>
              <a:t>“It’s great that our patients have direct access to the expertise and specialist MSK skill that our FCP team bring. The whole team have gained a better understanding of how to manage and direct MSK conditions more appropriately’”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75715-3F3A-40C2-A70D-038F26069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56" y="414319"/>
            <a:ext cx="7772400" cy="804881"/>
          </a:xfrm>
        </p:spPr>
        <p:txBody>
          <a:bodyPr>
            <a:noAutofit/>
          </a:bodyPr>
          <a:lstStyle/>
          <a:p>
            <a:r>
              <a:rPr lang="en-GB" sz="2800" dirty="0"/>
              <a:t>Objective 3 - Is FCP Physiotherapy valued by G.P.s?</a:t>
            </a:r>
          </a:p>
        </p:txBody>
      </p:sp>
    </p:spTree>
    <p:extLst>
      <p:ext uri="{BB962C8B-B14F-4D97-AF65-F5344CB8AC3E}">
        <p14:creationId xmlns:p14="http://schemas.microsoft.com/office/powerpoint/2010/main" val="47853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BB9B2C-6863-4F84-8BD9-DB6F3580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788234"/>
            <a:ext cx="8264770" cy="42809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96% of patients rated the services as good or excellent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99% of patients were likely or extremely like to recommend the service to their family and friends (FFT)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75715-3F3A-40C2-A70D-038F26069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56" y="414319"/>
            <a:ext cx="7772400" cy="804881"/>
          </a:xfrm>
        </p:spPr>
        <p:txBody>
          <a:bodyPr>
            <a:noAutofit/>
          </a:bodyPr>
          <a:lstStyle/>
          <a:p>
            <a:r>
              <a:rPr lang="en-GB" sz="2800" dirty="0"/>
              <a:t>Objective 4 - Is FCP Physiotherapy valued by patients?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432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HT 1">
      <a:dk1>
        <a:srgbClr val="67686B"/>
      </a:dk1>
      <a:lt1>
        <a:srgbClr val="523178"/>
      </a:lt1>
      <a:dk2>
        <a:srgbClr val="17A6BE"/>
      </a:dk2>
      <a:lt2>
        <a:srgbClr val="78B63D"/>
      </a:lt2>
      <a:accent1>
        <a:srgbClr val="523178"/>
      </a:accent1>
      <a:accent2>
        <a:srgbClr val="17A6BE"/>
      </a:accent2>
      <a:accent3>
        <a:srgbClr val="78B63D"/>
      </a:accent3>
      <a:accent4>
        <a:srgbClr val="67686B"/>
      </a:accent4>
      <a:accent5>
        <a:srgbClr val="523178"/>
      </a:accent5>
      <a:accent6>
        <a:srgbClr val="78B63D"/>
      </a:accent6>
      <a:hlink>
        <a:srgbClr val="17A6BE"/>
      </a:hlink>
      <a:folHlink>
        <a:srgbClr val="5231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596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First Contract Practitioner – Pilot   Phil Driver – 14/10/19 ELHT Integrated MSK Service</vt:lpstr>
      <vt:lpstr>Setting the scene</vt:lpstr>
      <vt:lpstr>Clinic set up</vt:lpstr>
      <vt:lpstr>FCP Pathway</vt:lpstr>
      <vt:lpstr>PowerPoint Presentation</vt:lpstr>
      <vt:lpstr>Objective 1 – will FCP provide additional capacity?</vt:lpstr>
      <vt:lpstr>Objective 2 - Does it add expertise to the current staff mix within PWE Healthcare?  </vt:lpstr>
      <vt:lpstr>Objective 3 - Is FCP Physiotherapy valued by G.P.s?</vt:lpstr>
      <vt:lpstr>Objective 4 - Is FCP Physiotherapy valued by patients? </vt:lpstr>
      <vt:lpstr>Secondary Savings</vt:lpstr>
      <vt:lpstr>Troubleshooting</vt:lpstr>
      <vt:lpstr>Team Effort</vt:lpstr>
    </vt:vector>
  </TitlesOfParts>
  <Company>Concept4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Livingston</dc:creator>
  <cp:lastModifiedBy>The Performance Lab</cp:lastModifiedBy>
  <cp:revision>29</cp:revision>
  <dcterms:created xsi:type="dcterms:W3CDTF">2015-03-30T10:31:01Z</dcterms:created>
  <dcterms:modified xsi:type="dcterms:W3CDTF">2019-10-13T22:03:30Z</dcterms:modified>
</cp:coreProperties>
</file>