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56" r:id="rId2"/>
    <p:sldId id="307" r:id="rId3"/>
    <p:sldId id="345" r:id="rId4"/>
    <p:sldId id="326" r:id="rId5"/>
    <p:sldId id="327" r:id="rId6"/>
    <p:sldId id="330" r:id="rId7"/>
    <p:sldId id="340" r:id="rId8"/>
    <p:sldId id="341" r:id="rId9"/>
    <p:sldId id="342" r:id="rId10"/>
    <p:sldId id="331" r:id="rId11"/>
    <p:sldId id="332" r:id="rId12"/>
    <p:sldId id="325" r:id="rId13"/>
    <p:sldId id="338" r:id="rId14"/>
    <p:sldId id="348" r:id="rId15"/>
    <p:sldId id="321" r:id="rId16"/>
    <p:sldId id="346" r:id="rId17"/>
    <p:sldId id="349" r:id="rId18"/>
    <p:sldId id="351" r:id="rId19"/>
    <p:sldId id="350" r:id="rId20"/>
    <p:sldId id="339" r:id="rId21"/>
    <p:sldId id="352" r:id="rId22"/>
  </p:sldIdLst>
  <p:sldSz cx="12192000" cy="6858000"/>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3135" userDrawn="1">
          <p15:clr>
            <a:srgbClr val="A4A3A4"/>
          </p15:clr>
        </p15:guide>
        <p15:guide id="2" pos="214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F00"/>
    <a:srgbClr val="7354C3"/>
    <a:srgbClr val="6F64C3"/>
    <a:srgbClr val="FFC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66" autoAdjust="0"/>
    <p:restoredTop sz="94652" autoAdjust="0"/>
  </p:normalViewPr>
  <p:slideViewPr>
    <p:cSldViewPr snapToGrid="0" snapToObjects="1">
      <p:cViewPr varScale="1">
        <p:scale>
          <a:sx n="77" d="100"/>
          <a:sy n="77" d="100"/>
        </p:scale>
        <p:origin x="108" y="768"/>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3654"/>
    </p:cViewPr>
  </p:sorterViewPr>
  <p:notesViewPr>
    <p:cSldViewPr snapToGrid="0" snapToObjects="1" showGuides="1">
      <p:cViewPr varScale="1">
        <p:scale>
          <a:sx n="73" d="100"/>
          <a:sy n="73" d="100"/>
        </p:scale>
        <p:origin x="2148" y="60"/>
      </p:cViewPr>
      <p:guideLst>
        <p:guide orient="horz" pos="3135"/>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4283" cy="49829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8645" y="0"/>
            <a:ext cx="2944283" cy="498295"/>
          </a:xfrm>
          <a:prstGeom prst="rect">
            <a:avLst/>
          </a:prstGeom>
        </p:spPr>
        <p:txBody>
          <a:bodyPr vert="horz" lIns="91440" tIns="45720" rIns="91440" bIns="45720" rtlCol="0"/>
          <a:lstStyle>
            <a:lvl1pPr algn="r">
              <a:defRPr sz="1200"/>
            </a:lvl1pPr>
          </a:lstStyle>
          <a:p>
            <a:fld id="{3B8E210D-7FF2-A742-B32B-47074288530F}" type="datetimeFigureOut">
              <a:rPr lang="en-US" smtClean="0"/>
              <a:t>10/10/2019</a:t>
            </a:fld>
            <a:endParaRPr lang="en-US"/>
          </a:p>
        </p:txBody>
      </p:sp>
      <p:sp>
        <p:nvSpPr>
          <p:cNvPr id="4" name="Slide Image Placeholder 3"/>
          <p:cNvSpPr>
            <a:spLocks noGrp="1" noRot="1" noChangeAspect="1"/>
          </p:cNvSpPr>
          <p:nvPr>
            <p:ph type="sldImg" idx="2"/>
          </p:nvPr>
        </p:nvSpPr>
        <p:spPr>
          <a:xfrm>
            <a:off x="419100" y="1241425"/>
            <a:ext cx="5956300" cy="33512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79486"/>
            <a:ext cx="5435600" cy="391048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433107"/>
            <a:ext cx="2944283" cy="49829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8645" y="9433107"/>
            <a:ext cx="2944283" cy="498294"/>
          </a:xfrm>
          <a:prstGeom prst="rect">
            <a:avLst/>
          </a:prstGeom>
        </p:spPr>
        <p:txBody>
          <a:bodyPr vert="horz" lIns="91440" tIns="45720" rIns="91440" bIns="45720" rtlCol="0" anchor="b"/>
          <a:lstStyle>
            <a:lvl1pPr algn="r">
              <a:defRPr sz="1200"/>
            </a:lvl1pPr>
          </a:lstStyle>
          <a:p>
            <a:fld id="{2D65D68C-EE3A-3248-AF17-0A8430663CAF}" type="slidenum">
              <a:rPr lang="en-US" smtClean="0"/>
              <a:t>‹#›</a:t>
            </a:fld>
            <a:endParaRPr lang="en-US"/>
          </a:p>
        </p:txBody>
      </p:sp>
    </p:spTree>
    <p:extLst>
      <p:ext uri="{BB962C8B-B14F-4D97-AF65-F5344CB8AC3E}">
        <p14:creationId xmlns:p14="http://schemas.microsoft.com/office/powerpoint/2010/main" val="487029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D65D68C-EE3A-3248-AF17-0A8430663CAF}" type="slidenum">
              <a:rPr lang="en-US" smtClean="0"/>
              <a:t>1</a:t>
            </a:fld>
            <a:endParaRPr lang="en-US"/>
          </a:p>
        </p:txBody>
      </p:sp>
    </p:spTree>
    <p:extLst>
      <p:ext uri="{BB962C8B-B14F-4D97-AF65-F5344CB8AC3E}">
        <p14:creationId xmlns:p14="http://schemas.microsoft.com/office/powerpoint/2010/main" val="140453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a:t>
            </a:r>
            <a:r>
              <a:rPr lang="en-GB" baseline="0" dirty="0" smtClean="0"/>
              <a:t> what is political? – question to council</a:t>
            </a:r>
          </a:p>
          <a:p>
            <a:r>
              <a:rPr lang="en-GB" baseline="0" dirty="0" smtClean="0"/>
              <a:t>Charity commission definition uses the elephant test</a:t>
            </a:r>
            <a:endParaRPr lang="en-GB" dirty="0"/>
          </a:p>
        </p:txBody>
      </p:sp>
      <p:sp>
        <p:nvSpPr>
          <p:cNvPr id="4" name="Slide Number Placeholder 3"/>
          <p:cNvSpPr>
            <a:spLocks noGrp="1"/>
          </p:cNvSpPr>
          <p:nvPr>
            <p:ph type="sldNum" sz="quarter" idx="10"/>
          </p:nvPr>
        </p:nvSpPr>
        <p:spPr/>
        <p:txBody>
          <a:bodyPr/>
          <a:lstStyle/>
          <a:p>
            <a:fld id="{2D65D68C-EE3A-3248-AF17-0A8430663CAF}" type="slidenum">
              <a:rPr lang="en-US" smtClean="0"/>
              <a:t>10</a:t>
            </a:fld>
            <a:endParaRPr lang="en-US"/>
          </a:p>
        </p:txBody>
      </p:sp>
    </p:spTree>
    <p:extLst>
      <p:ext uri="{BB962C8B-B14F-4D97-AF65-F5344CB8AC3E}">
        <p14:creationId xmlns:p14="http://schemas.microsoft.com/office/powerpoint/2010/main" val="16044501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a:t>
            </a:r>
            <a:r>
              <a:rPr lang="en-GB" baseline="0" dirty="0" smtClean="0"/>
              <a:t> what is political? – question to council</a:t>
            </a:r>
          </a:p>
          <a:p>
            <a:r>
              <a:rPr lang="en-GB" baseline="0" dirty="0" smtClean="0"/>
              <a:t>Charity commission definition uses the elephant test</a:t>
            </a:r>
            <a:endParaRPr lang="en-GB" dirty="0"/>
          </a:p>
        </p:txBody>
      </p:sp>
      <p:sp>
        <p:nvSpPr>
          <p:cNvPr id="4" name="Slide Number Placeholder 3"/>
          <p:cNvSpPr>
            <a:spLocks noGrp="1"/>
          </p:cNvSpPr>
          <p:nvPr>
            <p:ph type="sldNum" sz="quarter" idx="10"/>
          </p:nvPr>
        </p:nvSpPr>
        <p:spPr/>
        <p:txBody>
          <a:bodyPr/>
          <a:lstStyle/>
          <a:p>
            <a:fld id="{2D65D68C-EE3A-3248-AF17-0A8430663CAF}" type="slidenum">
              <a:rPr lang="en-US" smtClean="0"/>
              <a:t>11</a:t>
            </a:fld>
            <a:endParaRPr lang="en-US"/>
          </a:p>
        </p:txBody>
      </p:sp>
    </p:spTree>
    <p:extLst>
      <p:ext uri="{BB962C8B-B14F-4D97-AF65-F5344CB8AC3E}">
        <p14:creationId xmlns:p14="http://schemas.microsoft.com/office/powerpoint/2010/main" val="1760505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a:t>
            </a:r>
            <a:r>
              <a:rPr lang="en-GB" baseline="0" dirty="0" smtClean="0"/>
              <a:t> what is political? – question to council</a:t>
            </a:r>
          </a:p>
          <a:p>
            <a:r>
              <a:rPr lang="en-GB" baseline="0" dirty="0" smtClean="0"/>
              <a:t>Charity commission definition uses the elephant test</a:t>
            </a:r>
            <a:endParaRPr lang="en-GB" dirty="0"/>
          </a:p>
        </p:txBody>
      </p:sp>
      <p:sp>
        <p:nvSpPr>
          <p:cNvPr id="4" name="Slide Number Placeholder 3"/>
          <p:cNvSpPr>
            <a:spLocks noGrp="1"/>
          </p:cNvSpPr>
          <p:nvPr>
            <p:ph type="sldNum" sz="quarter" idx="10"/>
          </p:nvPr>
        </p:nvSpPr>
        <p:spPr/>
        <p:txBody>
          <a:bodyPr/>
          <a:lstStyle/>
          <a:p>
            <a:fld id="{2D65D68C-EE3A-3248-AF17-0A8430663CAF}" type="slidenum">
              <a:rPr lang="en-US" smtClean="0"/>
              <a:t>12</a:t>
            </a:fld>
            <a:endParaRPr lang="en-US"/>
          </a:p>
        </p:txBody>
      </p:sp>
    </p:spTree>
    <p:extLst>
      <p:ext uri="{BB962C8B-B14F-4D97-AF65-F5344CB8AC3E}">
        <p14:creationId xmlns:p14="http://schemas.microsoft.com/office/powerpoint/2010/main" val="31538471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a:t>
            </a:r>
            <a:r>
              <a:rPr lang="en-GB" baseline="0" dirty="0" smtClean="0"/>
              <a:t> what is political? – question to council</a:t>
            </a:r>
          </a:p>
          <a:p>
            <a:r>
              <a:rPr lang="en-GB" baseline="0" dirty="0" smtClean="0"/>
              <a:t>Charity commission definition uses the elephant test</a:t>
            </a:r>
            <a:endParaRPr lang="en-GB" dirty="0"/>
          </a:p>
        </p:txBody>
      </p:sp>
      <p:sp>
        <p:nvSpPr>
          <p:cNvPr id="4" name="Slide Number Placeholder 3"/>
          <p:cNvSpPr>
            <a:spLocks noGrp="1"/>
          </p:cNvSpPr>
          <p:nvPr>
            <p:ph type="sldNum" sz="quarter" idx="10"/>
          </p:nvPr>
        </p:nvSpPr>
        <p:spPr/>
        <p:txBody>
          <a:bodyPr/>
          <a:lstStyle/>
          <a:p>
            <a:fld id="{2D65D68C-EE3A-3248-AF17-0A8430663CAF}" type="slidenum">
              <a:rPr lang="en-US" smtClean="0"/>
              <a:t>13</a:t>
            </a:fld>
            <a:endParaRPr lang="en-US"/>
          </a:p>
        </p:txBody>
      </p:sp>
    </p:spTree>
    <p:extLst>
      <p:ext uri="{BB962C8B-B14F-4D97-AF65-F5344CB8AC3E}">
        <p14:creationId xmlns:p14="http://schemas.microsoft.com/office/powerpoint/2010/main" val="13809713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a:t>
            </a:r>
            <a:r>
              <a:rPr lang="en-GB" baseline="0" dirty="0" smtClean="0"/>
              <a:t> what is political? – question to council</a:t>
            </a:r>
          </a:p>
          <a:p>
            <a:r>
              <a:rPr lang="en-GB" baseline="0" dirty="0" smtClean="0"/>
              <a:t>Charity commission definition uses the elephant test</a:t>
            </a:r>
            <a:endParaRPr lang="en-GB" dirty="0"/>
          </a:p>
        </p:txBody>
      </p:sp>
      <p:sp>
        <p:nvSpPr>
          <p:cNvPr id="4" name="Slide Number Placeholder 3"/>
          <p:cNvSpPr>
            <a:spLocks noGrp="1"/>
          </p:cNvSpPr>
          <p:nvPr>
            <p:ph type="sldNum" sz="quarter" idx="10"/>
          </p:nvPr>
        </p:nvSpPr>
        <p:spPr/>
        <p:txBody>
          <a:bodyPr/>
          <a:lstStyle/>
          <a:p>
            <a:fld id="{2D65D68C-EE3A-3248-AF17-0A8430663CAF}" type="slidenum">
              <a:rPr lang="en-US" smtClean="0"/>
              <a:t>14</a:t>
            </a:fld>
            <a:endParaRPr lang="en-US"/>
          </a:p>
        </p:txBody>
      </p:sp>
    </p:spTree>
    <p:extLst>
      <p:ext uri="{BB962C8B-B14F-4D97-AF65-F5344CB8AC3E}">
        <p14:creationId xmlns:p14="http://schemas.microsoft.com/office/powerpoint/2010/main" val="3110407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a:t>
            </a:r>
            <a:r>
              <a:rPr lang="en-GB" baseline="0" dirty="0" smtClean="0"/>
              <a:t> what is political? – question to council</a:t>
            </a:r>
          </a:p>
          <a:p>
            <a:r>
              <a:rPr lang="en-GB" baseline="0" dirty="0" smtClean="0"/>
              <a:t>Charity commission definition uses the elephant test</a:t>
            </a:r>
            <a:endParaRPr lang="en-GB" dirty="0"/>
          </a:p>
        </p:txBody>
      </p:sp>
      <p:sp>
        <p:nvSpPr>
          <p:cNvPr id="4" name="Slide Number Placeholder 3"/>
          <p:cNvSpPr>
            <a:spLocks noGrp="1"/>
          </p:cNvSpPr>
          <p:nvPr>
            <p:ph type="sldNum" sz="quarter" idx="10"/>
          </p:nvPr>
        </p:nvSpPr>
        <p:spPr/>
        <p:txBody>
          <a:bodyPr/>
          <a:lstStyle/>
          <a:p>
            <a:fld id="{2D65D68C-EE3A-3248-AF17-0A8430663CAF}" type="slidenum">
              <a:rPr lang="en-US" smtClean="0"/>
              <a:t>15</a:t>
            </a:fld>
            <a:endParaRPr lang="en-US"/>
          </a:p>
        </p:txBody>
      </p:sp>
    </p:spTree>
    <p:extLst>
      <p:ext uri="{BB962C8B-B14F-4D97-AF65-F5344CB8AC3E}">
        <p14:creationId xmlns:p14="http://schemas.microsoft.com/office/powerpoint/2010/main" val="9458776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a:t>
            </a:r>
            <a:r>
              <a:rPr lang="en-GB" baseline="0" dirty="0" smtClean="0"/>
              <a:t> what is political? – question to council</a:t>
            </a:r>
          </a:p>
          <a:p>
            <a:r>
              <a:rPr lang="en-GB" baseline="0" dirty="0" smtClean="0"/>
              <a:t>Charity commission definition uses the elephant test</a:t>
            </a:r>
            <a:endParaRPr lang="en-GB" dirty="0"/>
          </a:p>
        </p:txBody>
      </p:sp>
      <p:sp>
        <p:nvSpPr>
          <p:cNvPr id="4" name="Slide Number Placeholder 3"/>
          <p:cNvSpPr>
            <a:spLocks noGrp="1"/>
          </p:cNvSpPr>
          <p:nvPr>
            <p:ph type="sldNum" sz="quarter" idx="10"/>
          </p:nvPr>
        </p:nvSpPr>
        <p:spPr/>
        <p:txBody>
          <a:bodyPr/>
          <a:lstStyle/>
          <a:p>
            <a:fld id="{2D65D68C-EE3A-3248-AF17-0A8430663CAF}" type="slidenum">
              <a:rPr lang="en-US" smtClean="0"/>
              <a:t>16</a:t>
            </a:fld>
            <a:endParaRPr lang="en-US"/>
          </a:p>
        </p:txBody>
      </p:sp>
    </p:spTree>
    <p:extLst>
      <p:ext uri="{BB962C8B-B14F-4D97-AF65-F5344CB8AC3E}">
        <p14:creationId xmlns:p14="http://schemas.microsoft.com/office/powerpoint/2010/main" val="23579458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a:t>
            </a:r>
            <a:r>
              <a:rPr lang="en-GB" baseline="0" dirty="0" smtClean="0"/>
              <a:t> what is political? – question to council</a:t>
            </a:r>
          </a:p>
          <a:p>
            <a:r>
              <a:rPr lang="en-GB" baseline="0" dirty="0" smtClean="0"/>
              <a:t>Charity commission definition uses the elephant test</a:t>
            </a:r>
            <a:endParaRPr lang="en-GB" dirty="0"/>
          </a:p>
        </p:txBody>
      </p:sp>
      <p:sp>
        <p:nvSpPr>
          <p:cNvPr id="4" name="Slide Number Placeholder 3"/>
          <p:cNvSpPr>
            <a:spLocks noGrp="1"/>
          </p:cNvSpPr>
          <p:nvPr>
            <p:ph type="sldNum" sz="quarter" idx="10"/>
          </p:nvPr>
        </p:nvSpPr>
        <p:spPr/>
        <p:txBody>
          <a:bodyPr/>
          <a:lstStyle/>
          <a:p>
            <a:fld id="{2D65D68C-EE3A-3248-AF17-0A8430663CAF}" type="slidenum">
              <a:rPr lang="en-US" smtClean="0"/>
              <a:t>17</a:t>
            </a:fld>
            <a:endParaRPr lang="en-US"/>
          </a:p>
        </p:txBody>
      </p:sp>
    </p:spTree>
    <p:extLst>
      <p:ext uri="{BB962C8B-B14F-4D97-AF65-F5344CB8AC3E}">
        <p14:creationId xmlns:p14="http://schemas.microsoft.com/office/powerpoint/2010/main" val="25612921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a:t>
            </a:r>
            <a:r>
              <a:rPr lang="en-GB" baseline="0" dirty="0" smtClean="0"/>
              <a:t> what is political? – question to council</a:t>
            </a:r>
          </a:p>
          <a:p>
            <a:r>
              <a:rPr lang="en-GB" baseline="0" dirty="0" smtClean="0"/>
              <a:t>Charity commission definition uses the elephant test</a:t>
            </a:r>
            <a:endParaRPr lang="en-GB" dirty="0"/>
          </a:p>
        </p:txBody>
      </p:sp>
      <p:sp>
        <p:nvSpPr>
          <p:cNvPr id="4" name="Slide Number Placeholder 3"/>
          <p:cNvSpPr>
            <a:spLocks noGrp="1"/>
          </p:cNvSpPr>
          <p:nvPr>
            <p:ph type="sldNum" sz="quarter" idx="10"/>
          </p:nvPr>
        </p:nvSpPr>
        <p:spPr/>
        <p:txBody>
          <a:bodyPr/>
          <a:lstStyle/>
          <a:p>
            <a:fld id="{2D65D68C-EE3A-3248-AF17-0A8430663CAF}" type="slidenum">
              <a:rPr lang="en-US" smtClean="0"/>
              <a:t>18</a:t>
            </a:fld>
            <a:endParaRPr lang="en-US"/>
          </a:p>
        </p:txBody>
      </p:sp>
    </p:spTree>
    <p:extLst>
      <p:ext uri="{BB962C8B-B14F-4D97-AF65-F5344CB8AC3E}">
        <p14:creationId xmlns:p14="http://schemas.microsoft.com/office/powerpoint/2010/main" val="13490292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a:t>
            </a:r>
            <a:r>
              <a:rPr lang="en-GB" baseline="0" dirty="0" smtClean="0"/>
              <a:t> what is political? – question to council</a:t>
            </a:r>
          </a:p>
          <a:p>
            <a:r>
              <a:rPr lang="en-GB" baseline="0" dirty="0" smtClean="0"/>
              <a:t>Charity commission definition uses the elephant test</a:t>
            </a:r>
            <a:endParaRPr lang="en-GB" dirty="0"/>
          </a:p>
        </p:txBody>
      </p:sp>
      <p:sp>
        <p:nvSpPr>
          <p:cNvPr id="4" name="Slide Number Placeholder 3"/>
          <p:cNvSpPr>
            <a:spLocks noGrp="1"/>
          </p:cNvSpPr>
          <p:nvPr>
            <p:ph type="sldNum" sz="quarter" idx="10"/>
          </p:nvPr>
        </p:nvSpPr>
        <p:spPr/>
        <p:txBody>
          <a:bodyPr/>
          <a:lstStyle/>
          <a:p>
            <a:fld id="{2D65D68C-EE3A-3248-AF17-0A8430663CAF}" type="slidenum">
              <a:rPr lang="en-US" smtClean="0"/>
              <a:t>19</a:t>
            </a:fld>
            <a:endParaRPr lang="en-US"/>
          </a:p>
        </p:txBody>
      </p:sp>
    </p:spTree>
    <p:extLst>
      <p:ext uri="{BB962C8B-B14F-4D97-AF65-F5344CB8AC3E}">
        <p14:creationId xmlns:p14="http://schemas.microsoft.com/office/powerpoint/2010/main" val="224004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a:t>
            </a:r>
            <a:r>
              <a:rPr lang="en-GB" baseline="0" dirty="0" smtClean="0"/>
              <a:t> what is political? – question to council</a:t>
            </a:r>
          </a:p>
          <a:p>
            <a:r>
              <a:rPr lang="en-GB" baseline="0" dirty="0" smtClean="0"/>
              <a:t>Charity commission definition uses the elephant test</a:t>
            </a:r>
            <a:endParaRPr lang="en-GB" dirty="0"/>
          </a:p>
        </p:txBody>
      </p:sp>
      <p:sp>
        <p:nvSpPr>
          <p:cNvPr id="4" name="Slide Number Placeholder 3"/>
          <p:cNvSpPr>
            <a:spLocks noGrp="1"/>
          </p:cNvSpPr>
          <p:nvPr>
            <p:ph type="sldNum" sz="quarter" idx="10"/>
          </p:nvPr>
        </p:nvSpPr>
        <p:spPr/>
        <p:txBody>
          <a:bodyPr/>
          <a:lstStyle/>
          <a:p>
            <a:fld id="{2D65D68C-EE3A-3248-AF17-0A8430663CAF}" type="slidenum">
              <a:rPr lang="en-US" smtClean="0"/>
              <a:t>2</a:t>
            </a:fld>
            <a:endParaRPr lang="en-US"/>
          </a:p>
        </p:txBody>
      </p:sp>
    </p:spTree>
    <p:extLst>
      <p:ext uri="{BB962C8B-B14F-4D97-AF65-F5344CB8AC3E}">
        <p14:creationId xmlns:p14="http://schemas.microsoft.com/office/powerpoint/2010/main" val="803160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a:t>
            </a:r>
            <a:r>
              <a:rPr lang="en-GB" baseline="0" dirty="0" smtClean="0"/>
              <a:t> what is political? – question to council</a:t>
            </a:r>
          </a:p>
          <a:p>
            <a:r>
              <a:rPr lang="en-GB" baseline="0" dirty="0" smtClean="0"/>
              <a:t>Charity commission definition uses the elephant test</a:t>
            </a:r>
            <a:endParaRPr lang="en-GB" dirty="0"/>
          </a:p>
        </p:txBody>
      </p:sp>
      <p:sp>
        <p:nvSpPr>
          <p:cNvPr id="4" name="Slide Number Placeholder 3"/>
          <p:cNvSpPr>
            <a:spLocks noGrp="1"/>
          </p:cNvSpPr>
          <p:nvPr>
            <p:ph type="sldNum" sz="quarter" idx="10"/>
          </p:nvPr>
        </p:nvSpPr>
        <p:spPr/>
        <p:txBody>
          <a:bodyPr/>
          <a:lstStyle/>
          <a:p>
            <a:fld id="{2D65D68C-EE3A-3248-AF17-0A8430663CAF}" type="slidenum">
              <a:rPr lang="en-US" smtClean="0"/>
              <a:t>20</a:t>
            </a:fld>
            <a:endParaRPr lang="en-US"/>
          </a:p>
        </p:txBody>
      </p:sp>
    </p:spTree>
    <p:extLst>
      <p:ext uri="{BB962C8B-B14F-4D97-AF65-F5344CB8AC3E}">
        <p14:creationId xmlns:p14="http://schemas.microsoft.com/office/powerpoint/2010/main" val="10727196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a:t>
            </a:r>
            <a:r>
              <a:rPr lang="en-GB" baseline="0" dirty="0" smtClean="0"/>
              <a:t> what is political? – question to council</a:t>
            </a:r>
          </a:p>
          <a:p>
            <a:r>
              <a:rPr lang="en-GB" baseline="0" dirty="0" smtClean="0"/>
              <a:t>Charity commission definition uses the elephant test</a:t>
            </a:r>
            <a:endParaRPr lang="en-GB" dirty="0"/>
          </a:p>
        </p:txBody>
      </p:sp>
      <p:sp>
        <p:nvSpPr>
          <p:cNvPr id="4" name="Slide Number Placeholder 3"/>
          <p:cNvSpPr>
            <a:spLocks noGrp="1"/>
          </p:cNvSpPr>
          <p:nvPr>
            <p:ph type="sldNum" sz="quarter" idx="10"/>
          </p:nvPr>
        </p:nvSpPr>
        <p:spPr/>
        <p:txBody>
          <a:bodyPr/>
          <a:lstStyle/>
          <a:p>
            <a:fld id="{2D65D68C-EE3A-3248-AF17-0A8430663CAF}" type="slidenum">
              <a:rPr lang="en-US" smtClean="0"/>
              <a:t>21</a:t>
            </a:fld>
            <a:endParaRPr lang="en-US"/>
          </a:p>
        </p:txBody>
      </p:sp>
    </p:spTree>
    <p:extLst>
      <p:ext uri="{BB962C8B-B14F-4D97-AF65-F5344CB8AC3E}">
        <p14:creationId xmlns:p14="http://schemas.microsoft.com/office/powerpoint/2010/main" val="496378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a:t>
            </a:r>
            <a:r>
              <a:rPr lang="en-GB" baseline="0" dirty="0" smtClean="0"/>
              <a:t> what is political? – question to council</a:t>
            </a:r>
          </a:p>
          <a:p>
            <a:r>
              <a:rPr lang="en-GB" baseline="0" dirty="0" smtClean="0"/>
              <a:t>Charity commission definition uses the elephant test</a:t>
            </a:r>
            <a:endParaRPr lang="en-GB" dirty="0"/>
          </a:p>
        </p:txBody>
      </p:sp>
      <p:sp>
        <p:nvSpPr>
          <p:cNvPr id="4" name="Slide Number Placeholder 3"/>
          <p:cNvSpPr>
            <a:spLocks noGrp="1"/>
          </p:cNvSpPr>
          <p:nvPr>
            <p:ph type="sldNum" sz="quarter" idx="10"/>
          </p:nvPr>
        </p:nvSpPr>
        <p:spPr/>
        <p:txBody>
          <a:bodyPr/>
          <a:lstStyle/>
          <a:p>
            <a:fld id="{2D65D68C-EE3A-3248-AF17-0A8430663CAF}" type="slidenum">
              <a:rPr lang="en-US" smtClean="0"/>
              <a:t>3</a:t>
            </a:fld>
            <a:endParaRPr lang="en-US"/>
          </a:p>
        </p:txBody>
      </p:sp>
    </p:spTree>
    <p:extLst>
      <p:ext uri="{BB962C8B-B14F-4D97-AF65-F5344CB8AC3E}">
        <p14:creationId xmlns:p14="http://schemas.microsoft.com/office/powerpoint/2010/main" val="33521346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a:t>
            </a:r>
            <a:r>
              <a:rPr lang="en-GB" baseline="0" dirty="0" smtClean="0"/>
              <a:t> what is political? – question to council</a:t>
            </a:r>
          </a:p>
          <a:p>
            <a:r>
              <a:rPr lang="en-GB" baseline="0" dirty="0" smtClean="0"/>
              <a:t>Charity commission definition uses the elephant test</a:t>
            </a:r>
            <a:endParaRPr lang="en-GB" dirty="0"/>
          </a:p>
        </p:txBody>
      </p:sp>
      <p:sp>
        <p:nvSpPr>
          <p:cNvPr id="4" name="Slide Number Placeholder 3"/>
          <p:cNvSpPr>
            <a:spLocks noGrp="1"/>
          </p:cNvSpPr>
          <p:nvPr>
            <p:ph type="sldNum" sz="quarter" idx="10"/>
          </p:nvPr>
        </p:nvSpPr>
        <p:spPr/>
        <p:txBody>
          <a:bodyPr/>
          <a:lstStyle/>
          <a:p>
            <a:fld id="{2D65D68C-EE3A-3248-AF17-0A8430663CAF}" type="slidenum">
              <a:rPr lang="en-US" smtClean="0"/>
              <a:t>4</a:t>
            </a:fld>
            <a:endParaRPr lang="en-US"/>
          </a:p>
        </p:txBody>
      </p:sp>
    </p:spTree>
    <p:extLst>
      <p:ext uri="{BB962C8B-B14F-4D97-AF65-F5344CB8AC3E}">
        <p14:creationId xmlns:p14="http://schemas.microsoft.com/office/powerpoint/2010/main" val="23031986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a:t>
            </a:r>
            <a:r>
              <a:rPr lang="en-GB" baseline="0" dirty="0" smtClean="0"/>
              <a:t> what is political? – question to council</a:t>
            </a:r>
          </a:p>
          <a:p>
            <a:r>
              <a:rPr lang="en-GB" baseline="0" dirty="0" smtClean="0"/>
              <a:t>Charity commission definition uses the elephant test</a:t>
            </a:r>
            <a:endParaRPr lang="en-GB" dirty="0"/>
          </a:p>
        </p:txBody>
      </p:sp>
      <p:sp>
        <p:nvSpPr>
          <p:cNvPr id="4" name="Slide Number Placeholder 3"/>
          <p:cNvSpPr>
            <a:spLocks noGrp="1"/>
          </p:cNvSpPr>
          <p:nvPr>
            <p:ph type="sldNum" sz="quarter" idx="10"/>
          </p:nvPr>
        </p:nvSpPr>
        <p:spPr/>
        <p:txBody>
          <a:bodyPr/>
          <a:lstStyle/>
          <a:p>
            <a:fld id="{2D65D68C-EE3A-3248-AF17-0A8430663CAF}" type="slidenum">
              <a:rPr lang="en-US" smtClean="0"/>
              <a:t>5</a:t>
            </a:fld>
            <a:endParaRPr lang="en-US"/>
          </a:p>
        </p:txBody>
      </p:sp>
    </p:spTree>
    <p:extLst>
      <p:ext uri="{BB962C8B-B14F-4D97-AF65-F5344CB8AC3E}">
        <p14:creationId xmlns:p14="http://schemas.microsoft.com/office/powerpoint/2010/main" val="42829176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a:t>
            </a:r>
            <a:r>
              <a:rPr lang="en-GB" baseline="0" dirty="0" smtClean="0"/>
              <a:t> what is political? – question to council</a:t>
            </a:r>
          </a:p>
          <a:p>
            <a:r>
              <a:rPr lang="en-GB" baseline="0" dirty="0" smtClean="0"/>
              <a:t>Charity commission definition uses the elephant test</a:t>
            </a:r>
            <a:endParaRPr lang="en-GB" dirty="0"/>
          </a:p>
        </p:txBody>
      </p:sp>
      <p:sp>
        <p:nvSpPr>
          <p:cNvPr id="4" name="Slide Number Placeholder 3"/>
          <p:cNvSpPr>
            <a:spLocks noGrp="1"/>
          </p:cNvSpPr>
          <p:nvPr>
            <p:ph type="sldNum" sz="quarter" idx="10"/>
          </p:nvPr>
        </p:nvSpPr>
        <p:spPr/>
        <p:txBody>
          <a:bodyPr/>
          <a:lstStyle/>
          <a:p>
            <a:fld id="{2D65D68C-EE3A-3248-AF17-0A8430663CAF}" type="slidenum">
              <a:rPr lang="en-US" smtClean="0"/>
              <a:t>6</a:t>
            </a:fld>
            <a:endParaRPr lang="en-US"/>
          </a:p>
        </p:txBody>
      </p:sp>
    </p:spTree>
    <p:extLst>
      <p:ext uri="{BB962C8B-B14F-4D97-AF65-F5344CB8AC3E}">
        <p14:creationId xmlns:p14="http://schemas.microsoft.com/office/powerpoint/2010/main" val="4230851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a:t>
            </a:r>
            <a:r>
              <a:rPr lang="en-GB" baseline="0" dirty="0" smtClean="0"/>
              <a:t> what is political? – question to council</a:t>
            </a:r>
          </a:p>
          <a:p>
            <a:r>
              <a:rPr lang="en-GB" baseline="0" dirty="0" smtClean="0"/>
              <a:t>Charity commission definition uses the elephant test</a:t>
            </a:r>
            <a:endParaRPr lang="en-GB" dirty="0"/>
          </a:p>
        </p:txBody>
      </p:sp>
      <p:sp>
        <p:nvSpPr>
          <p:cNvPr id="4" name="Slide Number Placeholder 3"/>
          <p:cNvSpPr>
            <a:spLocks noGrp="1"/>
          </p:cNvSpPr>
          <p:nvPr>
            <p:ph type="sldNum" sz="quarter" idx="10"/>
          </p:nvPr>
        </p:nvSpPr>
        <p:spPr/>
        <p:txBody>
          <a:bodyPr/>
          <a:lstStyle/>
          <a:p>
            <a:fld id="{2D65D68C-EE3A-3248-AF17-0A8430663CAF}" type="slidenum">
              <a:rPr lang="en-US" smtClean="0"/>
              <a:t>7</a:t>
            </a:fld>
            <a:endParaRPr lang="en-US"/>
          </a:p>
        </p:txBody>
      </p:sp>
    </p:spTree>
    <p:extLst>
      <p:ext uri="{BB962C8B-B14F-4D97-AF65-F5344CB8AC3E}">
        <p14:creationId xmlns:p14="http://schemas.microsoft.com/office/powerpoint/2010/main" val="9291028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a:t>
            </a:r>
            <a:r>
              <a:rPr lang="en-GB" baseline="0" dirty="0" smtClean="0"/>
              <a:t> what is political? – question to council</a:t>
            </a:r>
          </a:p>
          <a:p>
            <a:r>
              <a:rPr lang="en-GB" baseline="0" dirty="0" smtClean="0"/>
              <a:t>Charity commission definition uses the elephant test</a:t>
            </a:r>
            <a:endParaRPr lang="en-GB" dirty="0"/>
          </a:p>
        </p:txBody>
      </p:sp>
      <p:sp>
        <p:nvSpPr>
          <p:cNvPr id="4" name="Slide Number Placeholder 3"/>
          <p:cNvSpPr>
            <a:spLocks noGrp="1"/>
          </p:cNvSpPr>
          <p:nvPr>
            <p:ph type="sldNum" sz="quarter" idx="10"/>
          </p:nvPr>
        </p:nvSpPr>
        <p:spPr/>
        <p:txBody>
          <a:bodyPr/>
          <a:lstStyle/>
          <a:p>
            <a:fld id="{2D65D68C-EE3A-3248-AF17-0A8430663CAF}" type="slidenum">
              <a:rPr lang="en-US" smtClean="0"/>
              <a:t>8</a:t>
            </a:fld>
            <a:endParaRPr lang="en-US"/>
          </a:p>
        </p:txBody>
      </p:sp>
    </p:spTree>
    <p:extLst>
      <p:ext uri="{BB962C8B-B14F-4D97-AF65-F5344CB8AC3E}">
        <p14:creationId xmlns:p14="http://schemas.microsoft.com/office/powerpoint/2010/main" val="17319990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a:t>
            </a:r>
            <a:r>
              <a:rPr lang="en-GB" baseline="0" dirty="0" smtClean="0"/>
              <a:t> what is political? – question to council</a:t>
            </a:r>
          </a:p>
          <a:p>
            <a:r>
              <a:rPr lang="en-GB" baseline="0" dirty="0" smtClean="0"/>
              <a:t>Charity commission definition uses the elephant test</a:t>
            </a:r>
            <a:endParaRPr lang="en-GB" dirty="0"/>
          </a:p>
        </p:txBody>
      </p:sp>
      <p:sp>
        <p:nvSpPr>
          <p:cNvPr id="4" name="Slide Number Placeholder 3"/>
          <p:cNvSpPr>
            <a:spLocks noGrp="1"/>
          </p:cNvSpPr>
          <p:nvPr>
            <p:ph type="sldNum" sz="quarter" idx="10"/>
          </p:nvPr>
        </p:nvSpPr>
        <p:spPr/>
        <p:txBody>
          <a:bodyPr/>
          <a:lstStyle/>
          <a:p>
            <a:fld id="{2D65D68C-EE3A-3248-AF17-0A8430663CAF}" type="slidenum">
              <a:rPr lang="en-US" smtClean="0"/>
              <a:t>9</a:t>
            </a:fld>
            <a:endParaRPr lang="en-US"/>
          </a:p>
        </p:txBody>
      </p:sp>
    </p:spTree>
    <p:extLst>
      <p:ext uri="{BB962C8B-B14F-4D97-AF65-F5344CB8AC3E}">
        <p14:creationId xmlns:p14="http://schemas.microsoft.com/office/powerpoint/2010/main" val="28928987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8DC3F9-E251-4DA5-B5B8-6A4CB6374625}" type="datetime1">
              <a:rPr lang="en-US" smtClean="0"/>
              <a:t>10/10/2019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5C453F-66CE-9649-8778-FA1C7507999F}" type="slidenum">
              <a:rPr lang="en-US" smtClean="0"/>
              <a:t>‹#›</a:t>
            </a:fld>
            <a:endParaRPr lang="en-US"/>
          </a:p>
        </p:txBody>
      </p:sp>
    </p:spTree>
    <p:extLst>
      <p:ext uri="{BB962C8B-B14F-4D97-AF65-F5344CB8AC3E}">
        <p14:creationId xmlns:p14="http://schemas.microsoft.com/office/powerpoint/2010/main" val="1117803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0F8569-9F14-4C70-A09D-F8B6C66501E5}" type="datetime1">
              <a:rPr lang="en-US" smtClean="0"/>
              <a:t>10/10/2019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5C453F-66CE-9649-8778-FA1C7507999F}" type="slidenum">
              <a:rPr lang="en-US" smtClean="0"/>
              <a:t>‹#›</a:t>
            </a:fld>
            <a:endParaRPr lang="en-US"/>
          </a:p>
        </p:txBody>
      </p:sp>
    </p:spTree>
    <p:extLst>
      <p:ext uri="{BB962C8B-B14F-4D97-AF65-F5344CB8AC3E}">
        <p14:creationId xmlns:p14="http://schemas.microsoft.com/office/powerpoint/2010/main" val="864261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EF5671-0E6D-4F13-8DB0-4B40FEA993DA}" type="datetime1">
              <a:rPr lang="en-US" smtClean="0"/>
              <a:t>10/10/2019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5C453F-66CE-9649-8778-FA1C7507999F}" type="slidenum">
              <a:rPr lang="en-US" smtClean="0"/>
              <a:t>‹#›</a:t>
            </a:fld>
            <a:endParaRPr lang="en-US"/>
          </a:p>
        </p:txBody>
      </p:sp>
    </p:spTree>
    <p:extLst>
      <p:ext uri="{BB962C8B-B14F-4D97-AF65-F5344CB8AC3E}">
        <p14:creationId xmlns:p14="http://schemas.microsoft.com/office/powerpoint/2010/main" val="63927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5CA858-268D-4F6F-BC9C-7BC5AAF095AE}" type="datetime1">
              <a:rPr lang="en-US" smtClean="0"/>
              <a:t>10/10/2019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5C453F-66CE-9649-8778-FA1C7507999F}" type="slidenum">
              <a:rPr lang="en-US" smtClean="0"/>
              <a:t>‹#›</a:t>
            </a:fld>
            <a:endParaRPr lang="en-US"/>
          </a:p>
        </p:txBody>
      </p:sp>
    </p:spTree>
    <p:extLst>
      <p:ext uri="{BB962C8B-B14F-4D97-AF65-F5344CB8AC3E}">
        <p14:creationId xmlns:p14="http://schemas.microsoft.com/office/powerpoint/2010/main" val="744581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3E8E1F2-8E21-4FA4-8FD6-7D10930B7E37}" type="datetime1">
              <a:rPr lang="en-US" smtClean="0"/>
              <a:t>10/10/2019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5C453F-66CE-9649-8778-FA1C7507999F}" type="slidenum">
              <a:rPr lang="en-US" smtClean="0"/>
              <a:t>‹#›</a:t>
            </a:fld>
            <a:endParaRPr lang="en-US"/>
          </a:p>
        </p:txBody>
      </p:sp>
    </p:spTree>
    <p:extLst>
      <p:ext uri="{BB962C8B-B14F-4D97-AF65-F5344CB8AC3E}">
        <p14:creationId xmlns:p14="http://schemas.microsoft.com/office/powerpoint/2010/main" val="794361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C9FCB5E-7674-4449-B4BA-443EF86D895B}" type="datetime1">
              <a:rPr lang="en-US" smtClean="0"/>
              <a:t>10/10/2019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5C453F-66CE-9649-8778-FA1C7507999F}" type="slidenum">
              <a:rPr lang="en-US" smtClean="0"/>
              <a:t>‹#›</a:t>
            </a:fld>
            <a:endParaRPr lang="en-US"/>
          </a:p>
        </p:txBody>
      </p:sp>
    </p:spTree>
    <p:extLst>
      <p:ext uri="{BB962C8B-B14F-4D97-AF65-F5344CB8AC3E}">
        <p14:creationId xmlns:p14="http://schemas.microsoft.com/office/powerpoint/2010/main" val="2083061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94D09B-65D9-47C9-B474-F71B80B6CC07}" type="datetime1">
              <a:rPr lang="en-US" smtClean="0"/>
              <a:t>10/10/2019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5C453F-66CE-9649-8778-FA1C7507999F}" type="slidenum">
              <a:rPr lang="en-US" smtClean="0"/>
              <a:t>‹#›</a:t>
            </a:fld>
            <a:endParaRPr lang="en-US"/>
          </a:p>
        </p:txBody>
      </p:sp>
    </p:spTree>
    <p:extLst>
      <p:ext uri="{BB962C8B-B14F-4D97-AF65-F5344CB8AC3E}">
        <p14:creationId xmlns:p14="http://schemas.microsoft.com/office/powerpoint/2010/main" val="1737007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8679DE1-AFE9-4063-9CF6-84A12B45E6BD}" type="datetime1">
              <a:rPr lang="en-US" smtClean="0"/>
              <a:t>10/10/2019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5C453F-66CE-9649-8778-FA1C7507999F}" type="slidenum">
              <a:rPr lang="en-US" smtClean="0"/>
              <a:t>‹#›</a:t>
            </a:fld>
            <a:endParaRPr lang="en-US"/>
          </a:p>
        </p:txBody>
      </p:sp>
    </p:spTree>
    <p:extLst>
      <p:ext uri="{BB962C8B-B14F-4D97-AF65-F5344CB8AC3E}">
        <p14:creationId xmlns:p14="http://schemas.microsoft.com/office/powerpoint/2010/main" val="984539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B39CF6-01F1-4FB6-82E2-8349A78BF663}" type="datetime1">
              <a:rPr lang="en-US" smtClean="0"/>
              <a:t>10/10/2019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5C453F-66CE-9649-8778-FA1C7507999F}" type="slidenum">
              <a:rPr lang="en-US" smtClean="0"/>
              <a:t>‹#›</a:t>
            </a:fld>
            <a:endParaRPr lang="en-US"/>
          </a:p>
        </p:txBody>
      </p:sp>
    </p:spTree>
    <p:extLst>
      <p:ext uri="{BB962C8B-B14F-4D97-AF65-F5344CB8AC3E}">
        <p14:creationId xmlns:p14="http://schemas.microsoft.com/office/powerpoint/2010/main" val="801052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F17A14D-DD47-49B6-973B-541449AD9ACF}" type="datetime1">
              <a:rPr lang="en-US" smtClean="0"/>
              <a:t>10/10/2019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5C453F-66CE-9649-8778-FA1C7507999F}" type="slidenum">
              <a:rPr lang="en-US" smtClean="0"/>
              <a:t>‹#›</a:t>
            </a:fld>
            <a:endParaRPr lang="en-US"/>
          </a:p>
        </p:txBody>
      </p:sp>
    </p:spTree>
    <p:extLst>
      <p:ext uri="{BB962C8B-B14F-4D97-AF65-F5344CB8AC3E}">
        <p14:creationId xmlns:p14="http://schemas.microsoft.com/office/powerpoint/2010/main" val="722014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06D1A0A-906E-47BC-B743-8EA88E5AECEA}" type="datetime1">
              <a:rPr lang="en-US" smtClean="0"/>
              <a:t>10/10/2019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5C453F-66CE-9649-8778-FA1C7507999F}" type="slidenum">
              <a:rPr lang="en-US" smtClean="0"/>
              <a:t>‹#›</a:t>
            </a:fld>
            <a:endParaRPr lang="en-US"/>
          </a:p>
        </p:txBody>
      </p:sp>
    </p:spTree>
    <p:extLst>
      <p:ext uri="{BB962C8B-B14F-4D97-AF65-F5344CB8AC3E}">
        <p14:creationId xmlns:p14="http://schemas.microsoft.com/office/powerpoint/2010/main" val="1620726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DCA5D1-54EC-4052-9F64-27F2AE5205A8}" type="datetime1">
              <a:rPr lang="en-US" smtClean="0"/>
              <a:t>10/10/2019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5C453F-66CE-9649-8778-FA1C7507999F}" type="slidenum">
              <a:rPr lang="en-US" smtClean="0"/>
              <a:t>‹#›</a:t>
            </a:fld>
            <a:endParaRPr lang="en-US"/>
          </a:p>
        </p:txBody>
      </p:sp>
    </p:spTree>
    <p:extLst>
      <p:ext uri="{BB962C8B-B14F-4D97-AF65-F5344CB8AC3E}">
        <p14:creationId xmlns:p14="http://schemas.microsoft.com/office/powerpoint/2010/main" val="983240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9.jpg"/><Relationship Id="rId4" Type="http://schemas.openxmlformats.org/officeDocument/2006/relationships/image" Target="../media/image2.emf"/></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10.jpg"/><Relationship Id="rId4" Type="http://schemas.openxmlformats.org/officeDocument/2006/relationships/image" Target="../media/image2.emf"/></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1.jpg"/><Relationship Id="rId4" Type="http://schemas.openxmlformats.org/officeDocument/2006/relationships/image" Target="../media/image2.emf"/></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emf"/></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image" Target="../media/image12.jpg"/><Relationship Id="rId5" Type="http://schemas.openxmlformats.org/officeDocument/2006/relationships/hyperlink" Target="http://www.csp.org.uk/nhs-plan-england" TargetMode="External"/><Relationship Id="rId4" Type="http://schemas.openxmlformats.org/officeDocument/2006/relationships/image" Target="../media/image2.emf"/></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image" Target="../media/image1.jpeg"/><Relationship Id="rId7"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4"/>
          <a:stretch>
            <a:fillRect/>
          </a:stretch>
        </p:blipFill>
        <p:spPr>
          <a:xfrm>
            <a:off x="162746" y="151050"/>
            <a:ext cx="2039977" cy="545635"/>
          </a:xfrm>
          <a:prstGeom prst="rect">
            <a:avLst/>
          </a:prstGeom>
        </p:spPr>
      </p:pic>
      <p:sp>
        <p:nvSpPr>
          <p:cNvPr id="7" name="Rectangle 6"/>
          <p:cNvSpPr/>
          <p:nvPr/>
        </p:nvSpPr>
        <p:spPr>
          <a:xfrm>
            <a:off x="1455387" y="1362713"/>
            <a:ext cx="10076213" cy="4154984"/>
          </a:xfrm>
          <a:prstGeom prst="rect">
            <a:avLst/>
          </a:prstGeom>
        </p:spPr>
        <p:txBody>
          <a:bodyPr wrap="square">
            <a:spAutoFit/>
          </a:bodyPr>
          <a:lstStyle/>
          <a:p>
            <a:r>
              <a:rPr lang="en-US" sz="4800" b="1" kern="1000" spc="-100" dirty="0" smtClean="0">
                <a:solidFill>
                  <a:srgbClr val="002060"/>
                </a:solidFill>
                <a:latin typeface="Arial" charset="0"/>
                <a:ea typeface="Arial" charset="0"/>
                <a:cs typeface="Arial" charset="0"/>
              </a:rPr>
              <a:t>The NHS Long Term Plan </a:t>
            </a:r>
          </a:p>
          <a:p>
            <a:r>
              <a:rPr lang="en-US" sz="4800" b="1" kern="1000" spc="-100" dirty="0" smtClean="0">
                <a:solidFill>
                  <a:srgbClr val="002060"/>
                </a:solidFill>
                <a:latin typeface="Arial" charset="0"/>
                <a:ea typeface="Arial" charset="0"/>
                <a:cs typeface="Arial" charset="0"/>
              </a:rPr>
              <a:t>and local influencing</a:t>
            </a:r>
          </a:p>
          <a:p>
            <a:endParaRPr lang="en-US" sz="4800" b="1" kern="1000" spc="-100" dirty="0">
              <a:solidFill>
                <a:srgbClr val="002060"/>
              </a:solidFill>
              <a:latin typeface="Arial" charset="0"/>
              <a:ea typeface="Arial" charset="0"/>
              <a:cs typeface="Arial" charset="0"/>
            </a:endParaRPr>
          </a:p>
          <a:p>
            <a:r>
              <a:rPr lang="en-US" sz="2400" b="1" kern="1000" spc="-100" dirty="0" smtClean="0">
                <a:solidFill>
                  <a:srgbClr val="002060"/>
                </a:solidFill>
                <a:latin typeface="Arial" charset="0"/>
                <a:ea typeface="Arial" charset="0"/>
                <a:cs typeface="Arial" charset="0"/>
              </a:rPr>
              <a:t>Rob Yeldham</a:t>
            </a:r>
          </a:p>
          <a:p>
            <a:r>
              <a:rPr lang="en-US" sz="2400" b="1" kern="1000" spc="-100" dirty="0" smtClean="0">
                <a:solidFill>
                  <a:srgbClr val="002060"/>
                </a:solidFill>
                <a:latin typeface="Arial" charset="0"/>
                <a:ea typeface="Arial" charset="0"/>
                <a:cs typeface="Arial" charset="0"/>
              </a:rPr>
              <a:t>Director, Strategy, Policy &amp; Engagement</a:t>
            </a:r>
          </a:p>
          <a:p>
            <a:endParaRPr lang="en-US" sz="2400" b="1" kern="1000" spc="-100" dirty="0">
              <a:solidFill>
                <a:srgbClr val="002060"/>
              </a:solidFill>
              <a:latin typeface="Arial" charset="0"/>
              <a:ea typeface="Arial" charset="0"/>
              <a:cs typeface="Arial" charset="0"/>
            </a:endParaRPr>
          </a:p>
          <a:p>
            <a:r>
              <a:rPr lang="en-US" sz="2400" b="1" kern="1000" spc="-100" dirty="0" smtClean="0">
                <a:solidFill>
                  <a:srgbClr val="002060"/>
                </a:solidFill>
                <a:latin typeface="Arial" charset="0"/>
                <a:ea typeface="Arial" charset="0"/>
                <a:cs typeface="Arial" charset="0"/>
              </a:rPr>
              <a:t>@</a:t>
            </a:r>
            <a:r>
              <a:rPr lang="en-US" sz="2400" b="1" kern="1000" spc="-100" dirty="0" err="1" smtClean="0">
                <a:solidFill>
                  <a:srgbClr val="002060"/>
                </a:solidFill>
                <a:latin typeface="Arial" charset="0"/>
                <a:ea typeface="Arial" charset="0"/>
                <a:cs typeface="Arial" charset="0"/>
              </a:rPr>
              <a:t>RobYeldham</a:t>
            </a:r>
            <a:endParaRPr lang="en-US" sz="2400" b="1" kern="1000" spc="-100" dirty="0" smtClean="0">
              <a:solidFill>
                <a:srgbClr val="002060"/>
              </a:solidFill>
              <a:latin typeface="Arial" charset="0"/>
              <a:ea typeface="Arial" charset="0"/>
              <a:cs typeface="Arial" charset="0"/>
            </a:endParaRPr>
          </a:p>
          <a:p>
            <a:r>
              <a:rPr lang="en-US" sz="2400" b="1" kern="1000" spc="-100" dirty="0" smtClean="0">
                <a:solidFill>
                  <a:srgbClr val="002060"/>
                </a:solidFill>
                <a:latin typeface="Arial" charset="0"/>
                <a:ea typeface="Arial" charset="0"/>
                <a:cs typeface="Arial" charset="0"/>
              </a:rPr>
              <a:t>yeldhamr@csp.org.uk</a:t>
            </a:r>
            <a:endParaRPr lang="en-US" sz="2400" b="1" kern="1000" spc="-100" dirty="0">
              <a:solidFill>
                <a:srgbClr val="002060"/>
              </a:solidFill>
              <a:latin typeface="Arial" charset="0"/>
              <a:ea typeface="Arial" charset="0"/>
              <a:cs typeface="Arial" charset="0"/>
            </a:endParaRPr>
          </a:p>
        </p:txBody>
      </p:sp>
      <p:sp>
        <p:nvSpPr>
          <p:cNvPr id="2" name="Slide Number Placeholder 1"/>
          <p:cNvSpPr>
            <a:spLocks noGrp="1"/>
          </p:cNvSpPr>
          <p:nvPr>
            <p:ph type="sldNum" sz="quarter" idx="12"/>
          </p:nvPr>
        </p:nvSpPr>
        <p:spPr/>
        <p:txBody>
          <a:bodyPr/>
          <a:lstStyle/>
          <a:p>
            <a:fld id="{BC5C453F-66CE-9649-8778-FA1C7507999F}" type="slidenum">
              <a:rPr lang="en-US" smtClean="0"/>
              <a:t>1</a:t>
            </a:fld>
            <a:endParaRPr lang="en-US"/>
          </a:p>
        </p:txBody>
      </p:sp>
    </p:spTree>
    <p:extLst>
      <p:ext uri="{BB962C8B-B14F-4D97-AF65-F5344CB8AC3E}">
        <p14:creationId xmlns:p14="http://schemas.microsoft.com/office/powerpoint/2010/main" val="694576677"/>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4"/>
          <a:stretch>
            <a:fillRect/>
          </a:stretch>
        </p:blipFill>
        <p:spPr>
          <a:xfrm>
            <a:off x="162746" y="151050"/>
            <a:ext cx="2039977" cy="545635"/>
          </a:xfrm>
          <a:prstGeom prst="rect">
            <a:avLst/>
          </a:prstGeom>
        </p:spPr>
      </p:pic>
      <p:sp>
        <p:nvSpPr>
          <p:cNvPr id="7" name="Rectangle 6"/>
          <p:cNvSpPr/>
          <p:nvPr/>
        </p:nvSpPr>
        <p:spPr>
          <a:xfrm>
            <a:off x="3068225" y="281186"/>
            <a:ext cx="9220323" cy="830997"/>
          </a:xfrm>
          <a:prstGeom prst="rect">
            <a:avLst/>
          </a:prstGeom>
        </p:spPr>
        <p:txBody>
          <a:bodyPr wrap="square">
            <a:spAutoFit/>
          </a:bodyPr>
          <a:lstStyle/>
          <a:p>
            <a:r>
              <a:rPr lang="en-US" sz="4800" b="1" kern="1000" spc="-100" dirty="0" smtClean="0">
                <a:solidFill>
                  <a:srgbClr val="002060"/>
                </a:solidFill>
                <a:latin typeface="Arial" charset="0"/>
                <a:ea typeface="Arial" charset="0"/>
                <a:cs typeface="Arial" charset="0"/>
              </a:rPr>
              <a:t>Other areas</a:t>
            </a:r>
            <a:endParaRPr lang="en-US" sz="4800" b="1" kern="1000" spc="-100" dirty="0">
              <a:solidFill>
                <a:srgbClr val="002060"/>
              </a:solidFill>
              <a:latin typeface="Arial" charset="0"/>
              <a:ea typeface="Arial" charset="0"/>
              <a:cs typeface="Arial" charset="0"/>
            </a:endParaRPr>
          </a:p>
        </p:txBody>
      </p:sp>
      <p:sp>
        <p:nvSpPr>
          <p:cNvPr id="2" name="Slide Number Placeholder 1"/>
          <p:cNvSpPr>
            <a:spLocks noGrp="1"/>
          </p:cNvSpPr>
          <p:nvPr>
            <p:ph type="sldNum" sz="quarter" idx="12"/>
          </p:nvPr>
        </p:nvSpPr>
        <p:spPr/>
        <p:txBody>
          <a:bodyPr/>
          <a:lstStyle/>
          <a:p>
            <a:fld id="{BC5C453F-66CE-9649-8778-FA1C7507999F}" type="slidenum">
              <a:rPr lang="en-US" smtClean="0"/>
              <a:t>10</a:t>
            </a:fld>
            <a:endParaRPr lang="en-US"/>
          </a:p>
        </p:txBody>
      </p:sp>
      <p:sp>
        <p:nvSpPr>
          <p:cNvPr id="6" name="Rectangle 5"/>
          <p:cNvSpPr/>
          <p:nvPr/>
        </p:nvSpPr>
        <p:spPr>
          <a:xfrm>
            <a:off x="560009" y="1297456"/>
            <a:ext cx="6640892" cy="42484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GB" dirty="0">
              <a:solidFill>
                <a:schemeClr val="tx1"/>
              </a:solidFill>
            </a:endParaRPr>
          </a:p>
        </p:txBody>
      </p:sp>
      <p:sp>
        <p:nvSpPr>
          <p:cNvPr id="3" name="Rectangle 2"/>
          <p:cNvSpPr/>
          <p:nvPr/>
        </p:nvSpPr>
        <p:spPr>
          <a:xfrm>
            <a:off x="326030" y="1928975"/>
            <a:ext cx="9911983" cy="2985433"/>
          </a:xfrm>
          <a:prstGeom prst="rect">
            <a:avLst/>
          </a:prstGeom>
        </p:spPr>
        <p:txBody>
          <a:bodyPr wrap="square">
            <a:spAutoFit/>
          </a:bodyPr>
          <a:lstStyle/>
          <a:p>
            <a:pPr marL="285750" lvl="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Commitment to access to physiotherapy for women post birth</a:t>
            </a:r>
          </a:p>
          <a:p>
            <a:pPr lvl="0"/>
            <a:endParaRPr lang="en-US" sz="2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Needs </a:t>
            </a:r>
            <a:r>
              <a:rPr lang="en-US" sz="2400" dirty="0">
                <a:latin typeface="Arial" panose="020B0604020202020204" pitchFamily="34" charset="0"/>
                <a:cs typeface="Arial" panose="020B0604020202020204" pitchFamily="34" charset="0"/>
              </a:rPr>
              <a:t>assessments of cancer patients to include rehabilitation post discharge</a:t>
            </a:r>
            <a:endParaRPr lang="en-GB" sz="24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endParaRPr lang="en-US" sz="2400" dirty="0" smtClean="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Focus on digital, data and technology</a:t>
            </a:r>
          </a:p>
          <a:p>
            <a:pPr marL="285750" lvl="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lvl="0" indent="-342900">
              <a:spcAft>
                <a:spcPts val="0"/>
              </a:spcAft>
              <a:buFont typeface="Symbol" panose="05050102010706020507" pitchFamily="18" charset="2"/>
              <a:buChar char=""/>
            </a:pPr>
            <a:endParaRPr lang="en-GB" sz="2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6992274"/>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4"/>
          <a:stretch>
            <a:fillRect/>
          </a:stretch>
        </p:blipFill>
        <p:spPr>
          <a:xfrm>
            <a:off x="162746" y="151050"/>
            <a:ext cx="2039977" cy="545635"/>
          </a:xfrm>
          <a:prstGeom prst="rect">
            <a:avLst/>
          </a:prstGeom>
        </p:spPr>
      </p:pic>
      <p:sp>
        <p:nvSpPr>
          <p:cNvPr id="7" name="Rectangle 6"/>
          <p:cNvSpPr/>
          <p:nvPr/>
        </p:nvSpPr>
        <p:spPr>
          <a:xfrm>
            <a:off x="3880455" y="359352"/>
            <a:ext cx="9220323" cy="830997"/>
          </a:xfrm>
          <a:prstGeom prst="rect">
            <a:avLst/>
          </a:prstGeom>
        </p:spPr>
        <p:txBody>
          <a:bodyPr wrap="square">
            <a:spAutoFit/>
          </a:bodyPr>
          <a:lstStyle/>
          <a:p>
            <a:r>
              <a:rPr lang="en-US" sz="4800" b="1" kern="1000" spc="-100" dirty="0" smtClean="0">
                <a:solidFill>
                  <a:srgbClr val="002060"/>
                </a:solidFill>
                <a:latin typeface="Arial" charset="0"/>
                <a:ea typeface="Arial" charset="0"/>
                <a:cs typeface="Arial" charset="0"/>
              </a:rPr>
              <a:t>Workforce</a:t>
            </a:r>
            <a:endParaRPr lang="en-US" sz="4800" b="1" kern="1000" spc="-100" dirty="0">
              <a:solidFill>
                <a:srgbClr val="002060"/>
              </a:solidFill>
              <a:latin typeface="Arial" charset="0"/>
              <a:ea typeface="Arial" charset="0"/>
              <a:cs typeface="Arial" charset="0"/>
            </a:endParaRPr>
          </a:p>
        </p:txBody>
      </p:sp>
      <p:sp>
        <p:nvSpPr>
          <p:cNvPr id="2" name="Slide Number Placeholder 1"/>
          <p:cNvSpPr>
            <a:spLocks noGrp="1"/>
          </p:cNvSpPr>
          <p:nvPr>
            <p:ph type="sldNum" sz="quarter" idx="12"/>
          </p:nvPr>
        </p:nvSpPr>
        <p:spPr/>
        <p:txBody>
          <a:bodyPr/>
          <a:lstStyle/>
          <a:p>
            <a:fld id="{BC5C453F-66CE-9649-8778-FA1C7507999F}" type="slidenum">
              <a:rPr lang="en-US" smtClean="0"/>
              <a:t>11</a:t>
            </a:fld>
            <a:endParaRPr lang="en-US"/>
          </a:p>
        </p:txBody>
      </p:sp>
      <p:sp>
        <p:nvSpPr>
          <p:cNvPr id="6" name="Rectangle 5"/>
          <p:cNvSpPr/>
          <p:nvPr/>
        </p:nvSpPr>
        <p:spPr>
          <a:xfrm>
            <a:off x="560009" y="1331192"/>
            <a:ext cx="6640892" cy="42484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GB" dirty="0">
              <a:solidFill>
                <a:schemeClr val="tx1"/>
              </a:solidFill>
            </a:endParaRPr>
          </a:p>
        </p:txBody>
      </p:sp>
      <p:sp>
        <p:nvSpPr>
          <p:cNvPr id="3" name="Rectangle 2"/>
          <p:cNvSpPr/>
          <p:nvPr/>
        </p:nvSpPr>
        <p:spPr>
          <a:xfrm>
            <a:off x="560009" y="1746690"/>
            <a:ext cx="9911983" cy="3724096"/>
          </a:xfrm>
          <a:prstGeom prst="rect">
            <a:avLst/>
          </a:prstGeom>
        </p:spPr>
        <p:txBody>
          <a:bodyPr wrap="square">
            <a:spAutoFit/>
          </a:bodyPr>
          <a:lstStyle/>
          <a:p>
            <a:pPr marL="342900" lvl="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Full People Plan to follow</a:t>
            </a:r>
          </a:p>
          <a:p>
            <a:pPr marL="342900" lvl="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Make </a:t>
            </a:r>
            <a:r>
              <a:rPr lang="en-GB" sz="2400" dirty="0">
                <a:latin typeface="Arial" panose="020B0604020202020204" pitchFamily="34" charset="0"/>
                <a:cs typeface="Arial" panose="020B0604020202020204" pitchFamily="34" charset="0"/>
              </a:rPr>
              <a:t>use of the growing supply of </a:t>
            </a:r>
            <a:r>
              <a:rPr lang="en-GB" sz="2400" dirty="0" smtClean="0">
                <a:latin typeface="Arial" panose="020B0604020202020204" pitchFamily="34" charset="0"/>
                <a:cs typeface="Arial" panose="020B0604020202020204" pitchFamily="34" charset="0"/>
              </a:rPr>
              <a:t>physios </a:t>
            </a:r>
            <a:r>
              <a:rPr lang="en-GB" sz="2400" dirty="0">
                <a:latin typeface="Arial" panose="020B0604020202020204" pitchFamily="34" charset="0"/>
                <a:cs typeface="Arial" panose="020B0604020202020204" pitchFamily="34" charset="0"/>
              </a:rPr>
              <a:t>as a workforce </a:t>
            </a:r>
            <a:r>
              <a:rPr lang="en-GB" sz="2400" dirty="0" smtClean="0">
                <a:latin typeface="Arial" panose="020B0604020202020204" pitchFamily="34" charset="0"/>
                <a:cs typeface="Arial" panose="020B0604020202020204" pitchFamily="34" charset="0"/>
              </a:rPr>
              <a:t>solution</a:t>
            </a:r>
          </a:p>
          <a:p>
            <a:pPr lvl="0"/>
            <a:r>
              <a:rPr lang="en-GB" sz="2400" dirty="0" smtClean="0">
                <a:latin typeface="Arial" panose="020B0604020202020204" pitchFamily="34" charset="0"/>
                <a:cs typeface="Arial" panose="020B0604020202020204" pitchFamily="34" charset="0"/>
              </a:rPr>
              <a:t> </a:t>
            </a:r>
          </a:p>
          <a:p>
            <a:pPr marL="342900" lvl="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Supporting </a:t>
            </a:r>
            <a:r>
              <a:rPr lang="en-GB" sz="2400" dirty="0">
                <a:latin typeface="Arial" panose="020B0604020202020204" pitchFamily="34" charset="0"/>
                <a:cs typeface="Arial" panose="020B0604020202020204" pitchFamily="34" charset="0"/>
              </a:rPr>
              <a:t>ongoing </a:t>
            </a:r>
            <a:r>
              <a:rPr lang="en-GB" sz="2400" dirty="0" smtClean="0">
                <a:latin typeface="Arial" panose="020B0604020202020204" pitchFamily="34" charset="0"/>
                <a:cs typeface="Arial" panose="020B0604020202020204" pitchFamily="34" charset="0"/>
              </a:rPr>
              <a:t>expansion</a:t>
            </a:r>
          </a:p>
          <a:p>
            <a:pPr lvl="0"/>
            <a:endParaRPr lang="en-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US" sz="2400" dirty="0" smtClean="0">
                <a:latin typeface="Arial" panose="020B0604020202020204" pitchFamily="34" charset="0"/>
                <a:cs typeface="Arial" panose="020B0604020202020204" pitchFamily="34" charset="0"/>
              </a:rPr>
              <a:t>More AHPs and support </a:t>
            </a:r>
            <a:r>
              <a:rPr lang="en-US" sz="2400" dirty="0">
                <a:latin typeface="Arial" panose="020B0604020202020204" pitchFamily="34" charset="0"/>
                <a:cs typeface="Arial" panose="020B0604020202020204" pitchFamily="34" charset="0"/>
              </a:rPr>
              <a:t>workers, </a:t>
            </a:r>
            <a:r>
              <a:rPr lang="en-US" sz="2400" dirty="0" smtClean="0">
                <a:latin typeface="Arial" panose="020B0604020202020204" pitchFamily="34" charset="0"/>
                <a:cs typeface="Arial" panose="020B0604020202020204" pitchFamily="34" charset="0"/>
              </a:rPr>
              <a:t>as </a:t>
            </a:r>
            <a:r>
              <a:rPr lang="en-US" sz="2400" dirty="0">
                <a:latin typeface="Arial" panose="020B0604020202020204" pitchFamily="34" charset="0"/>
                <a:cs typeface="Arial" panose="020B0604020202020204" pitchFamily="34" charset="0"/>
              </a:rPr>
              <a:t>proportion of workforce </a:t>
            </a:r>
            <a:r>
              <a:rPr lang="en-US" sz="2400" dirty="0" smtClean="0">
                <a:latin typeface="Arial" panose="020B0604020202020204" pitchFamily="34" charset="0"/>
                <a:cs typeface="Arial" panose="020B0604020202020204" pitchFamily="34" charset="0"/>
              </a:rPr>
              <a:t>overall</a:t>
            </a:r>
          </a:p>
          <a:p>
            <a:pPr lvl="0"/>
            <a:endParaRPr lang="en-US"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US" sz="2400" dirty="0" smtClean="0">
                <a:latin typeface="Arial" panose="020B0604020202020204" pitchFamily="34" charset="0"/>
                <a:cs typeface="Arial" panose="020B0604020202020204" pitchFamily="34" charset="0"/>
              </a:rPr>
              <a:t>Support </a:t>
            </a:r>
            <a:r>
              <a:rPr lang="en-US" sz="2400" dirty="0">
                <a:latin typeface="Arial" panose="020B0604020202020204" pitchFamily="34" charset="0"/>
                <a:cs typeface="Arial" panose="020B0604020202020204" pitchFamily="34" charset="0"/>
              </a:rPr>
              <a:t>workers taking on higher levels of responsibility </a:t>
            </a:r>
            <a:endParaRPr lang="en-US" sz="2400" dirty="0" smtClean="0">
              <a:latin typeface="Arial" panose="020B0604020202020204" pitchFamily="34" charset="0"/>
              <a:cs typeface="Arial" panose="020B0604020202020204" pitchFamily="34" charset="0"/>
            </a:endParaRPr>
          </a:p>
          <a:p>
            <a:pPr marL="342900" lvl="0" indent="-342900">
              <a:spcAft>
                <a:spcPts val="0"/>
              </a:spcAft>
              <a:buFont typeface="Symbol" panose="05050102010706020507" pitchFamily="18" charset="2"/>
              <a:buChar char=""/>
            </a:pPr>
            <a:endParaRPr lang="en-GB" sz="2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71427454"/>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4"/>
          <a:stretch>
            <a:fillRect/>
          </a:stretch>
        </p:blipFill>
        <p:spPr>
          <a:xfrm>
            <a:off x="162746" y="151050"/>
            <a:ext cx="2039977" cy="545635"/>
          </a:xfrm>
          <a:prstGeom prst="rect">
            <a:avLst/>
          </a:prstGeom>
        </p:spPr>
      </p:pic>
      <p:sp>
        <p:nvSpPr>
          <p:cNvPr id="7" name="Rectangle 6"/>
          <p:cNvSpPr/>
          <p:nvPr/>
        </p:nvSpPr>
        <p:spPr>
          <a:xfrm>
            <a:off x="2202723" y="784674"/>
            <a:ext cx="9220323" cy="830997"/>
          </a:xfrm>
          <a:prstGeom prst="rect">
            <a:avLst/>
          </a:prstGeom>
        </p:spPr>
        <p:txBody>
          <a:bodyPr wrap="square">
            <a:spAutoFit/>
          </a:bodyPr>
          <a:lstStyle/>
          <a:p>
            <a:r>
              <a:rPr lang="en-US" sz="4800" b="1" kern="1000" spc="-100" dirty="0" smtClean="0">
                <a:solidFill>
                  <a:srgbClr val="002060"/>
                </a:solidFill>
                <a:latin typeface="Arial" charset="0"/>
                <a:ea typeface="Arial" charset="0"/>
                <a:cs typeface="Arial" charset="0"/>
              </a:rPr>
              <a:t>How is this being implemented?</a:t>
            </a:r>
            <a:endParaRPr lang="en-US" sz="4800" b="1" kern="1000" spc="-100" dirty="0">
              <a:solidFill>
                <a:srgbClr val="002060"/>
              </a:solidFill>
              <a:latin typeface="Arial" charset="0"/>
              <a:ea typeface="Arial" charset="0"/>
              <a:cs typeface="Arial" charset="0"/>
            </a:endParaRPr>
          </a:p>
        </p:txBody>
      </p:sp>
      <p:sp>
        <p:nvSpPr>
          <p:cNvPr id="2" name="Slide Number Placeholder 1"/>
          <p:cNvSpPr>
            <a:spLocks noGrp="1"/>
          </p:cNvSpPr>
          <p:nvPr>
            <p:ph type="sldNum" sz="quarter" idx="12"/>
          </p:nvPr>
        </p:nvSpPr>
        <p:spPr/>
        <p:txBody>
          <a:bodyPr/>
          <a:lstStyle/>
          <a:p>
            <a:fld id="{BC5C453F-66CE-9649-8778-FA1C7507999F}" type="slidenum">
              <a:rPr lang="en-US" smtClean="0"/>
              <a:t>12</a:t>
            </a:fld>
            <a:endParaRPr lang="en-US"/>
          </a:p>
        </p:txBody>
      </p:sp>
      <p:sp>
        <p:nvSpPr>
          <p:cNvPr id="6" name="Rectangle 5"/>
          <p:cNvSpPr/>
          <p:nvPr/>
        </p:nvSpPr>
        <p:spPr>
          <a:xfrm>
            <a:off x="687008" y="1615759"/>
            <a:ext cx="10793791" cy="42484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GB" sz="2400" dirty="0" smtClean="0">
                <a:solidFill>
                  <a:schemeClr val="tx1"/>
                </a:solidFill>
                <a:latin typeface="Arial" panose="020B0604020202020204" pitchFamily="34" charset="0"/>
                <a:cs typeface="Arial" panose="020B0604020202020204" pitchFamily="34" charset="0"/>
              </a:rPr>
              <a:t>Plans are devolved to ICS / STP levels – should have been done by April</a:t>
            </a:r>
          </a:p>
          <a:p>
            <a:pPr marL="342900" indent="-342900">
              <a:buFont typeface="Arial" panose="020B0604020202020204" pitchFamily="34" charset="0"/>
              <a:buChar char="•"/>
            </a:pPr>
            <a:endParaRPr lang="en-GB" sz="2400" dirty="0" smtClean="0">
              <a:solidFill>
                <a:schemeClr val="tx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solidFill>
                  <a:schemeClr val="tx1"/>
                </a:solidFill>
                <a:latin typeface="Arial" panose="020B0604020202020204" pitchFamily="34" charset="0"/>
                <a:cs typeface="Arial" panose="020B0604020202020204" pitchFamily="34" charset="0"/>
              </a:rPr>
              <a:t>Some elements funded via GP contract, so PCNs involved</a:t>
            </a:r>
          </a:p>
          <a:p>
            <a:pPr marL="342900" indent="-342900">
              <a:buFont typeface="Arial" panose="020B0604020202020204" pitchFamily="34" charset="0"/>
              <a:buChar char="•"/>
            </a:pPr>
            <a:endParaRPr lang="en-GB" sz="2400" dirty="0" smtClean="0">
              <a:solidFill>
                <a:schemeClr val="tx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solidFill>
                  <a:schemeClr val="tx1"/>
                </a:solidFill>
                <a:latin typeface="Arial" panose="020B0604020202020204" pitchFamily="34" charset="0"/>
                <a:cs typeface="Arial" panose="020B0604020202020204" pitchFamily="34" charset="0"/>
              </a:rPr>
              <a:t>Workforce planning is also being developed at ICS / STP levels - ongoing</a:t>
            </a:r>
          </a:p>
          <a:p>
            <a:pPr marL="342900" indent="-342900">
              <a:buFont typeface="Arial" panose="020B0604020202020204" pitchFamily="34" charset="0"/>
              <a:buChar char="•"/>
            </a:pPr>
            <a:endParaRPr lang="en-GB" sz="2400" dirty="0" smtClean="0">
              <a:solidFill>
                <a:schemeClr val="tx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solidFill>
                  <a:schemeClr val="tx1"/>
                </a:solidFill>
                <a:latin typeface="Arial" panose="020B0604020202020204" pitchFamily="34" charset="0"/>
                <a:cs typeface="Arial" panose="020B0604020202020204" pitchFamily="34" charset="0"/>
              </a:rPr>
              <a:t>NHSE accept planning capabilities varies !!!</a:t>
            </a:r>
          </a:p>
          <a:p>
            <a:endParaRPr lang="en-GB" sz="2400" dirty="0" smtClean="0">
              <a:solidFill>
                <a:schemeClr val="tx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solidFill>
                  <a:schemeClr val="tx1"/>
                </a:solidFill>
                <a:latin typeface="Arial" panose="020B0604020202020204" pitchFamily="34" charset="0"/>
                <a:cs typeface="Arial" panose="020B0604020202020204" pitchFamily="34" charset="0"/>
              </a:rPr>
              <a:t>AHP councils may be consulted</a:t>
            </a:r>
          </a:p>
        </p:txBody>
      </p:sp>
    </p:spTree>
    <p:extLst>
      <p:ext uri="{BB962C8B-B14F-4D97-AF65-F5344CB8AC3E}">
        <p14:creationId xmlns:p14="http://schemas.microsoft.com/office/powerpoint/2010/main" val="1100149332"/>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4"/>
          <a:stretch>
            <a:fillRect/>
          </a:stretch>
        </p:blipFill>
        <p:spPr>
          <a:xfrm>
            <a:off x="162746" y="151050"/>
            <a:ext cx="2039977" cy="545635"/>
          </a:xfrm>
          <a:prstGeom prst="rect">
            <a:avLst/>
          </a:prstGeom>
        </p:spPr>
      </p:pic>
      <p:sp>
        <p:nvSpPr>
          <p:cNvPr id="7" name="Rectangle 6"/>
          <p:cNvSpPr/>
          <p:nvPr/>
        </p:nvSpPr>
        <p:spPr>
          <a:xfrm>
            <a:off x="3635475" y="281186"/>
            <a:ext cx="9220323" cy="830997"/>
          </a:xfrm>
          <a:prstGeom prst="rect">
            <a:avLst/>
          </a:prstGeom>
        </p:spPr>
        <p:txBody>
          <a:bodyPr wrap="square">
            <a:spAutoFit/>
          </a:bodyPr>
          <a:lstStyle/>
          <a:p>
            <a:r>
              <a:rPr lang="en-US" sz="4800" b="1" kern="1000" spc="-100" dirty="0" smtClean="0">
                <a:solidFill>
                  <a:srgbClr val="002060"/>
                </a:solidFill>
                <a:latin typeface="Arial" charset="0"/>
                <a:ea typeface="Arial" charset="0"/>
                <a:cs typeface="Arial" charset="0"/>
              </a:rPr>
              <a:t>Plan to influence locally</a:t>
            </a:r>
            <a:endParaRPr lang="en-US" sz="4800" b="1" kern="1000" spc="-100" dirty="0">
              <a:solidFill>
                <a:srgbClr val="002060"/>
              </a:solidFill>
              <a:latin typeface="Arial" charset="0"/>
              <a:ea typeface="Arial" charset="0"/>
              <a:cs typeface="Arial" charset="0"/>
            </a:endParaRPr>
          </a:p>
        </p:txBody>
      </p:sp>
      <p:sp>
        <p:nvSpPr>
          <p:cNvPr id="2" name="Slide Number Placeholder 1"/>
          <p:cNvSpPr>
            <a:spLocks noGrp="1"/>
          </p:cNvSpPr>
          <p:nvPr>
            <p:ph type="sldNum" sz="quarter" idx="12"/>
          </p:nvPr>
        </p:nvSpPr>
        <p:spPr/>
        <p:txBody>
          <a:bodyPr/>
          <a:lstStyle/>
          <a:p>
            <a:fld id="{BC5C453F-66CE-9649-8778-FA1C7507999F}" type="slidenum">
              <a:rPr lang="en-US" smtClean="0"/>
              <a:t>13</a:t>
            </a:fld>
            <a:endParaRPr lang="en-US"/>
          </a:p>
        </p:txBody>
      </p:sp>
      <p:sp>
        <p:nvSpPr>
          <p:cNvPr id="9" name="TextBox 8"/>
          <p:cNvSpPr txBox="1"/>
          <p:nvPr/>
        </p:nvSpPr>
        <p:spPr>
          <a:xfrm>
            <a:off x="4495799" y="1494748"/>
            <a:ext cx="6558643" cy="6370975"/>
          </a:xfrm>
          <a:prstGeom prst="rect">
            <a:avLst/>
          </a:prstGeom>
          <a:noFill/>
        </p:spPr>
        <p:txBody>
          <a:bodyPr wrap="square" rtlCol="0">
            <a:spAutoFit/>
          </a:bodyPr>
          <a:lstStyle/>
          <a:p>
            <a:pPr marL="457200" lvl="0" indent="-457200" eaLnBrk="0" fontAlgn="base" hangingPunct="0">
              <a:spcBef>
                <a:spcPct val="0"/>
              </a:spcBef>
              <a:spcAft>
                <a:spcPct val="0"/>
              </a:spcAft>
              <a:buFont typeface="Arial" panose="020B0604020202020204" pitchFamily="34" charset="0"/>
              <a:buChar char="•"/>
            </a:pPr>
            <a:r>
              <a:rPr lang="en-GB" altLang="en-US" sz="2400" dirty="0" smtClean="0">
                <a:latin typeface="Arial" panose="020B0604020202020204" pitchFamily="34" charset="0"/>
                <a:cs typeface="Arial" panose="020B0604020202020204" pitchFamily="34" charset="0"/>
              </a:rPr>
              <a:t>It needs to be locally informed (population specific)</a:t>
            </a:r>
          </a:p>
          <a:p>
            <a:pPr marL="457200" lvl="0" indent="-457200" eaLnBrk="0" fontAlgn="base" hangingPunct="0">
              <a:spcBef>
                <a:spcPct val="0"/>
              </a:spcBef>
              <a:spcAft>
                <a:spcPct val="0"/>
              </a:spcAft>
              <a:buFont typeface="Arial" panose="020B0604020202020204" pitchFamily="34" charset="0"/>
              <a:buChar char="•"/>
            </a:pPr>
            <a:endParaRPr lang="en-GB" altLang="en-US" sz="2400" dirty="0">
              <a:latin typeface="Arial" panose="020B0604020202020204" pitchFamily="34" charset="0"/>
              <a:cs typeface="Arial" panose="020B0604020202020204" pitchFamily="34" charset="0"/>
            </a:endParaRPr>
          </a:p>
          <a:p>
            <a:pPr marL="457200" lvl="0" indent="-457200" eaLnBrk="0" fontAlgn="base" hangingPunct="0">
              <a:spcBef>
                <a:spcPct val="0"/>
              </a:spcBef>
              <a:spcAft>
                <a:spcPct val="0"/>
              </a:spcAft>
              <a:buFont typeface="Arial" panose="020B0604020202020204" pitchFamily="34" charset="0"/>
              <a:buChar char="•"/>
            </a:pPr>
            <a:r>
              <a:rPr lang="en-GB" altLang="en-US" sz="2400" dirty="0" smtClean="0">
                <a:latin typeface="Arial" panose="020B0604020202020204" pitchFamily="34" charset="0"/>
                <a:cs typeface="Arial" panose="020B0604020202020204" pitchFamily="34" charset="0"/>
              </a:rPr>
              <a:t>It needs to be local system focussed (ICSs, STPs, PCNs)</a:t>
            </a:r>
          </a:p>
          <a:p>
            <a:pPr marL="457200" lvl="0" indent="-457200" eaLnBrk="0" fontAlgn="base" hangingPunct="0">
              <a:spcBef>
                <a:spcPct val="0"/>
              </a:spcBef>
              <a:spcAft>
                <a:spcPct val="0"/>
              </a:spcAft>
              <a:buFont typeface="Arial" panose="020B0604020202020204" pitchFamily="34" charset="0"/>
              <a:buChar char="•"/>
            </a:pPr>
            <a:endParaRPr lang="en-GB" altLang="en-US" sz="2400" dirty="0">
              <a:latin typeface="Arial" panose="020B0604020202020204" pitchFamily="34" charset="0"/>
              <a:cs typeface="Arial" panose="020B0604020202020204" pitchFamily="34" charset="0"/>
            </a:endParaRPr>
          </a:p>
          <a:p>
            <a:pPr marL="457200" lvl="0" indent="-457200" eaLnBrk="0" fontAlgn="base" hangingPunct="0">
              <a:spcBef>
                <a:spcPct val="0"/>
              </a:spcBef>
              <a:spcAft>
                <a:spcPct val="0"/>
              </a:spcAft>
              <a:buFont typeface="Arial" panose="020B0604020202020204" pitchFamily="34" charset="0"/>
              <a:buChar char="•"/>
            </a:pPr>
            <a:r>
              <a:rPr lang="en-GB" altLang="en-US" sz="2400" dirty="0" smtClean="0">
                <a:latin typeface="Arial" panose="020B0604020202020204" pitchFamily="34" charset="0"/>
                <a:cs typeface="Arial" panose="020B0604020202020204" pitchFamily="34" charset="0"/>
              </a:rPr>
              <a:t>It needs to happen locally (so we need our help)</a:t>
            </a:r>
          </a:p>
          <a:p>
            <a:pPr marL="457200" lvl="0" indent="-457200" eaLnBrk="0" fontAlgn="base" hangingPunct="0">
              <a:spcBef>
                <a:spcPct val="0"/>
              </a:spcBef>
              <a:spcAft>
                <a:spcPct val="0"/>
              </a:spcAft>
              <a:buFont typeface="Arial" panose="020B0604020202020204" pitchFamily="34" charset="0"/>
              <a:buChar char="•"/>
            </a:pPr>
            <a:endParaRPr lang="en-GB" altLang="en-US" sz="2400" dirty="0">
              <a:latin typeface="Arial" panose="020B0604020202020204" pitchFamily="34" charset="0"/>
              <a:cs typeface="Arial" panose="020B0604020202020204" pitchFamily="34" charset="0"/>
            </a:endParaRPr>
          </a:p>
          <a:p>
            <a:pPr marL="457200" lvl="0" indent="-457200" eaLnBrk="0" fontAlgn="base" hangingPunct="0">
              <a:spcBef>
                <a:spcPct val="0"/>
              </a:spcBef>
              <a:spcAft>
                <a:spcPct val="0"/>
              </a:spcAft>
              <a:buFont typeface="Arial" panose="020B0604020202020204" pitchFamily="34" charset="0"/>
              <a:buChar char="•"/>
            </a:pPr>
            <a:r>
              <a:rPr lang="en-GB" altLang="en-US" sz="2400" dirty="0" smtClean="0">
                <a:latin typeface="Arial" panose="020B0604020202020204" pitchFamily="34" charset="0"/>
                <a:cs typeface="Arial" panose="020B0604020202020204" pitchFamily="34" charset="0"/>
              </a:rPr>
              <a:t>Regional ALB AHP leads involved</a:t>
            </a:r>
            <a:endParaRPr lang="en-GB" altLang="en-US" sz="2800" dirty="0" smtClean="0">
              <a:solidFill>
                <a:srgbClr val="002060"/>
              </a:solidFill>
              <a:latin typeface="Arial" panose="020B0604020202020204" pitchFamily="34" charset="0"/>
              <a:cs typeface="Arial" panose="020B0604020202020204" pitchFamily="34" charset="0"/>
            </a:endParaRPr>
          </a:p>
          <a:p>
            <a:pPr marL="342900" lvl="0" indent="-342900" eaLnBrk="0" fontAlgn="base" hangingPunct="0">
              <a:spcBef>
                <a:spcPct val="0"/>
              </a:spcBef>
              <a:spcAft>
                <a:spcPct val="0"/>
              </a:spcAft>
              <a:buFont typeface="Arial" panose="020B0604020202020204" pitchFamily="34" charset="0"/>
              <a:buChar char="•"/>
            </a:pPr>
            <a:endParaRPr lang="en-GB" altLang="en-US" sz="2400" dirty="0" smtClean="0">
              <a:solidFill>
                <a:srgbClr val="002060"/>
              </a:solidFill>
              <a:latin typeface="Arial" panose="020B0604020202020204" pitchFamily="34" charset="0"/>
              <a:cs typeface="Arial" panose="020B0604020202020204" pitchFamily="34" charset="0"/>
            </a:endParaRPr>
          </a:p>
          <a:p>
            <a:pPr marL="342900" lvl="0" indent="-342900" eaLnBrk="0" fontAlgn="base" hangingPunct="0">
              <a:spcBef>
                <a:spcPct val="0"/>
              </a:spcBef>
              <a:spcAft>
                <a:spcPct val="0"/>
              </a:spcAft>
              <a:buFont typeface="Arial" panose="020B0604020202020204" pitchFamily="34" charset="0"/>
              <a:buChar char="•"/>
            </a:pPr>
            <a:endParaRPr lang="en-GB" altLang="en-US" sz="2400" dirty="0" smtClean="0">
              <a:solidFill>
                <a:srgbClr val="002060"/>
              </a:solidFill>
              <a:latin typeface="Arial" panose="020B0604020202020204" pitchFamily="34" charset="0"/>
              <a:cs typeface="Arial" panose="020B0604020202020204" pitchFamily="34" charset="0"/>
            </a:endParaRPr>
          </a:p>
          <a:p>
            <a:pPr marL="342900" lvl="0" indent="-342900" eaLnBrk="0" fontAlgn="base" hangingPunct="0">
              <a:spcBef>
                <a:spcPct val="0"/>
              </a:spcBef>
              <a:spcAft>
                <a:spcPct val="0"/>
              </a:spcAft>
              <a:buFont typeface="Arial" panose="020B0604020202020204" pitchFamily="34" charset="0"/>
              <a:buChar char="•"/>
            </a:pPr>
            <a:endParaRPr lang="en-GB" altLang="en-US" sz="2400" dirty="0" smtClean="0">
              <a:solidFill>
                <a:srgbClr val="002060"/>
              </a:solidFill>
              <a:latin typeface="Arial" panose="020B0604020202020204" pitchFamily="34" charset="0"/>
              <a:cs typeface="Arial" panose="020B0604020202020204" pitchFamily="34" charset="0"/>
            </a:endParaRPr>
          </a:p>
          <a:p>
            <a:pPr marL="342900" lvl="0" indent="-342900" eaLnBrk="0" fontAlgn="base" hangingPunct="0">
              <a:spcBef>
                <a:spcPct val="0"/>
              </a:spcBef>
              <a:spcAft>
                <a:spcPct val="0"/>
              </a:spcAft>
              <a:buFont typeface="Arial" panose="020B0604020202020204" pitchFamily="34" charset="0"/>
              <a:buChar char="•"/>
            </a:pPr>
            <a:endParaRPr lang="en-GB" altLang="en-US" sz="2400" dirty="0">
              <a:solidFill>
                <a:srgbClr val="002060"/>
              </a:solidFill>
              <a:latin typeface="Arial" panose="020B0604020202020204" pitchFamily="34" charset="0"/>
              <a:cs typeface="Arial" panose="020B0604020202020204" pitchFamily="34" charset="0"/>
            </a:endParaRPr>
          </a:p>
          <a:p>
            <a:pPr marL="342900" lvl="0" indent="-342900" eaLnBrk="0" fontAlgn="base" hangingPunct="0">
              <a:spcBef>
                <a:spcPct val="0"/>
              </a:spcBef>
              <a:spcAft>
                <a:spcPct val="0"/>
              </a:spcAft>
              <a:buFont typeface="Arial" panose="020B0604020202020204" pitchFamily="34" charset="0"/>
              <a:buChar char="•"/>
            </a:pPr>
            <a:endParaRPr lang="en-GB" altLang="en-US" sz="2400" dirty="0" smtClean="0">
              <a:solidFill>
                <a:srgbClr val="002060"/>
              </a:solidFill>
              <a:latin typeface="Arial" panose="020B0604020202020204" pitchFamily="34" charset="0"/>
              <a:cs typeface="Arial" panose="020B0604020202020204" pitchFamily="34" charset="0"/>
            </a:endParaRPr>
          </a:p>
          <a:p>
            <a:pPr marL="342900" lvl="0" indent="-342900" eaLnBrk="0" fontAlgn="base" hangingPunct="0">
              <a:spcBef>
                <a:spcPct val="0"/>
              </a:spcBef>
              <a:spcAft>
                <a:spcPct val="0"/>
              </a:spcAft>
              <a:buFont typeface="Arial" panose="020B0604020202020204" pitchFamily="34" charset="0"/>
              <a:buChar char="•"/>
            </a:pPr>
            <a:endParaRPr lang="en-GB" altLang="en-US" sz="2400" dirty="0" smtClean="0">
              <a:solidFill>
                <a:srgbClr val="002060"/>
              </a:solidFill>
              <a:latin typeface="Arial" panose="020B0604020202020204" pitchFamily="34" charset="0"/>
              <a:cs typeface="Arial" panose="020B0604020202020204" pitchFamily="34" charset="0"/>
            </a:endParaRPr>
          </a:p>
          <a:p>
            <a:pPr lvl="0" eaLnBrk="0" fontAlgn="base" hangingPunct="0">
              <a:spcBef>
                <a:spcPct val="0"/>
              </a:spcBef>
              <a:spcAft>
                <a:spcPct val="0"/>
              </a:spcAft>
            </a:pPr>
            <a:endParaRPr lang="en-GB" altLang="en-US" sz="2400" dirty="0">
              <a:solidFill>
                <a:srgbClr val="002060"/>
              </a:solidFill>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0830" y="1645174"/>
            <a:ext cx="4183786" cy="3171825"/>
          </a:xfrm>
          <a:prstGeom prst="rect">
            <a:avLst/>
          </a:prstGeom>
        </p:spPr>
      </p:pic>
    </p:spTree>
    <p:extLst>
      <p:ext uri="{BB962C8B-B14F-4D97-AF65-F5344CB8AC3E}">
        <p14:creationId xmlns:p14="http://schemas.microsoft.com/office/powerpoint/2010/main" val="1700291694"/>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grpId="0" nodeType="withEffect">
                                  <p:stCondLst>
                                    <p:cond delay="100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4"/>
          <a:stretch>
            <a:fillRect/>
          </a:stretch>
        </p:blipFill>
        <p:spPr>
          <a:xfrm>
            <a:off x="162746" y="151050"/>
            <a:ext cx="2039977" cy="545635"/>
          </a:xfrm>
          <a:prstGeom prst="rect">
            <a:avLst/>
          </a:prstGeom>
        </p:spPr>
      </p:pic>
      <p:sp>
        <p:nvSpPr>
          <p:cNvPr id="7" name="Rectangle 6"/>
          <p:cNvSpPr/>
          <p:nvPr/>
        </p:nvSpPr>
        <p:spPr>
          <a:xfrm>
            <a:off x="3259694" y="236534"/>
            <a:ext cx="9220323" cy="830997"/>
          </a:xfrm>
          <a:prstGeom prst="rect">
            <a:avLst/>
          </a:prstGeom>
        </p:spPr>
        <p:txBody>
          <a:bodyPr wrap="square">
            <a:spAutoFit/>
          </a:bodyPr>
          <a:lstStyle/>
          <a:p>
            <a:r>
              <a:rPr lang="en-US" sz="4800" b="1" kern="1000" spc="-100" dirty="0" smtClean="0">
                <a:solidFill>
                  <a:srgbClr val="002060"/>
                </a:solidFill>
                <a:latin typeface="Arial" charset="0"/>
                <a:ea typeface="Arial" charset="0"/>
                <a:cs typeface="Arial" charset="0"/>
              </a:rPr>
              <a:t>Plan to influence – yes we can</a:t>
            </a:r>
            <a:endParaRPr lang="en-US" sz="4800" b="1" kern="1000" spc="-100" dirty="0">
              <a:solidFill>
                <a:srgbClr val="002060"/>
              </a:solidFill>
              <a:latin typeface="Arial" charset="0"/>
              <a:ea typeface="Arial" charset="0"/>
              <a:cs typeface="Arial" charset="0"/>
            </a:endParaRPr>
          </a:p>
        </p:txBody>
      </p:sp>
      <p:sp>
        <p:nvSpPr>
          <p:cNvPr id="2" name="Slide Number Placeholder 1"/>
          <p:cNvSpPr>
            <a:spLocks noGrp="1"/>
          </p:cNvSpPr>
          <p:nvPr>
            <p:ph type="sldNum" sz="quarter" idx="12"/>
          </p:nvPr>
        </p:nvSpPr>
        <p:spPr/>
        <p:txBody>
          <a:bodyPr/>
          <a:lstStyle/>
          <a:p>
            <a:fld id="{BC5C453F-66CE-9649-8778-FA1C7507999F}" type="slidenum">
              <a:rPr lang="en-US" smtClean="0"/>
              <a:t>14</a:t>
            </a:fld>
            <a:endParaRPr lang="en-US"/>
          </a:p>
        </p:txBody>
      </p:sp>
      <p:sp>
        <p:nvSpPr>
          <p:cNvPr id="9" name="TextBox 8"/>
          <p:cNvSpPr txBox="1"/>
          <p:nvPr/>
        </p:nvSpPr>
        <p:spPr>
          <a:xfrm>
            <a:off x="3093929" y="1333500"/>
            <a:ext cx="8672105" cy="3847207"/>
          </a:xfrm>
          <a:prstGeom prst="rect">
            <a:avLst/>
          </a:prstGeom>
          <a:noFill/>
        </p:spPr>
        <p:txBody>
          <a:bodyPr wrap="square" rtlCol="0">
            <a:spAutoFit/>
          </a:bodyPr>
          <a:lstStyle/>
          <a:p>
            <a:pPr lvl="0" eaLnBrk="0" fontAlgn="base" hangingPunct="0">
              <a:spcBef>
                <a:spcPct val="0"/>
              </a:spcBef>
              <a:spcAft>
                <a:spcPct val="0"/>
              </a:spcAft>
            </a:pPr>
            <a:r>
              <a:rPr lang="en-GB" altLang="en-US" sz="2000" dirty="0">
                <a:latin typeface="Arial" panose="020B0604020202020204" pitchFamily="34" charset="0"/>
                <a:cs typeface="Arial" panose="020B0604020202020204" pitchFamily="34" charset="0"/>
              </a:rPr>
              <a:t>“In my view there has never been a better time for healthcare decision-makers to sit up and take notice of physiotherapists and what we can deliver for their patient population locally. In many ways we hold the key to care pathway transformation. We just need to show them what is possible, along with the evidence to support it and the courage and strength to see it through to reality. </a:t>
            </a:r>
            <a:endParaRPr lang="en-GB" altLang="en-US" sz="2000" dirty="0" smtClean="0">
              <a:latin typeface="Arial" panose="020B0604020202020204" pitchFamily="34" charset="0"/>
              <a:cs typeface="Arial" panose="020B0604020202020204" pitchFamily="34" charset="0"/>
            </a:endParaRPr>
          </a:p>
          <a:p>
            <a:pPr lvl="0" eaLnBrk="0" fontAlgn="base" hangingPunct="0">
              <a:spcBef>
                <a:spcPct val="0"/>
              </a:spcBef>
              <a:spcAft>
                <a:spcPct val="0"/>
              </a:spcAft>
            </a:pPr>
            <a:endParaRPr lang="en-GB" altLang="en-US" sz="2000" dirty="0">
              <a:latin typeface="Arial" panose="020B0604020202020204" pitchFamily="34" charset="0"/>
              <a:cs typeface="Arial" panose="020B0604020202020204" pitchFamily="34" charset="0"/>
            </a:endParaRPr>
          </a:p>
          <a:p>
            <a:pPr lvl="0" eaLnBrk="0" fontAlgn="base" hangingPunct="0">
              <a:spcBef>
                <a:spcPct val="0"/>
              </a:spcBef>
              <a:spcAft>
                <a:spcPct val="0"/>
              </a:spcAft>
            </a:pPr>
            <a:r>
              <a:rPr lang="en-GB" altLang="en-US" sz="2000" dirty="0">
                <a:latin typeface="Arial" panose="020B0604020202020204" pitchFamily="34" charset="0"/>
                <a:cs typeface="Arial" panose="020B0604020202020204" pitchFamily="34" charset="0"/>
              </a:rPr>
              <a:t>“I have sought opportunities to influence key stakeholders to deliver the best care for our patients. I would encourage all members to look at what opportunities are open to them to influence locally</a:t>
            </a:r>
            <a:r>
              <a:rPr lang="en-GB" altLang="en-US" sz="2000" dirty="0" smtClean="0">
                <a:latin typeface="Arial" panose="020B0604020202020204" pitchFamily="34" charset="0"/>
                <a:cs typeface="Arial" panose="020B0604020202020204" pitchFamily="34" charset="0"/>
              </a:rPr>
              <a:t>.”</a:t>
            </a:r>
          </a:p>
          <a:p>
            <a:pPr lvl="0" eaLnBrk="0" fontAlgn="base" hangingPunct="0">
              <a:spcBef>
                <a:spcPct val="0"/>
              </a:spcBef>
              <a:spcAft>
                <a:spcPct val="0"/>
              </a:spcAft>
            </a:pPr>
            <a:endParaRPr lang="en-GB" altLang="en-US" sz="2000" dirty="0">
              <a:latin typeface="Arial" panose="020B0604020202020204" pitchFamily="34" charset="0"/>
              <a:cs typeface="Arial" panose="020B0604020202020204" pitchFamily="34" charset="0"/>
            </a:endParaRPr>
          </a:p>
          <a:p>
            <a:pPr lvl="0" eaLnBrk="0" fontAlgn="base" hangingPunct="0">
              <a:spcBef>
                <a:spcPct val="0"/>
              </a:spcBef>
              <a:spcAft>
                <a:spcPct val="0"/>
              </a:spcAft>
            </a:pPr>
            <a:r>
              <a:rPr lang="en-GB" altLang="en-US" sz="2400" dirty="0">
                <a:latin typeface="Arial" panose="020B0604020202020204" pitchFamily="34" charset="0"/>
                <a:cs typeface="Arial" panose="020B0604020202020204" pitchFamily="34" charset="0"/>
              </a:rPr>
              <a:t>Jo </a:t>
            </a:r>
            <a:r>
              <a:rPr lang="en-GB" altLang="en-US" sz="2400" dirty="0" err="1">
                <a:latin typeface="Arial" panose="020B0604020202020204" pitchFamily="34" charset="0"/>
                <a:cs typeface="Arial" panose="020B0604020202020204" pitchFamily="34" charset="0"/>
              </a:rPr>
              <a:t>Lishman</a:t>
            </a:r>
            <a:r>
              <a:rPr lang="en-GB" altLang="en-US" sz="2400" dirty="0">
                <a:latin typeface="Arial" panose="020B0604020202020204" pitchFamily="34" charset="0"/>
                <a:cs typeface="Arial" panose="020B0604020202020204" pitchFamily="34" charset="0"/>
              </a:rPr>
              <a:t>, Chair of the CSP North West Regional </a:t>
            </a:r>
            <a:r>
              <a:rPr lang="en-GB" altLang="en-US" sz="2400" dirty="0" smtClean="0">
                <a:latin typeface="Arial" panose="020B0604020202020204" pitchFamily="34" charset="0"/>
                <a:cs typeface="Arial" panose="020B0604020202020204" pitchFamily="34" charset="0"/>
              </a:rPr>
              <a:t>Network</a:t>
            </a:r>
            <a:endParaRPr lang="en-GB" altLang="en-US" sz="2400"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2352" y="1333500"/>
            <a:ext cx="2338599" cy="3225127"/>
          </a:xfrm>
          <a:prstGeom prst="rect">
            <a:avLst/>
          </a:prstGeom>
        </p:spPr>
      </p:pic>
    </p:spTree>
    <p:extLst>
      <p:ext uri="{BB962C8B-B14F-4D97-AF65-F5344CB8AC3E}">
        <p14:creationId xmlns:p14="http://schemas.microsoft.com/office/powerpoint/2010/main" val="3720515862"/>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grpId="0" nodeType="withEffect">
                                  <p:stCondLst>
                                    <p:cond delay="100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4"/>
          <a:stretch>
            <a:fillRect/>
          </a:stretch>
        </p:blipFill>
        <p:spPr>
          <a:xfrm>
            <a:off x="162746" y="151050"/>
            <a:ext cx="2039977" cy="545635"/>
          </a:xfrm>
          <a:prstGeom prst="rect">
            <a:avLst/>
          </a:prstGeom>
        </p:spPr>
      </p:pic>
      <p:sp>
        <p:nvSpPr>
          <p:cNvPr id="7" name="Rectangle 6"/>
          <p:cNvSpPr/>
          <p:nvPr/>
        </p:nvSpPr>
        <p:spPr>
          <a:xfrm>
            <a:off x="3797301" y="236534"/>
            <a:ext cx="9220323" cy="830997"/>
          </a:xfrm>
          <a:prstGeom prst="rect">
            <a:avLst/>
          </a:prstGeom>
        </p:spPr>
        <p:txBody>
          <a:bodyPr wrap="square">
            <a:spAutoFit/>
          </a:bodyPr>
          <a:lstStyle/>
          <a:p>
            <a:r>
              <a:rPr lang="en-US" sz="4800" b="1" kern="1000" spc="-100" dirty="0" smtClean="0">
                <a:solidFill>
                  <a:srgbClr val="002060"/>
                </a:solidFill>
                <a:latin typeface="Arial" charset="0"/>
                <a:ea typeface="Arial" charset="0"/>
                <a:cs typeface="Arial" charset="0"/>
              </a:rPr>
              <a:t>Plan to influencing</a:t>
            </a:r>
            <a:endParaRPr lang="en-US" sz="4800" b="1" kern="1000" spc="-100" dirty="0">
              <a:solidFill>
                <a:srgbClr val="002060"/>
              </a:solidFill>
              <a:latin typeface="Arial" charset="0"/>
              <a:ea typeface="Arial" charset="0"/>
              <a:cs typeface="Arial" charset="0"/>
            </a:endParaRPr>
          </a:p>
        </p:txBody>
      </p:sp>
      <p:sp>
        <p:nvSpPr>
          <p:cNvPr id="2" name="Slide Number Placeholder 1"/>
          <p:cNvSpPr>
            <a:spLocks noGrp="1"/>
          </p:cNvSpPr>
          <p:nvPr>
            <p:ph type="sldNum" sz="quarter" idx="12"/>
          </p:nvPr>
        </p:nvSpPr>
        <p:spPr/>
        <p:txBody>
          <a:bodyPr/>
          <a:lstStyle/>
          <a:p>
            <a:fld id="{BC5C453F-66CE-9649-8778-FA1C7507999F}" type="slidenum">
              <a:rPr lang="en-US" smtClean="0"/>
              <a:t>15</a:t>
            </a:fld>
            <a:endParaRPr lang="en-US"/>
          </a:p>
        </p:txBody>
      </p:sp>
      <p:sp>
        <p:nvSpPr>
          <p:cNvPr id="9" name="TextBox 8"/>
          <p:cNvSpPr txBox="1"/>
          <p:nvPr/>
        </p:nvSpPr>
        <p:spPr>
          <a:xfrm>
            <a:off x="3369502" y="1509262"/>
            <a:ext cx="8455068" cy="8217634"/>
          </a:xfrm>
          <a:prstGeom prst="rect">
            <a:avLst/>
          </a:prstGeom>
          <a:noFill/>
        </p:spPr>
        <p:txBody>
          <a:bodyPr wrap="square" rtlCol="0">
            <a:spAutoFit/>
          </a:bodyPr>
          <a:lstStyle/>
          <a:p>
            <a:pPr marL="457200" lvl="0" indent="-457200" eaLnBrk="0" fontAlgn="base" hangingPunct="0">
              <a:spcBef>
                <a:spcPct val="0"/>
              </a:spcBef>
              <a:spcAft>
                <a:spcPct val="0"/>
              </a:spcAft>
              <a:buAutoNum type="arabicPeriod"/>
            </a:pPr>
            <a:r>
              <a:rPr lang="en-GB" altLang="en-US" sz="2400" dirty="0" smtClean="0">
                <a:latin typeface="Arial" panose="020B0604020202020204" pitchFamily="34" charset="0"/>
                <a:cs typeface="Arial" panose="020B0604020202020204" pitchFamily="34" charset="0"/>
              </a:rPr>
              <a:t>Check your STP/ICSs plan or plans</a:t>
            </a:r>
          </a:p>
          <a:p>
            <a:pPr marL="457200" lvl="0" indent="-457200" eaLnBrk="0" fontAlgn="base" hangingPunct="0">
              <a:spcBef>
                <a:spcPct val="0"/>
              </a:spcBef>
              <a:spcAft>
                <a:spcPct val="0"/>
              </a:spcAft>
              <a:buAutoNum type="arabicPeriod"/>
            </a:pPr>
            <a:endParaRPr lang="en-GB" altLang="en-US" sz="2400" dirty="0">
              <a:latin typeface="Arial" panose="020B0604020202020204" pitchFamily="34" charset="0"/>
              <a:cs typeface="Arial" panose="020B0604020202020204" pitchFamily="34" charset="0"/>
            </a:endParaRPr>
          </a:p>
          <a:p>
            <a:pPr marL="457200" lvl="0" indent="-457200" eaLnBrk="0" fontAlgn="base" hangingPunct="0">
              <a:spcBef>
                <a:spcPct val="0"/>
              </a:spcBef>
              <a:spcAft>
                <a:spcPct val="0"/>
              </a:spcAft>
              <a:buAutoNum type="arabicPeriod"/>
            </a:pPr>
            <a:r>
              <a:rPr lang="en-GB" altLang="en-US" sz="2400" dirty="0" smtClean="0">
                <a:latin typeface="Arial" panose="020B0604020202020204" pitchFamily="34" charset="0"/>
                <a:cs typeface="Arial" panose="020B0604020202020204" pitchFamily="34" charset="0"/>
              </a:rPr>
              <a:t>Do they reflect:</a:t>
            </a:r>
          </a:p>
          <a:p>
            <a:pPr lvl="0" eaLnBrk="0" fontAlgn="base" hangingPunct="0">
              <a:spcBef>
                <a:spcPct val="0"/>
              </a:spcBef>
              <a:spcAft>
                <a:spcPct val="0"/>
              </a:spcAft>
            </a:pPr>
            <a:r>
              <a:rPr lang="en-GB" altLang="en-US" sz="2400" dirty="0">
                <a:latin typeface="Arial" panose="020B0604020202020204" pitchFamily="34" charset="0"/>
                <a:cs typeface="Arial" panose="020B0604020202020204" pitchFamily="34" charset="0"/>
              </a:rPr>
              <a:t>	</a:t>
            </a:r>
            <a:r>
              <a:rPr lang="en-GB" altLang="en-US" sz="2400" dirty="0" smtClean="0">
                <a:latin typeface="Arial" panose="020B0604020202020204" pitchFamily="34" charset="0"/>
                <a:cs typeface="Arial" panose="020B0604020202020204" pitchFamily="34" charset="0"/>
              </a:rPr>
              <a:t>- the commitments in the LTP ?</a:t>
            </a:r>
          </a:p>
          <a:p>
            <a:pPr lvl="0" eaLnBrk="0" fontAlgn="base" hangingPunct="0">
              <a:spcBef>
                <a:spcPct val="0"/>
              </a:spcBef>
              <a:spcAft>
                <a:spcPct val="0"/>
              </a:spcAft>
            </a:pPr>
            <a:r>
              <a:rPr lang="en-GB" altLang="en-US" sz="2400" dirty="0">
                <a:latin typeface="Arial" panose="020B0604020202020204" pitchFamily="34" charset="0"/>
                <a:cs typeface="Arial" panose="020B0604020202020204" pitchFamily="34" charset="0"/>
              </a:rPr>
              <a:t>	</a:t>
            </a:r>
            <a:r>
              <a:rPr lang="en-GB" altLang="en-US" sz="2400" dirty="0" smtClean="0">
                <a:latin typeface="Arial" panose="020B0604020202020204" pitchFamily="34" charset="0"/>
                <a:cs typeface="Arial" panose="020B0604020202020204" pitchFamily="34" charset="0"/>
              </a:rPr>
              <a:t>- scale of community need ?</a:t>
            </a:r>
          </a:p>
          <a:p>
            <a:pPr lvl="0" eaLnBrk="0" fontAlgn="base" hangingPunct="0">
              <a:spcBef>
                <a:spcPct val="0"/>
              </a:spcBef>
              <a:spcAft>
                <a:spcPct val="0"/>
              </a:spcAft>
            </a:pPr>
            <a:r>
              <a:rPr lang="en-GB" altLang="en-US" sz="2400" dirty="0">
                <a:latin typeface="Arial" panose="020B0604020202020204" pitchFamily="34" charset="0"/>
                <a:cs typeface="Arial" panose="020B0604020202020204" pitchFamily="34" charset="0"/>
              </a:rPr>
              <a:t>	</a:t>
            </a:r>
            <a:r>
              <a:rPr lang="en-GB" altLang="en-US" sz="2400" dirty="0" smtClean="0">
                <a:latin typeface="Arial" panose="020B0604020202020204" pitchFamily="34" charset="0"/>
                <a:cs typeface="Arial" panose="020B0604020202020204" pitchFamily="34" charset="0"/>
              </a:rPr>
              <a:t>- right workforce needed to deliver the plan ?</a:t>
            </a:r>
          </a:p>
          <a:p>
            <a:pPr lvl="0" eaLnBrk="0" fontAlgn="base" hangingPunct="0">
              <a:spcBef>
                <a:spcPct val="0"/>
              </a:spcBef>
              <a:spcAft>
                <a:spcPct val="0"/>
              </a:spcAft>
            </a:pPr>
            <a:endParaRPr lang="en-GB" altLang="en-US" sz="2400" dirty="0">
              <a:latin typeface="Arial" panose="020B0604020202020204" pitchFamily="34" charset="0"/>
              <a:cs typeface="Arial" panose="020B0604020202020204" pitchFamily="34" charset="0"/>
            </a:endParaRPr>
          </a:p>
          <a:p>
            <a:pPr lvl="0" eaLnBrk="0" fontAlgn="base" hangingPunct="0">
              <a:spcBef>
                <a:spcPct val="0"/>
              </a:spcBef>
              <a:spcAft>
                <a:spcPct val="0"/>
              </a:spcAft>
            </a:pPr>
            <a:r>
              <a:rPr lang="en-GB" altLang="en-US" sz="2400" dirty="0">
                <a:latin typeface="Arial" panose="020B0604020202020204" pitchFamily="34" charset="0"/>
                <a:cs typeface="Arial" panose="020B0604020202020204" pitchFamily="34" charset="0"/>
              </a:rPr>
              <a:t>3. Ask:</a:t>
            </a:r>
          </a:p>
          <a:p>
            <a:pPr lvl="0" eaLnBrk="0" fontAlgn="base" hangingPunct="0">
              <a:spcBef>
                <a:spcPct val="0"/>
              </a:spcBef>
              <a:spcAft>
                <a:spcPct val="0"/>
              </a:spcAft>
            </a:pPr>
            <a:r>
              <a:rPr lang="en-GB" altLang="en-US" sz="2400" dirty="0">
                <a:latin typeface="Arial" panose="020B0604020202020204" pitchFamily="34" charset="0"/>
                <a:cs typeface="Arial" panose="020B0604020202020204" pitchFamily="34" charset="0"/>
              </a:rPr>
              <a:t>	- how is your organisation is feeding into local </a:t>
            </a:r>
            <a:r>
              <a:rPr lang="en-GB" altLang="en-US" sz="2400" dirty="0" smtClean="0">
                <a:latin typeface="Arial" panose="020B0604020202020204" pitchFamily="34" charset="0"/>
                <a:cs typeface="Arial" panose="020B0604020202020204" pitchFamily="34" charset="0"/>
              </a:rPr>
              <a:t>	workforce </a:t>
            </a:r>
            <a:r>
              <a:rPr lang="en-GB" altLang="en-US" sz="2400" dirty="0">
                <a:latin typeface="Arial" panose="020B0604020202020204" pitchFamily="34" charset="0"/>
                <a:cs typeface="Arial" panose="020B0604020202020204" pitchFamily="34" charset="0"/>
              </a:rPr>
              <a:t>plans ?</a:t>
            </a:r>
          </a:p>
          <a:p>
            <a:pPr lvl="0" eaLnBrk="0" fontAlgn="base" hangingPunct="0">
              <a:spcBef>
                <a:spcPct val="0"/>
              </a:spcBef>
              <a:spcAft>
                <a:spcPct val="0"/>
              </a:spcAft>
            </a:pPr>
            <a:r>
              <a:rPr lang="en-GB" altLang="en-US" sz="2400" dirty="0">
                <a:latin typeface="Arial" panose="020B0604020202020204" pitchFamily="34" charset="0"/>
                <a:cs typeface="Arial" panose="020B0604020202020204" pitchFamily="34" charset="0"/>
              </a:rPr>
              <a:t>	- if AHP clinical and professional leads are involved? </a:t>
            </a:r>
          </a:p>
          <a:p>
            <a:pPr lvl="0" eaLnBrk="0" fontAlgn="base" hangingPunct="0">
              <a:spcBef>
                <a:spcPct val="0"/>
              </a:spcBef>
              <a:spcAft>
                <a:spcPct val="0"/>
              </a:spcAft>
            </a:pPr>
            <a:r>
              <a:rPr lang="en-GB" altLang="en-US" sz="2400" dirty="0">
                <a:latin typeface="Arial" panose="020B0604020202020204" pitchFamily="34" charset="0"/>
                <a:cs typeface="Arial" panose="020B0604020202020204" pitchFamily="34" charset="0"/>
              </a:rPr>
              <a:t>	- is there an AHP Council for your STP / ICS involved?</a:t>
            </a:r>
          </a:p>
          <a:p>
            <a:pPr lvl="0" eaLnBrk="0" fontAlgn="base" hangingPunct="0">
              <a:spcBef>
                <a:spcPct val="0"/>
              </a:spcBef>
              <a:spcAft>
                <a:spcPct val="0"/>
              </a:spcAft>
            </a:pPr>
            <a:endParaRPr lang="en-GB" altLang="en-US" sz="2400" dirty="0" smtClean="0">
              <a:latin typeface="Arial" panose="020B0604020202020204" pitchFamily="34" charset="0"/>
              <a:cs typeface="Arial" panose="020B0604020202020204" pitchFamily="34" charset="0"/>
            </a:endParaRPr>
          </a:p>
          <a:p>
            <a:pPr lvl="0" eaLnBrk="0" fontAlgn="base" hangingPunct="0">
              <a:spcBef>
                <a:spcPct val="0"/>
              </a:spcBef>
              <a:spcAft>
                <a:spcPct val="0"/>
              </a:spcAft>
            </a:pPr>
            <a:endParaRPr lang="en-GB" altLang="en-US" sz="2400" dirty="0">
              <a:solidFill>
                <a:srgbClr val="002060"/>
              </a:solidFill>
              <a:latin typeface="Arial" panose="020B0604020202020204" pitchFamily="34" charset="0"/>
              <a:cs typeface="Arial" panose="020B0604020202020204" pitchFamily="34" charset="0"/>
            </a:endParaRPr>
          </a:p>
          <a:p>
            <a:pPr lvl="0" eaLnBrk="0" fontAlgn="base" hangingPunct="0">
              <a:spcBef>
                <a:spcPct val="0"/>
              </a:spcBef>
              <a:spcAft>
                <a:spcPct val="0"/>
              </a:spcAft>
            </a:pPr>
            <a:endParaRPr lang="en-GB" altLang="en-US" sz="2400" dirty="0">
              <a:solidFill>
                <a:srgbClr val="002060"/>
              </a:solidFill>
              <a:latin typeface="Arial" panose="020B0604020202020204" pitchFamily="34" charset="0"/>
              <a:cs typeface="Arial" panose="020B0604020202020204" pitchFamily="34" charset="0"/>
            </a:endParaRPr>
          </a:p>
          <a:p>
            <a:pPr marL="342900" lvl="0" indent="-342900" eaLnBrk="0" fontAlgn="base" hangingPunct="0">
              <a:spcBef>
                <a:spcPct val="0"/>
              </a:spcBef>
              <a:spcAft>
                <a:spcPct val="0"/>
              </a:spcAft>
              <a:buFont typeface="Arial" panose="020B0604020202020204" pitchFamily="34" charset="0"/>
              <a:buChar char="•"/>
            </a:pPr>
            <a:endParaRPr lang="en-GB" altLang="en-US" sz="2400" dirty="0" smtClean="0">
              <a:solidFill>
                <a:srgbClr val="002060"/>
              </a:solidFill>
              <a:latin typeface="Arial" panose="020B0604020202020204" pitchFamily="34" charset="0"/>
              <a:cs typeface="Arial" panose="020B0604020202020204" pitchFamily="34" charset="0"/>
            </a:endParaRPr>
          </a:p>
          <a:p>
            <a:pPr marL="342900" lvl="0" indent="-342900" eaLnBrk="0" fontAlgn="base" hangingPunct="0">
              <a:spcBef>
                <a:spcPct val="0"/>
              </a:spcBef>
              <a:spcAft>
                <a:spcPct val="0"/>
              </a:spcAft>
              <a:buFont typeface="Arial" panose="020B0604020202020204" pitchFamily="34" charset="0"/>
              <a:buChar char="•"/>
            </a:pPr>
            <a:endParaRPr lang="en-GB" altLang="en-US" sz="2400" dirty="0" smtClean="0">
              <a:solidFill>
                <a:srgbClr val="002060"/>
              </a:solidFill>
              <a:latin typeface="Arial" panose="020B0604020202020204" pitchFamily="34" charset="0"/>
              <a:cs typeface="Arial" panose="020B0604020202020204" pitchFamily="34" charset="0"/>
            </a:endParaRPr>
          </a:p>
          <a:p>
            <a:pPr marL="342900" lvl="0" indent="-342900" eaLnBrk="0" fontAlgn="base" hangingPunct="0">
              <a:spcBef>
                <a:spcPct val="0"/>
              </a:spcBef>
              <a:spcAft>
                <a:spcPct val="0"/>
              </a:spcAft>
              <a:buFont typeface="Arial" panose="020B0604020202020204" pitchFamily="34" charset="0"/>
              <a:buChar char="•"/>
            </a:pPr>
            <a:endParaRPr lang="en-GB" altLang="en-US" sz="2400" dirty="0" smtClean="0">
              <a:solidFill>
                <a:srgbClr val="002060"/>
              </a:solidFill>
              <a:latin typeface="Arial" panose="020B0604020202020204" pitchFamily="34" charset="0"/>
              <a:cs typeface="Arial" panose="020B0604020202020204" pitchFamily="34" charset="0"/>
            </a:endParaRPr>
          </a:p>
          <a:p>
            <a:pPr marL="342900" lvl="0" indent="-342900" eaLnBrk="0" fontAlgn="base" hangingPunct="0">
              <a:spcBef>
                <a:spcPct val="0"/>
              </a:spcBef>
              <a:spcAft>
                <a:spcPct val="0"/>
              </a:spcAft>
              <a:buFont typeface="Arial" panose="020B0604020202020204" pitchFamily="34" charset="0"/>
              <a:buChar char="•"/>
            </a:pPr>
            <a:endParaRPr lang="en-GB" altLang="en-US" sz="2400" dirty="0">
              <a:solidFill>
                <a:srgbClr val="002060"/>
              </a:solidFill>
              <a:latin typeface="Arial" panose="020B0604020202020204" pitchFamily="34" charset="0"/>
              <a:cs typeface="Arial" panose="020B0604020202020204" pitchFamily="34" charset="0"/>
            </a:endParaRPr>
          </a:p>
          <a:p>
            <a:pPr marL="342900" lvl="0" indent="-342900" eaLnBrk="0" fontAlgn="base" hangingPunct="0">
              <a:spcBef>
                <a:spcPct val="0"/>
              </a:spcBef>
              <a:spcAft>
                <a:spcPct val="0"/>
              </a:spcAft>
              <a:buFont typeface="Arial" panose="020B0604020202020204" pitchFamily="34" charset="0"/>
              <a:buChar char="•"/>
            </a:pPr>
            <a:endParaRPr lang="en-GB" altLang="en-US" sz="2400" dirty="0" smtClean="0">
              <a:solidFill>
                <a:srgbClr val="002060"/>
              </a:solidFill>
              <a:latin typeface="Arial" panose="020B0604020202020204" pitchFamily="34" charset="0"/>
              <a:cs typeface="Arial" panose="020B0604020202020204" pitchFamily="34" charset="0"/>
            </a:endParaRPr>
          </a:p>
          <a:p>
            <a:pPr marL="342900" lvl="0" indent="-342900" eaLnBrk="0" fontAlgn="base" hangingPunct="0">
              <a:spcBef>
                <a:spcPct val="0"/>
              </a:spcBef>
              <a:spcAft>
                <a:spcPct val="0"/>
              </a:spcAft>
              <a:buFont typeface="Arial" panose="020B0604020202020204" pitchFamily="34" charset="0"/>
              <a:buChar char="•"/>
            </a:pPr>
            <a:endParaRPr lang="en-GB" altLang="en-US" sz="2400" dirty="0" smtClean="0">
              <a:solidFill>
                <a:srgbClr val="002060"/>
              </a:solidFill>
              <a:latin typeface="Arial" panose="020B0604020202020204" pitchFamily="34" charset="0"/>
              <a:cs typeface="Arial" panose="020B0604020202020204" pitchFamily="34" charset="0"/>
            </a:endParaRPr>
          </a:p>
          <a:p>
            <a:pPr lvl="0" eaLnBrk="0" fontAlgn="base" hangingPunct="0">
              <a:spcBef>
                <a:spcPct val="0"/>
              </a:spcBef>
              <a:spcAft>
                <a:spcPct val="0"/>
              </a:spcAft>
            </a:pPr>
            <a:endParaRPr lang="en-GB" altLang="en-US" sz="2400" dirty="0">
              <a:solidFill>
                <a:srgbClr val="002060"/>
              </a:solidFill>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6004" y="1509262"/>
            <a:ext cx="2784024" cy="1818138"/>
          </a:xfrm>
          <a:prstGeom prst="rect">
            <a:avLst/>
          </a:prstGeom>
          <a:ln>
            <a:solidFill>
              <a:schemeClr val="accent1"/>
            </a:solidFill>
          </a:ln>
        </p:spPr>
      </p:pic>
    </p:spTree>
    <p:extLst>
      <p:ext uri="{BB962C8B-B14F-4D97-AF65-F5344CB8AC3E}">
        <p14:creationId xmlns:p14="http://schemas.microsoft.com/office/powerpoint/2010/main" val="3807865583"/>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grpId="0" nodeType="withEffect">
                                  <p:stCondLst>
                                    <p:cond delay="100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4"/>
          <a:stretch>
            <a:fillRect/>
          </a:stretch>
        </p:blipFill>
        <p:spPr>
          <a:xfrm>
            <a:off x="162746" y="151050"/>
            <a:ext cx="2039977" cy="545635"/>
          </a:xfrm>
          <a:prstGeom prst="rect">
            <a:avLst/>
          </a:prstGeom>
        </p:spPr>
      </p:pic>
      <p:sp>
        <p:nvSpPr>
          <p:cNvPr id="7" name="Rectangle 6"/>
          <p:cNvSpPr/>
          <p:nvPr/>
        </p:nvSpPr>
        <p:spPr>
          <a:xfrm>
            <a:off x="2746128" y="58489"/>
            <a:ext cx="9220323" cy="830997"/>
          </a:xfrm>
          <a:prstGeom prst="rect">
            <a:avLst/>
          </a:prstGeom>
        </p:spPr>
        <p:txBody>
          <a:bodyPr wrap="square">
            <a:spAutoFit/>
          </a:bodyPr>
          <a:lstStyle/>
          <a:p>
            <a:r>
              <a:rPr lang="en-GB" altLang="en-US" sz="4800" b="1" dirty="0" smtClean="0">
                <a:solidFill>
                  <a:srgbClr val="002060"/>
                </a:solidFill>
                <a:latin typeface="Arial" panose="020B0604020202020204" pitchFamily="34" charset="0"/>
                <a:cs typeface="Arial" panose="020B0604020202020204" pitchFamily="34" charset="0"/>
              </a:rPr>
              <a:t>Service </a:t>
            </a:r>
            <a:r>
              <a:rPr lang="en-GB" altLang="en-US" sz="4800" b="1" dirty="0">
                <a:solidFill>
                  <a:srgbClr val="002060"/>
                </a:solidFill>
                <a:latin typeface="Arial" panose="020B0604020202020204" pitchFamily="34" charset="0"/>
                <a:cs typeface="Arial" panose="020B0604020202020204" pitchFamily="34" charset="0"/>
              </a:rPr>
              <a:t>leads and </a:t>
            </a:r>
            <a:r>
              <a:rPr lang="en-GB" altLang="en-US" sz="4800" b="1" dirty="0" smtClean="0">
                <a:solidFill>
                  <a:srgbClr val="002060"/>
                </a:solidFill>
                <a:latin typeface="Arial" panose="020B0604020202020204" pitchFamily="34" charset="0"/>
                <a:cs typeface="Arial" panose="020B0604020202020204" pitchFamily="34" charset="0"/>
              </a:rPr>
              <a:t>managers</a:t>
            </a:r>
            <a:endParaRPr lang="en-US" sz="4800" b="1" kern="1000" spc="-100" dirty="0">
              <a:solidFill>
                <a:srgbClr val="002060"/>
              </a:solidFill>
              <a:latin typeface="Arial" charset="0"/>
              <a:ea typeface="Arial" charset="0"/>
              <a:cs typeface="Arial" charset="0"/>
            </a:endParaRPr>
          </a:p>
        </p:txBody>
      </p:sp>
      <p:sp>
        <p:nvSpPr>
          <p:cNvPr id="2" name="Slide Number Placeholder 1"/>
          <p:cNvSpPr>
            <a:spLocks noGrp="1"/>
          </p:cNvSpPr>
          <p:nvPr>
            <p:ph type="sldNum" sz="quarter" idx="12"/>
          </p:nvPr>
        </p:nvSpPr>
        <p:spPr/>
        <p:txBody>
          <a:bodyPr/>
          <a:lstStyle/>
          <a:p>
            <a:fld id="{BC5C453F-66CE-9649-8778-FA1C7507999F}" type="slidenum">
              <a:rPr lang="en-US" smtClean="0"/>
              <a:t>16</a:t>
            </a:fld>
            <a:endParaRPr lang="en-US"/>
          </a:p>
        </p:txBody>
      </p:sp>
      <p:sp>
        <p:nvSpPr>
          <p:cNvPr id="9" name="TextBox 8"/>
          <p:cNvSpPr txBox="1"/>
          <p:nvPr/>
        </p:nvSpPr>
        <p:spPr>
          <a:xfrm>
            <a:off x="630651" y="863696"/>
            <a:ext cx="11223066" cy="6740307"/>
          </a:xfrm>
          <a:prstGeom prst="rect">
            <a:avLst/>
          </a:prstGeom>
          <a:noFill/>
        </p:spPr>
        <p:txBody>
          <a:bodyPr wrap="square" rtlCol="0">
            <a:spAutoFit/>
          </a:bodyPr>
          <a:lstStyle/>
          <a:p>
            <a:pPr marL="342900" lvl="0" indent="-342900" eaLnBrk="0" fontAlgn="base" hangingPunct="0">
              <a:spcBef>
                <a:spcPct val="0"/>
              </a:spcBef>
              <a:spcAft>
                <a:spcPct val="0"/>
              </a:spcAft>
              <a:buFont typeface="Arial" panose="020B0604020202020204" pitchFamily="34" charset="0"/>
              <a:buChar char="•"/>
            </a:pPr>
            <a:r>
              <a:rPr lang="en-GB" altLang="en-US" sz="2400" dirty="0" smtClean="0">
                <a:latin typeface="Arial" panose="020B0604020202020204" pitchFamily="34" charset="0"/>
                <a:cs typeface="Arial" panose="020B0604020202020204" pitchFamily="34" charset="0"/>
              </a:rPr>
              <a:t>Pitch </a:t>
            </a:r>
            <a:r>
              <a:rPr lang="en-GB" altLang="en-US" sz="2400" dirty="0">
                <a:latin typeface="Arial" panose="020B0604020202020204" pitchFamily="34" charset="0"/>
                <a:cs typeface="Arial" panose="020B0604020202020204" pitchFamily="34" charset="0"/>
              </a:rPr>
              <a:t>what your services can do to implement the LTP </a:t>
            </a:r>
            <a:r>
              <a:rPr lang="en-GB" altLang="en-US" sz="2400" dirty="0" smtClean="0">
                <a:latin typeface="Arial" panose="020B0604020202020204" pitchFamily="34" charset="0"/>
                <a:cs typeface="Arial" panose="020B0604020202020204" pitchFamily="34" charset="0"/>
              </a:rPr>
              <a:t>to </a:t>
            </a:r>
            <a:r>
              <a:rPr lang="en-GB" altLang="en-US" sz="2400" dirty="0">
                <a:latin typeface="Arial" panose="020B0604020202020204" pitchFamily="34" charset="0"/>
                <a:cs typeface="Arial" panose="020B0604020202020204" pitchFamily="34" charset="0"/>
              </a:rPr>
              <a:t>lead </a:t>
            </a:r>
            <a:r>
              <a:rPr lang="en-GB" altLang="en-US" sz="2400" dirty="0" smtClean="0">
                <a:latin typeface="Arial" panose="020B0604020202020204" pitchFamily="34" charset="0"/>
                <a:cs typeface="Arial" panose="020B0604020202020204" pitchFamily="34" charset="0"/>
              </a:rPr>
              <a:t>commissioners or PCNs</a:t>
            </a:r>
          </a:p>
          <a:p>
            <a:pPr lvl="0" eaLnBrk="0" fontAlgn="base" hangingPunct="0">
              <a:spcBef>
                <a:spcPct val="0"/>
              </a:spcBef>
              <a:spcAft>
                <a:spcPct val="0"/>
              </a:spcAft>
            </a:pPr>
            <a:endParaRPr lang="en-GB" altLang="en-US" sz="2400" dirty="0" smtClean="0">
              <a:latin typeface="Arial" panose="020B0604020202020204" pitchFamily="34" charset="0"/>
              <a:cs typeface="Arial" panose="020B0604020202020204" pitchFamily="34" charset="0"/>
            </a:endParaRPr>
          </a:p>
          <a:p>
            <a:pPr marL="342900" lvl="0" indent="-342900" eaLnBrk="0" fontAlgn="base" hangingPunct="0">
              <a:spcBef>
                <a:spcPct val="0"/>
              </a:spcBef>
              <a:spcAft>
                <a:spcPct val="0"/>
              </a:spcAft>
              <a:buFont typeface="Arial" panose="020B0604020202020204" pitchFamily="34" charset="0"/>
              <a:buChar char="•"/>
            </a:pPr>
            <a:r>
              <a:rPr lang="en-GB" altLang="en-US" sz="2400" dirty="0" smtClean="0">
                <a:latin typeface="Arial" panose="020B0604020202020204" pitchFamily="34" charset="0"/>
                <a:cs typeface="Arial" panose="020B0604020202020204" pitchFamily="34" charset="0"/>
              </a:rPr>
              <a:t>Organise </a:t>
            </a:r>
            <a:r>
              <a:rPr lang="en-GB" altLang="en-US" sz="2400" dirty="0">
                <a:latin typeface="Arial" panose="020B0604020202020204" pitchFamily="34" charset="0"/>
                <a:cs typeface="Arial" panose="020B0604020202020204" pitchFamily="34" charset="0"/>
              </a:rPr>
              <a:t>a session with senior managers on the offer </a:t>
            </a:r>
            <a:r>
              <a:rPr lang="en-GB" altLang="en-US" sz="2400" dirty="0" smtClean="0">
                <a:latin typeface="Arial" panose="020B0604020202020204" pitchFamily="34" charset="0"/>
                <a:cs typeface="Arial" panose="020B0604020202020204" pitchFamily="34" charset="0"/>
              </a:rPr>
              <a:t>your </a:t>
            </a:r>
            <a:r>
              <a:rPr lang="en-GB" altLang="en-US" sz="2400" dirty="0">
                <a:latin typeface="Arial" panose="020B0604020202020204" pitchFamily="34" charset="0"/>
                <a:cs typeface="Arial" panose="020B0604020202020204" pitchFamily="34" charset="0"/>
              </a:rPr>
              <a:t>service can make to deliver the LTP locally </a:t>
            </a:r>
            <a:endParaRPr lang="en-GB" altLang="en-US" sz="2400" dirty="0" smtClean="0">
              <a:latin typeface="Arial" panose="020B0604020202020204" pitchFamily="34" charset="0"/>
              <a:cs typeface="Arial" panose="020B0604020202020204" pitchFamily="34" charset="0"/>
            </a:endParaRPr>
          </a:p>
          <a:p>
            <a:pPr lvl="0" eaLnBrk="0" fontAlgn="base" hangingPunct="0">
              <a:spcBef>
                <a:spcPct val="0"/>
              </a:spcBef>
              <a:spcAft>
                <a:spcPct val="0"/>
              </a:spcAft>
            </a:pPr>
            <a:endParaRPr lang="en-GB" altLang="en-US" sz="2400" dirty="0" smtClean="0">
              <a:latin typeface="Arial" panose="020B0604020202020204" pitchFamily="34" charset="0"/>
              <a:cs typeface="Arial" panose="020B0604020202020204" pitchFamily="34" charset="0"/>
            </a:endParaRPr>
          </a:p>
          <a:p>
            <a:pPr marL="342900" lvl="0" indent="-342900" eaLnBrk="0" fontAlgn="base" hangingPunct="0">
              <a:spcBef>
                <a:spcPct val="0"/>
              </a:spcBef>
              <a:spcAft>
                <a:spcPct val="0"/>
              </a:spcAft>
              <a:buFont typeface="Arial" panose="020B0604020202020204" pitchFamily="34" charset="0"/>
              <a:buChar char="•"/>
            </a:pPr>
            <a:r>
              <a:rPr lang="en-GB" altLang="en-US" sz="2400" dirty="0" smtClean="0">
                <a:latin typeface="Arial" panose="020B0604020202020204" pitchFamily="34" charset="0"/>
                <a:cs typeface="Arial" panose="020B0604020202020204" pitchFamily="34" charset="0"/>
              </a:rPr>
              <a:t>Ask </a:t>
            </a:r>
            <a:r>
              <a:rPr lang="en-GB" altLang="en-US" sz="2400" dirty="0">
                <a:latin typeface="Arial" panose="020B0604020202020204" pitchFamily="34" charset="0"/>
                <a:cs typeface="Arial" panose="020B0604020202020204" pitchFamily="34" charset="0"/>
              </a:rPr>
              <a:t>senior management what their plans are </a:t>
            </a:r>
            <a:r>
              <a:rPr lang="en-GB" altLang="en-US" sz="2400" dirty="0" smtClean="0">
                <a:latin typeface="Arial" panose="020B0604020202020204" pitchFamily="34" charset="0"/>
                <a:cs typeface="Arial" panose="020B0604020202020204" pitchFamily="34" charset="0"/>
              </a:rPr>
              <a:t>around the </a:t>
            </a:r>
            <a:r>
              <a:rPr lang="en-GB" altLang="en-US" sz="2400" dirty="0">
                <a:latin typeface="Arial" panose="020B0604020202020204" pitchFamily="34" charset="0"/>
                <a:cs typeface="Arial" panose="020B0604020202020204" pitchFamily="34" charset="0"/>
              </a:rPr>
              <a:t>LTP </a:t>
            </a:r>
            <a:r>
              <a:rPr lang="en-GB" altLang="en-US" sz="2400" dirty="0" smtClean="0">
                <a:latin typeface="Arial" panose="020B0604020202020204" pitchFamily="34" charset="0"/>
                <a:cs typeface="Arial" panose="020B0604020202020204" pitchFamily="34" charset="0"/>
              </a:rPr>
              <a:t>commitments</a:t>
            </a:r>
            <a:endParaRPr lang="en-GB" altLang="en-US" sz="2400" dirty="0">
              <a:latin typeface="Arial" panose="020B0604020202020204" pitchFamily="34" charset="0"/>
              <a:cs typeface="Arial" panose="020B0604020202020204" pitchFamily="34" charset="0"/>
            </a:endParaRPr>
          </a:p>
          <a:p>
            <a:pPr lvl="0" eaLnBrk="0" fontAlgn="base" hangingPunct="0">
              <a:spcBef>
                <a:spcPct val="0"/>
              </a:spcBef>
              <a:spcAft>
                <a:spcPct val="0"/>
              </a:spcAft>
            </a:pPr>
            <a:endParaRPr lang="en-GB" altLang="en-US" sz="2400" dirty="0" smtClean="0">
              <a:latin typeface="Arial" panose="020B0604020202020204" pitchFamily="34" charset="0"/>
              <a:cs typeface="Arial" panose="020B0604020202020204" pitchFamily="34" charset="0"/>
            </a:endParaRPr>
          </a:p>
          <a:p>
            <a:pPr marL="342900" lvl="0" indent="-342900" eaLnBrk="0" fontAlgn="base" hangingPunct="0">
              <a:spcBef>
                <a:spcPct val="0"/>
              </a:spcBef>
              <a:spcAft>
                <a:spcPct val="0"/>
              </a:spcAft>
              <a:buFont typeface="Arial" panose="020B0604020202020204" pitchFamily="34" charset="0"/>
              <a:buChar char="•"/>
            </a:pPr>
            <a:r>
              <a:rPr lang="en-GB" altLang="en-US" sz="2400" dirty="0" smtClean="0">
                <a:latin typeface="Arial" panose="020B0604020202020204" pitchFamily="34" charset="0"/>
                <a:cs typeface="Arial" panose="020B0604020202020204" pitchFamily="34" charset="0"/>
              </a:rPr>
              <a:t>Offer </a:t>
            </a:r>
            <a:r>
              <a:rPr lang="en-GB" altLang="en-US" sz="2400" dirty="0">
                <a:latin typeface="Arial" panose="020B0604020202020204" pitchFamily="34" charset="0"/>
                <a:cs typeface="Arial" panose="020B0604020202020204" pitchFamily="34" charset="0"/>
              </a:rPr>
              <a:t>to support implementation plans </a:t>
            </a:r>
            <a:r>
              <a:rPr lang="en-GB" altLang="en-US" sz="2400" dirty="0" smtClean="0">
                <a:latin typeface="Arial" panose="020B0604020202020204" pitchFamily="34" charset="0"/>
                <a:cs typeface="Arial" panose="020B0604020202020204" pitchFamily="34" charset="0"/>
              </a:rPr>
              <a:t>for </a:t>
            </a:r>
            <a:r>
              <a:rPr lang="en-GB" altLang="en-US" sz="2400" dirty="0">
                <a:latin typeface="Arial" panose="020B0604020202020204" pitchFamily="34" charset="0"/>
                <a:cs typeface="Arial" panose="020B0604020202020204" pitchFamily="34" charset="0"/>
              </a:rPr>
              <a:t>physio services and signpost commissioners to the CSP </a:t>
            </a:r>
            <a:r>
              <a:rPr lang="en-GB" altLang="en-US" sz="2400" dirty="0" smtClean="0">
                <a:latin typeface="Arial" panose="020B0604020202020204" pitchFamily="34" charset="0"/>
                <a:cs typeface="Arial" panose="020B0604020202020204" pitchFamily="34" charset="0"/>
              </a:rPr>
              <a:t>for </a:t>
            </a:r>
            <a:r>
              <a:rPr lang="en-GB" altLang="en-US" sz="2400" dirty="0">
                <a:latin typeface="Arial" panose="020B0604020202020204" pitchFamily="34" charset="0"/>
                <a:cs typeface="Arial" panose="020B0604020202020204" pitchFamily="34" charset="0"/>
              </a:rPr>
              <a:t>advice on implementation </a:t>
            </a:r>
            <a:endParaRPr lang="en-GB" altLang="en-US" sz="2400" dirty="0" smtClean="0">
              <a:latin typeface="Arial" panose="020B0604020202020204" pitchFamily="34" charset="0"/>
              <a:cs typeface="Arial" panose="020B0604020202020204" pitchFamily="34" charset="0"/>
            </a:endParaRPr>
          </a:p>
          <a:p>
            <a:pPr lvl="0" eaLnBrk="0" fontAlgn="base" hangingPunct="0">
              <a:spcBef>
                <a:spcPct val="0"/>
              </a:spcBef>
              <a:spcAft>
                <a:spcPct val="0"/>
              </a:spcAft>
            </a:pPr>
            <a:endParaRPr lang="en-GB" altLang="en-US" sz="2400" dirty="0" smtClean="0">
              <a:latin typeface="Arial" panose="020B0604020202020204" pitchFamily="34" charset="0"/>
              <a:cs typeface="Arial" panose="020B0604020202020204" pitchFamily="34" charset="0"/>
            </a:endParaRPr>
          </a:p>
          <a:p>
            <a:pPr marL="342900" lvl="0" indent="-342900" eaLnBrk="0" fontAlgn="base" hangingPunct="0">
              <a:spcBef>
                <a:spcPct val="0"/>
              </a:spcBef>
              <a:spcAft>
                <a:spcPct val="0"/>
              </a:spcAft>
              <a:buFont typeface="Arial" panose="020B0604020202020204" pitchFamily="34" charset="0"/>
              <a:buChar char="•"/>
            </a:pPr>
            <a:r>
              <a:rPr lang="en-GB" altLang="en-US" sz="2400" dirty="0" smtClean="0">
                <a:latin typeface="Arial" panose="020B0604020202020204" pitchFamily="34" charset="0"/>
                <a:cs typeface="Arial" panose="020B0604020202020204" pitchFamily="34" charset="0"/>
              </a:rPr>
              <a:t>Invite </a:t>
            </a:r>
            <a:r>
              <a:rPr lang="en-GB" altLang="en-US" sz="2400" dirty="0">
                <a:latin typeface="Arial" panose="020B0604020202020204" pitchFamily="34" charset="0"/>
                <a:cs typeface="Arial" panose="020B0604020202020204" pitchFamily="34" charset="0"/>
              </a:rPr>
              <a:t>local decision makers to visit your service </a:t>
            </a:r>
            <a:endParaRPr lang="en-GB" altLang="en-US" sz="2400" dirty="0" smtClean="0">
              <a:latin typeface="Arial" panose="020B0604020202020204" pitchFamily="34" charset="0"/>
              <a:cs typeface="Arial" panose="020B0604020202020204" pitchFamily="34" charset="0"/>
            </a:endParaRPr>
          </a:p>
          <a:p>
            <a:pPr lvl="0" eaLnBrk="0" fontAlgn="base" hangingPunct="0">
              <a:spcBef>
                <a:spcPct val="0"/>
              </a:spcBef>
              <a:spcAft>
                <a:spcPct val="0"/>
              </a:spcAft>
            </a:pPr>
            <a:endParaRPr lang="en-GB" altLang="en-US" sz="2400" dirty="0" smtClean="0">
              <a:latin typeface="Arial" panose="020B0604020202020204" pitchFamily="34" charset="0"/>
              <a:cs typeface="Arial" panose="020B0604020202020204" pitchFamily="34" charset="0"/>
            </a:endParaRPr>
          </a:p>
          <a:p>
            <a:pPr marL="342900" lvl="0" indent="-342900" eaLnBrk="0" fontAlgn="base" hangingPunct="0">
              <a:spcBef>
                <a:spcPct val="0"/>
              </a:spcBef>
              <a:spcAft>
                <a:spcPct val="0"/>
              </a:spcAft>
              <a:buFont typeface="Arial" panose="020B0604020202020204" pitchFamily="34" charset="0"/>
              <a:buChar char="•"/>
            </a:pPr>
            <a:r>
              <a:rPr lang="en-GB" altLang="en-US" sz="2400" dirty="0" smtClean="0">
                <a:latin typeface="Arial" panose="020B0604020202020204" pitchFamily="34" charset="0"/>
                <a:cs typeface="Arial" panose="020B0604020202020204" pitchFamily="34" charset="0"/>
              </a:rPr>
              <a:t>Tell </a:t>
            </a:r>
            <a:r>
              <a:rPr lang="en-GB" altLang="en-US" sz="2400" dirty="0">
                <a:latin typeface="Arial" panose="020B0604020202020204" pitchFamily="34" charset="0"/>
                <a:cs typeface="Arial" panose="020B0604020202020204" pitchFamily="34" charset="0"/>
              </a:rPr>
              <a:t>the CSP what is happening locally.</a:t>
            </a:r>
          </a:p>
          <a:p>
            <a:pPr eaLnBrk="0" fontAlgn="base" hangingPunct="0">
              <a:spcBef>
                <a:spcPct val="0"/>
              </a:spcBef>
              <a:spcAft>
                <a:spcPct val="0"/>
              </a:spcAft>
            </a:pPr>
            <a:endParaRPr lang="en-GB" altLang="en-US" sz="2400" dirty="0">
              <a:solidFill>
                <a:srgbClr val="002060"/>
              </a:solidFill>
              <a:latin typeface="Arial" panose="020B0604020202020204" pitchFamily="34" charset="0"/>
              <a:cs typeface="Arial" panose="020B0604020202020204" pitchFamily="34" charset="0"/>
            </a:endParaRPr>
          </a:p>
          <a:p>
            <a:pPr marL="342900" lvl="0" indent="-342900" eaLnBrk="0" fontAlgn="base" hangingPunct="0">
              <a:spcBef>
                <a:spcPct val="0"/>
              </a:spcBef>
              <a:spcAft>
                <a:spcPct val="0"/>
              </a:spcAft>
              <a:buFont typeface="Arial" panose="020B0604020202020204" pitchFamily="34" charset="0"/>
              <a:buChar char="•"/>
            </a:pPr>
            <a:endParaRPr lang="en-GB" altLang="en-US" sz="2400" dirty="0" smtClean="0">
              <a:solidFill>
                <a:srgbClr val="002060"/>
              </a:solidFill>
              <a:latin typeface="Arial" panose="020B0604020202020204" pitchFamily="34" charset="0"/>
              <a:cs typeface="Arial" panose="020B0604020202020204" pitchFamily="34" charset="0"/>
            </a:endParaRPr>
          </a:p>
          <a:p>
            <a:pPr marL="342900" lvl="0" indent="-342900" eaLnBrk="0" fontAlgn="base" hangingPunct="0">
              <a:spcBef>
                <a:spcPct val="0"/>
              </a:spcBef>
              <a:spcAft>
                <a:spcPct val="0"/>
              </a:spcAft>
              <a:buFont typeface="Arial" panose="020B0604020202020204" pitchFamily="34" charset="0"/>
              <a:buChar char="•"/>
            </a:pPr>
            <a:endParaRPr lang="en-GB" altLang="en-US" sz="2400" dirty="0" smtClean="0">
              <a:solidFill>
                <a:srgbClr val="002060"/>
              </a:solidFill>
              <a:latin typeface="Arial" panose="020B0604020202020204" pitchFamily="34" charset="0"/>
              <a:cs typeface="Arial" panose="020B0604020202020204" pitchFamily="34" charset="0"/>
            </a:endParaRPr>
          </a:p>
          <a:p>
            <a:pPr lvl="0" eaLnBrk="0" fontAlgn="base" hangingPunct="0">
              <a:spcBef>
                <a:spcPct val="0"/>
              </a:spcBef>
              <a:spcAft>
                <a:spcPct val="0"/>
              </a:spcAft>
            </a:pPr>
            <a:endParaRPr lang="en-GB" altLang="en-US" sz="24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4346629"/>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grpId="0" nodeType="withEffect">
                                  <p:stCondLst>
                                    <p:cond delay="100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4"/>
          <a:stretch>
            <a:fillRect/>
          </a:stretch>
        </p:blipFill>
        <p:spPr>
          <a:xfrm>
            <a:off x="162746" y="151050"/>
            <a:ext cx="2039977" cy="545635"/>
          </a:xfrm>
          <a:prstGeom prst="rect">
            <a:avLst/>
          </a:prstGeom>
        </p:spPr>
      </p:pic>
      <p:sp>
        <p:nvSpPr>
          <p:cNvPr id="7" name="Rectangle 6"/>
          <p:cNvSpPr/>
          <p:nvPr/>
        </p:nvSpPr>
        <p:spPr>
          <a:xfrm>
            <a:off x="2545711" y="236534"/>
            <a:ext cx="9220323" cy="830997"/>
          </a:xfrm>
          <a:prstGeom prst="rect">
            <a:avLst/>
          </a:prstGeom>
        </p:spPr>
        <p:txBody>
          <a:bodyPr wrap="square">
            <a:spAutoFit/>
          </a:bodyPr>
          <a:lstStyle/>
          <a:p>
            <a:r>
              <a:rPr lang="en-US" sz="4800" b="1" kern="1000" spc="-100" dirty="0" smtClean="0">
                <a:solidFill>
                  <a:srgbClr val="002060"/>
                </a:solidFill>
                <a:latin typeface="Arial" charset="0"/>
                <a:ea typeface="Arial" charset="0"/>
                <a:cs typeface="Arial" charset="0"/>
              </a:rPr>
              <a:t>Stewards</a:t>
            </a:r>
            <a:endParaRPr lang="en-US" sz="4800" b="1" kern="1000" spc="-100" dirty="0">
              <a:solidFill>
                <a:srgbClr val="002060"/>
              </a:solidFill>
              <a:latin typeface="Arial" charset="0"/>
              <a:ea typeface="Arial" charset="0"/>
              <a:cs typeface="Arial" charset="0"/>
            </a:endParaRPr>
          </a:p>
        </p:txBody>
      </p:sp>
      <p:sp>
        <p:nvSpPr>
          <p:cNvPr id="2" name="Slide Number Placeholder 1"/>
          <p:cNvSpPr>
            <a:spLocks noGrp="1"/>
          </p:cNvSpPr>
          <p:nvPr>
            <p:ph type="sldNum" sz="quarter" idx="12"/>
          </p:nvPr>
        </p:nvSpPr>
        <p:spPr/>
        <p:txBody>
          <a:bodyPr/>
          <a:lstStyle/>
          <a:p>
            <a:fld id="{BC5C453F-66CE-9649-8778-FA1C7507999F}" type="slidenum">
              <a:rPr lang="en-US" smtClean="0"/>
              <a:t>17</a:t>
            </a:fld>
            <a:endParaRPr lang="en-US"/>
          </a:p>
        </p:txBody>
      </p:sp>
      <p:sp>
        <p:nvSpPr>
          <p:cNvPr id="9" name="TextBox 8"/>
          <p:cNvSpPr txBox="1"/>
          <p:nvPr/>
        </p:nvSpPr>
        <p:spPr>
          <a:xfrm>
            <a:off x="964504" y="2302996"/>
            <a:ext cx="10389297" cy="1938992"/>
          </a:xfrm>
          <a:prstGeom prst="rect">
            <a:avLst/>
          </a:prstGeom>
          <a:noFill/>
        </p:spPr>
        <p:txBody>
          <a:bodyPr wrap="square" rtlCol="0">
            <a:spAutoFit/>
          </a:bodyPr>
          <a:lstStyle/>
          <a:p>
            <a:pPr lvl="0" eaLnBrk="0" fontAlgn="base" hangingPunct="0">
              <a:spcBef>
                <a:spcPct val="0"/>
              </a:spcBef>
              <a:spcAft>
                <a:spcPct val="0"/>
              </a:spcAft>
            </a:pPr>
            <a:r>
              <a:rPr lang="en-GB" altLang="en-US" sz="2400" dirty="0" smtClean="0">
                <a:latin typeface="Arial" panose="020B0604020202020204" pitchFamily="34" charset="0"/>
                <a:cs typeface="Arial" panose="020B0604020202020204" pitchFamily="34" charset="0"/>
              </a:rPr>
              <a:t>• </a:t>
            </a:r>
            <a:r>
              <a:rPr lang="en-GB" altLang="en-US" sz="2400" dirty="0">
                <a:latin typeface="Arial" panose="020B0604020202020204" pitchFamily="34" charset="0"/>
                <a:cs typeface="Arial" panose="020B0604020202020204" pitchFamily="34" charset="0"/>
              </a:rPr>
              <a:t>Raise the physio workforce implications of the LTP </a:t>
            </a:r>
            <a:r>
              <a:rPr lang="en-GB" altLang="en-US" sz="2400" dirty="0" smtClean="0">
                <a:latin typeface="Arial" panose="020B0604020202020204" pitchFamily="34" charset="0"/>
                <a:cs typeface="Arial" panose="020B0604020202020204" pitchFamily="34" charset="0"/>
              </a:rPr>
              <a:t>through </a:t>
            </a:r>
            <a:r>
              <a:rPr lang="en-GB" altLang="en-US" sz="2400" dirty="0">
                <a:latin typeface="Arial" panose="020B0604020202020204" pitchFamily="34" charset="0"/>
                <a:cs typeface="Arial" panose="020B0604020202020204" pitchFamily="34" charset="0"/>
              </a:rPr>
              <a:t>your staff side </a:t>
            </a:r>
            <a:endParaRPr lang="en-GB" altLang="en-US" sz="2400" dirty="0" smtClean="0">
              <a:latin typeface="Arial" panose="020B0604020202020204" pitchFamily="34" charset="0"/>
              <a:cs typeface="Arial" panose="020B0604020202020204" pitchFamily="34" charset="0"/>
            </a:endParaRPr>
          </a:p>
          <a:p>
            <a:pPr lvl="0" eaLnBrk="0" fontAlgn="base" hangingPunct="0">
              <a:spcBef>
                <a:spcPct val="0"/>
              </a:spcBef>
              <a:spcAft>
                <a:spcPct val="0"/>
              </a:spcAft>
            </a:pPr>
            <a:endParaRPr lang="en-GB" altLang="en-US" sz="2400" dirty="0" smtClean="0">
              <a:latin typeface="Arial" panose="020B0604020202020204" pitchFamily="34" charset="0"/>
              <a:cs typeface="Arial" panose="020B0604020202020204" pitchFamily="34" charset="0"/>
            </a:endParaRPr>
          </a:p>
          <a:p>
            <a:pPr lvl="0" eaLnBrk="0" fontAlgn="base" hangingPunct="0">
              <a:spcBef>
                <a:spcPct val="0"/>
              </a:spcBef>
              <a:spcAft>
                <a:spcPct val="0"/>
              </a:spcAft>
            </a:pPr>
            <a:endParaRPr lang="en-GB" altLang="en-US" sz="2400" dirty="0">
              <a:latin typeface="Arial" panose="020B0604020202020204" pitchFamily="34" charset="0"/>
              <a:cs typeface="Arial" panose="020B0604020202020204" pitchFamily="34" charset="0"/>
            </a:endParaRPr>
          </a:p>
          <a:p>
            <a:pPr lvl="0" eaLnBrk="0" fontAlgn="base" hangingPunct="0">
              <a:spcBef>
                <a:spcPct val="0"/>
              </a:spcBef>
              <a:spcAft>
                <a:spcPct val="0"/>
              </a:spcAft>
            </a:pPr>
            <a:r>
              <a:rPr lang="en-GB" altLang="en-US" sz="2400" dirty="0" smtClean="0">
                <a:latin typeface="Arial" panose="020B0604020202020204" pitchFamily="34" charset="0"/>
                <a:cs typeface="Arial" panose="020B0604020202020204" pitchFamily="34" charset="0"/>
              </a:rPr>
              <a:t>• </a:t>
            </a:r>
            <a:r>
              <a:rPr lang="en-GB" altLang="en-US" sz="2400" dirty="0">
                <a:latin typeface="Arial" panose="020B0604020202020204" pitchFamily="34" charset="0"/>
                <a:cs typeface="Arial" panose="020B0604020202020204" pitchFamily="34" charset="0"/>
              </a:rPr>
              <a:t>Tell the CSP what is happening locally</a:t>
            </a:r>
          </a:p>
          <a:p>
            <a:pPr lvl="0" eaLnBrk="0" fontAlgn="base" hangingPunct="0">
              <a:spcBef>
                <a:spcPct val="0"/>
              </a:spcBef>
              <a:spcAft>
                <a:spcPct val="0"/>
              </a:spcAft>
            </a:pPr>
            <a:r>
              <a:rPr lang="en-GB" altLang="en-US" sz="2400" dirty="0">
                <a:latin typeface="Arial" panose="020B0604020202020204" pitchFamily="34" charset="0"/>
                <a:cs typeface="Arial" panose="020B0604020202020204" pitchFamily="34" charset="0"/>
              </a:rPr>
              <a:t> </a:t>
            </a:r>
            <a:endParaRPr lang="en-GB" altLang="en-US" sz="24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4937572"/>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grpId="0" nodeType="withEffect">
                                  <p:stCondLst>
                                    <p:cond delay="100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4"/>
          <a:stretch>
            <a:fillRect/>
          </a:stretch>
        </p:blipFill>
        <p:spPr>
          <a:xfrm>
            <a:off x="162746" y="151050"/>
            <a:ext cx="2039977" cy="545635"/>
          </a:xfrm>
          <a:prstGeom prst="rect">
            <a:avLst/>
          </a:prstGeom>
        </p:spPr>
      </p:pic>
      <p:sp>
        <p:nvSpPr>
          <p:cNvPr id="7" name="Rectangle 6"/>
          <p:cNvSpPr/>
          <p:nvPr/>
        </p:nvSpPr>
        <p:spPr>
          <a:xfrm>
            <a:off x="2545711" y="236534"/>
            <a:ext cx="9220323" cy="830997"/>
          </a:xfrm>
          <a:prstGeom prst="rect">
            <a:avLst/>
          </a:prstGeom>
        </p:spPr>
        <p:txBody>
          <a:bodyPr wrap="square">
            <a:spAutoFit/>
          </a:bodyPr>
          <a:lstStyle/>
          <a:p>
            <a:r>
              <a:rPr lang="en-US" sz="4800" b="1" kern="1000" spc="-100" dirty="0" smtClean="0">
                <a:solidFill>
                  <a:srgbClr val="002060"/>
                </a:solidFill>
                <a:latin typeface="Arial" charset="0"/>
                <a:ea typeface="Arial" charset="0"/>
                <a:cs typeface="Arial" charset="0"/>
              </a:rPr>
              <a:t>Any CSP member</a:t>
            </a:r>
            <a:endParaRPr lang="en-US" sz="4800" b="1" kern="1000" spc="-100" dirty="0">
              <a:solidFill>
                <a:srgbClr val="002060"/>
              </a:solidFill>
              <a:latin typeface="Arial" charset="0"/>
              <a:ea typeface="Arial" charset="0"/>
              <a:cs typeface="Arial" charset="0"/>
            </a:endParaRPr>
          </a:p>
        </p:txBody>
      </p:sp>
      <p:sp>
        <p:nvSpPr>
          <p:cNvPr id="2" name="Slide Number Placeholder 1"/>
          <p:cNvSpPr>
            <a:spLocks noGrp="1"/>
          </p:cNvSpPr>
          <p:nvPr>
            <p:ph type="sldNum" sz="quarter" idx="12"/>
          </p:nvPr>
        </p:nvSpPr>
        <p:spPr/>
        <p:txBody>
          <a:bodyPr/>
          <a:lstStyle/>
          <a:p>
            <a:fld id="{BC5C453F-66CE-9649-8778-FA1C7507999F}" type="slidenum">
              <a:rPr lang="en-US" smtClean="0"/>
              <a:t>18</a:t>
            </a:fld>
            <a:endParaRPr lang="en-US"/>
          </a:p>
        </p:txBody>
      </p:sp>
      <p:sp>
        <p:nvSpPr>
          <p:cNvPr id="9" name="TextBox 8"/>
          <p:cNvSpPr txBox="1"/>
          <p:nvPr/>
        </p:nvSpPr>
        <p:spPr>
          <a:xfrm>
            <a:off x="325677" y="1333500"/>
            <a:ext cx="11205924" cy="4154984"/>
          </a:xfrm>
          <a:prstGeom prst="rect">
            <a:avLst/>
          </a:prstGeom>
          <a:noFill/>
        </p:spPr>
        <p:txBody>
          <a:bodyPr wrap="square" rtlCol="0">
            <a:spAutoFit/>
          </a:bodyPr>
          <a:lstStyle/>
          <a:p>
            <a:pPr marL="342900" lvl="0" indent="-342900" eaLnBrk="0" fontAlgn="base" hangingPunct="0">
              <a:spcBef>
                <a:spcPct val="0"/>
              </a:spcBef>
              <a:spcAft>
                <a:spcPct val="0"/>
              </a:spcAft>
              <a:buFont typeface="Arial" panose="020B0604020202020204" pitchFamily="34" charset="0"/>
              <a:buChar char="•"/>
            </a:pPr>
            <a:r>
              <a:rPr lang="en-GB" altLang="en-US" sz="2400" dirty="0" smtClean="0">
                <a:latin typeface="Arial" panose="020B0604020202020204" pitchFamily="34" charset="0"/>
                <a:cs typeface="Arial" panose="020B0604020202020204" pitchFamily="34" charset="0"/>
              </a:rPr>
              <a:t>Follow your STP </a:t>
            </a:r>
            <a:r>
              <a:rPr lang="en-GB" altLang="en-US" sz="2400" dirty="0">
                <a:latin typeface="Arial" panose="020B0604020202020204" pitchFamily="34" charset="0"/>
                <a:cs typeface="Arial" panose="020B0604020202020204" pitchFamily="34" charset="0"/>
              </a:rPr>
              <a:t>and CCG on </a:t>
            </a:r>
            <a:r>
              <a:rPr lang="en-GB" altLang="en-US" sz="2400" dirty="0" smtClean="0">
                <a:latin typeface="Arial" panose="020B0604020202020204" pitchFamily="34" charset="0"/>
                <a:cs typeface="Arial" panose="020B0604020202020204" pitchFamily="34" charset="0"/>
              </a:rPr>
              <a:t>Twitter, </a:t>
            </a:r>
            <a:r>
              <a:rPr lang="en-GB" altLang="en-US" sz="2400" dirty="0">
                <a:latin typeface="Arial" panose="020B0604020202020204" pitchFamily="34" charset="0"/>
                <a:cs typeface="Arial" panose="020B0604020202020204" pitchFamily="34" charset="0"/>
              </a:rPr>
              <a:t>share CSP </a:t>
            </a:r>
            <a:r>
              <a:rPr lang="en-GB" altLang="en-US" sz="2400" dirty="0" smtClean="0">
                <a:latin typeface="Arial" panose="020B0604020202020204" pitchFamily="34" charset="0"/>
                <a:cs typeface="Arial" panose="020B0604020202020204" pitchFamily="34" charset="0"/>
              </a:rPr>
              <a:t>resources </a:t>
            </a:r>
            <a:r>
              <a:rPr lang="en-GB" altLang="en-US" sz="2400" dirty="0">
                <a:latin typeface="Arial" panose="020B0604020202020204" pitchFamily="34" charset="0"/>
                <a:cs typeface="Arial" panose="020B0604020202020204" pitchFamily="34" charset="0"/>
              </a:rPr>
              <a:t>on FCP and rehab with </a:t>
            </a:r>
            <a:r>
              <a:rPr lang="en-GB" altLang="en-US" sz="2400" dirty="0" smtClean="0">
                <a:latin typeface="Arial" panose="020B0604020202020204" pitchFamily="34" charset="0"/>
                <a:cs typeface="Arial" panose="020B0604020202020204" pitchFamily="34" charset="0"/>
              </a:rPr>
              <a:t>them, ask </a:t>
            </a:r>
            <a:r>
              <a:rPr lang="en-GB" altLang="en-US" sz="2400" dirty="0">
                <a:latin typeface="Arial" panose="020B0604020202020204" pitchFamily="34" charset="0"/>
                <a:cs typeface="Arial" panose="020B0604020202020204" pitchFamily="34" charset="0"/>
              </a:rPr>
              <a:t>them what </a:t>
            </a:r>
            <a:r>
              <a:rPr lang="en-GB" altLang="en-US" sz="2400" dirty="0" smtClean="0">
                <a:latin typeface="Arial" panose="020B0604020202020204" pitchFamily="34" charset="0"/>
                <a:cs typeface="Arial" panose="020B0604020202020204" pitchFamily="34" charset="0"/>
              </a:rPr>
              <a:t>they </a:t>
            </a:r>
            <a:r>
              <a:rPr lang="en-GB" altLang="en-US" sz="2400" dirty="0">
                <a:latin typeface="Arial" panose="020B0604020202020204" pitchFamily="34" charset="0"/>
                <a:cs typeface="Arial" panose="020B0604020202020204" pitchFamily="34" charset="0"/>
              </a:rPr>
              <a:t>will do to implement change </a:t>
            </a:r>
            <a:endParaRPr lang="en-GB" altLang="en-US" sz="2400" dirty="0" smtClean="0">
              <a:latin typeface="Arial" panose="020B0604020202020204" pitchFamily="34" charset="0"/>
              <a:cs typeface="Arial" panose="020B0604020202020204" pitchFamily="34" charset="0"/>
            </a:endParaRPr>
          </a:p>
          <a:p>
            <a:pPr lvl="0" eaLnBrk="0" fontAlgn="base" hangingPunct="0">
              <a:spcBef>
                <a:spcPct val="0"/>
              </a:spcBef>
              <a:spcAft>
                <a:spcPct val="0"/>
              </a:spcAft>
            </a:pPr>
            <a:endParaRPr lang="en-GB" altLang="en-US" sz="2400" dirty="0" smtClean="0">
              <a:latin typeface="Arial" panose="020B0604020202020204" pitchFamily="34" charset="0"/>
              <a:cs typeface="Arial" panose="020B0604020202020204" pitchFamily="34" charset="0"/>
            </a:endParaRPr>
          </a:p>
          <a:p>
            <a:pPr marL="342900" lvl="0" indent="-342900" eaLnBrk="0" fontAlgn="base" hangingPunct="0">
              <a:spcBef>
                <a:spcPct val="0"/>
              </a:spcBef>
              <a:spcAft>
                <a:spcPct val="0"/>
              </a:spcAft>
              <a:buFont typeface="Arial" panose="020B0604020202020204" pitchFamily="34" charset="0"/>
              <a:buChar char="•"/>
            </a:pPr>
            <a:r>
              <a:rPr lang="en-GB" altLang="en-US" sz="2400" dirty="0" smtClean="0">
                <a:latin typeface="Arial" panose="020B0604020202020204" pitchFamily="34" charset="0"/>
                <a:cs typeface="Arial" panose="020B0604020202020204" pitchFamily="34" charset="0"/>
              </a:rPr>
              <a:t>Attend </a:t>
            </a:r>
            <a:r>
              <a:rPr lang="en-GB" altLang="en-US" sz="2400" dirty="0">
                <a:latin typeface="Arial" panose="020B0604020202020204" pitchFamily="34" charset="0"/>
                <a:cs typeface="Arial" panose="020B0604020202020204" pitchFamily="34" charset="0"/>
              </a:rPr>
              <a:t>any local public meetings with </a:t>
            </a:r>
            <a:r>
              <a:rPr lang="en-GB" altLang="en-US" sz="2400" dirty="0" smtClean="0">
                <a:latin typeface="Arial" panose="020B0604020202020204" pitchFamily="34" charset="0"/>
                <a:cs typeface="Arial" panose="020B0604020202020204" pitchFamily="34" charset="0"/>
              </a:rPr>
              <a:t>decision-makers</a:t>
            </a:r>
          </a:p>
          <a:p>
            <a:pPr lvl="0" eaLnBrk="0" fontAlgn="base" hangingPunct="0">
              <a:spcBef>
                <a:spcPct val="0"/>
              </a:spcBef>
              <a:spcAft>
                <a:spcPct val="0"/>
              </a:spcAft>
            </a:pPr>
            <a:endParaRPr lang="en-GB" altLang="en-US" sz="2400" dirty="0" smtClean="0">
              <a:latin typeface="Arial" panose="020B0604020202020204" pitchFamily="34" charset="0"/>
              <a:cs typeface="Arial" panose="020B0604020202020204" pitchFamily="34" charset="0"/>
            </a:endParaRPr>
          </a:p>
          <a:p>
            <a:pPr marL="342900" lvl="0" indent="-342900" eaLnBrk="0" fontAlgn="base" hangingPunct="0">
              <a:spcBef>
                <a:spcPct val="0"/>
              </a:spcBef>
              <a:spcAft>
                <a:spcPct val="0"/>
              </a:spcAft>
              <a:buFont typeface="Arial" panose="020B0604020202020204" pitchFamily="34" charset="0"/>
              <a:buChar char="•"/>
            </a:pPr>
            <a:r>
              <a:rPr lang="en-GB" altLang="en-US" sz="2400" dirty="0" smtClean="0">
                <a:latin typeface="Arial" panose="020B0604020202020204" pitchFamily="34" charset="0"/>
                <a:cs typeface="Arial" panose="020B0604020202020204" pitchFamily="34" charset="0"/>
              </a:rPr>
              <a:t>Join </a:t>
            </a:r>
            <a:r>
              <a:rPr lang="en-GB" altLang="en-US" sz="2400" dirty="0">
                <a:latin typeface="Arial" panose="020B0604020202020204" pitchFamily="34" charset="0"/>
                <a:cs typeface="Arial" panose="020B0604020202020204" pitchFamily="34" charset="0"/>
              </a:rPr>
              <a:t>your local Patient Participation Group </a:t>
            </a:r>
            <a:endParaRPr lang="en-GB" altLang="en-US" sz="2400" dirty="0" smtClean="0">
              <a:latin typeface="Arial" panose="020B0604020202020204" pitchFamily="34" charset="0"/>
              <a:cs typeface="Arial" panose="020B0604020202020204" pitchFamily="34" charset="0"/>
            </a:endParaRPr>
          </a:p>
          <a:p>
            <a:pPr lvl="0" eaLnBrk="0" fontAlgn="base" hangingPunct="0">
              <a:spcBef>
                <a:spcPct val="0"/>
              </a:spcBef>
              <a:spcAft>
                <a:spcPct val="0"/>
              </a:spcAft>
            </a:pPr>
            <a:endParaRPr lang="en-GB" altLang="en-US" sz="2400" dirty="0" smtClean="0">
              <a:latin typeface="Arial" panose="020B0604020202020204" pitchFamily="34" charset="0"/>
              <a:cs typeface="Arial" panose="020B0604020202020204" pitchFamily="34" charset="0"/>
            </a:endParaRPr>
          </a:p>
          <a:p>
            <a:pPr marL="342900" lvl="0" indent="-342900" eaLnBrk="0" fontAlgn="base" hangingPunct="0">
              <a:spcBef>
                <a:spcPct val="0"/>
              </a:spcBef>
              <a:spcAft>
                <a:spcPct val="0"/>
              </a:spcAft>
              <a:buFont typeface="Arial" panose="020B0604020202020204" pitchFamily="34" charset="0"/>
              <a:buChar char="•"/>
            </a:pPr>
            <a:r>
              <a:rPr lang="en-GB" altLang="en-US" sz="2400" dirty="0" smtClean="0">
                <a:latin typeface="Arial" panose="020B0604020202020204" pitchFamily="34" charset="0"/>
                <a:cs typeface="Arial" panose="020B0604020202020204" pitchFamily="34" charset="0"/>
              </a:rPr>
              <a:t>Go </a:t>
            </a:r>
            <a:r>
              <a:rPr lang="en-GB" altLang="en-US" sz="2400" dirty="0">
                <a:latin typeface="Arial" panose="020B0604020202020204" pitchFamily="34" charset="0"/>
                <a:cs typeface="Arial" panose="020B0604020202020204" pitchFamily="34" charset="0"/>
              </a:rPr>
              <a:t>to an MP Surgery or write to your </a:t>
            </a:r>
            <a:r>
              <a:rPr lang="en-GB" altLang="en-US" sz="2400" dirty="0" smtClean="0">
                <a:latin typeface="Arial" panose="020B0604020202020204" pitchFamily="34" charset="0"/>
                <a:cs typeface="Arial" panose="020B0604020202020204" pitchFamily="34" charset="0"/>
              </a:rPr>
              <a:t>MP </a:t>
            </a:r>
            <a:r>
              <a:rPr lang="en-GB" altLang="en-US" sz="2400" dirty="0">
                <a:latin typeface="Arial" panose="020B0604020202020204" pitchFamily="34" charset="0"/>
                <a:cs typeface="Arial" panose="020B0604020202020204" pitchFamily="34" charset="0"/>
              </a:rPr>
              <a:t>share CSP </a:t>
            </a:r>
            <a:r>
              <a:rPr lang="en-GB" altLang="en-US" sz="2400" dirty="0" smtClean="0">
                <a:latin typeface="Arial" panose="020B0604020202020204" pitchFamily="34" charset="0"/>
                <a:cs typeface="Arial" panose="020B0604020202020204" pitchFamily="34" charset="0"/>
              </a:rPr>
              <a:t>resources, ask </a:t>
            </a:r>
            <a:r>
              <a:rPr lang="en-GB" altLang="en-US" sz="2400" dirty="0">
                <a:latin typeface="Arial" panose="020B0604020202020204" pitchFamily="34" charset="0"/>
                <a:cs typeface="Arial" panose="020B0604020202020204" pitchFamily="34" charset="0"/>
              </a:rPr>
              <a:t>them    to contact the STP to ask how they intend to deliver </a:t>
            </a:r>
            <a:r>
              <a:rPr lang="en-GB" altLang="en-US" sz="2400" dirty="0" smtClean="0">
                <a:latin typeface="Arial" panose="020B0604020202020204" pitchFamily="34" charset="0"/>
                <a:cs typeface="Arial" panose="020B0604020202020204" pitchFamily="34" charset="0"/>
              </a:rPr>
              <a:t>LTP rehab </a:t>
            </a:r>
            <a:r>
              <a:rPr lang="en-GB" altLang="en-US" sz="2400" dirty="0">
                <a:latin typeface="Arial" panose="020B0604020202020204" pitchFamily="34" charset="0"/>
                <a:cs typeface="Arial" panose="020B0604020202020204" pitchFamily="34" charset="0"/>
              </a:rPr>
              <a:t>and </a:t>
            </a:r>
            <a:r>
              <a:rPr lang="en-GB" altLang="en-US" sz="2400" dirty="0" smtClean="0">
                <a:latin typeface="Arial" panose="020B0604020202020204" pitchFamily="34" charset="0"/>
                <a:cs typeface="Arial" panose="020B0604020202020204" pitchFamily="34" charset="0"/>
              </a:rPr>
              <a:t>physio </a:t>
            </a:r>
            <a:r>
              <a:rPr lang="en-GB" altLang="en-US" sz="2400" dirty="0">
                <a:latin typeface="Arial" panose="020B0604020202020204" pitchFamily="34" charset="0"/>
                <a:cs typeface="Arial" panose="020B0604020202020204" pitchFamily="34" charset="0"/>
              </a:rPr>
              <a:t>commitments locally</a:t>
            </a:r>
            <a:endParaRPr lang="en-GB" altLang="en-US" sz="2400" dirty="0" smtClean="0">
              <a:latin typeface="Arial" panose="020B0604020202020204" pitchFamily="34" charset="0"/>
              <a:cs typeface="Arial" panose="020B0604020202020204" pitchFamily="34" charset="0"/>
            </a:endParaRPr>
          </a:p>
          <a:p>
            <a:pPr lvl="0" eaLnBrk="0" fontAlgn="base" hangingPunct="0">
              <a:spcBef>
                <a:spcPct val="0"/>
              </a:spcBef>
              <a:spcAft>
                <a:spcPct val="0"/>
              </a:spcAft>
            </a:pPr>
            <a:r>
              <a:rPr lang="en-GB" altLang="en-US" sz="2400" dirty="0" smtClean="0">
                <a:latin typeface="Arial" panose="020B0604020202020204" pitchFamily="34" charset="0"/>
                <a:cs typeface="Arial" panose="020B0604020202020204" pitchFamily="34" charset="0"/>
              </a:rPr>
              <a:t> </a:t>
            </a:r>
            <a:endParaRPr lang="en-GB" altLang="en-US" sz="24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2137639"/>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grpId="0" nodeType="withEffect">
                                  <p:stCondLst>
                                    <p:cond delay="100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4"/>
          <a:stretch>
            <a:fillRect/>
          </a:stretch>
        </p:blipFill>
        <p:spPr>
          <a:xfrm>
            <a:off x="162746" y="151050"/>
            <a:ext cx="2039977" cy="545635"/>
          </a:xfrm>
          <a:prstGeom prst="rect">
            <a:avLst/>
          </a:prstGeom>
        </p:spPr>
      </p:pic>
      <p:sp>
        <p:nvSpPr>
          <p:cNvPr id="7" name="Rectangle 6"/>
          <p:cNvSpPr/>
          <p:nvPr/>
        </p:nvSpPr>
        <p:spPr>
          <a:xfrm>
            <a:off x="2545711" y="236534"/>
            <a:ext cx="9220323" cy="830997"/>
          </a:xfrm>
          <a:prstGeom prst="rect">
            <a:avLst/>
          </a:prstGeom>
        </p:spPr>
        <p:txBody>
          <a:bodyPr wrap="square">
            <a:spAutoFit/>
          </a:bodyPr>
          <a:lstStyle/>
          <a:p>
            <a:r>
              <a:rPr lang="en-US" sz="4800" b="1" kern="1000" spc="-100" dirty="0" smtClean="0">
                <a:solidFill>
                  <a:srgbClr val="002060"/>
                </a:solidFill>
                <a:latin typeface="Arial" charset="0"/>
                <a:ea typeface="Arial" charset="0"/>
                <a:cs typeface="Arial" charset="0"/>
              </a:rPr>
              <a:t>Any CSP member</a:t>
            </a:r>
            <a:endParaRPr lang="en-US" sz="4800" b="1" kern="1000" spc="-100" dirty="0">
              <a:solidFill>
                <a:srgbClr val="002060"/>
              </a:solidFill>
              <a:latin typeface="Arial" charset="0"/>
              <a:ea typeface="Arial" charset="0"/>
              <a:cs typeface="Arial" charset="0"/>
            </a:endParaRPr>
          </a:p>
        </p:txBody>
      </p:sp>
      <p:sp>
        <p:nvSpPr>
          <p:cNvPr id="2" name="Slide Number Placeholder 1"/>
          <p:cNvSpPr>
            <a:spLocks noGrp="1"/>
          </p:cNvSpPr>
          <p:nvPr>
            <p:ph type="sldNum" sz="quarter" idx="12"/>
          </p:nvPr>
        </p:nvSpPr>
        <p:spPr/>
        <p:txBody>
          <a:bodyPr/>
          <a:lstStyle/>
          <a:p>
            <a:fld id="{BC5C453F-66CE-9649-8778-FA1C7507999F}" type="slidenum">
              <a:rPr lang="en-US" smtClean="0"/>
              <a:t>19</a:t>
            </a:fld>
            <a:endParaRPr lang="en-US"/>
          </a:p>
        </p:txBody>
      </p:sp>
      <p:sp>
        <p:nvSpPr>
          <p:cNvPr id="9" name="TextBox 8"/>
          <p:cNvSpPr txBox="1"/>
          <p:nvPr/>
        </p:nvSpPr>
        <p:spPr>
          <a:xfrm>
            <a:off x="325677" y="1333500"/>
            <a:ext cx="11205924" cy="3416320"/>
          </a:xfrm>
          <a:prstGeom prst="rect">
            <a:avLst/>
          </a:prstGeom>
          <a:noFill/>
        </p:spPr>
        <p:txBody>
          <a:bodyPr wrap="square" rtlCol="0">
            <a:spAutoFit/>
          </a:bodyPr>
          <a:lstStyle/>
          <a:p>
            <a:pPr lvl="0" eaLnBrk="0" fontAlgn="base" hangingPunct="0">
              <a:spcBef>
                <a:spcPct val="0"/>
              </a:spcBef>
              <a:spcAft>
                <a:spcPct val="0"/>
              </a:spcAft>
            </a:pPr>
            <a:endParaRPr lang="en-GB" altLang="en-US" sz="2400" dirty="0" smtClean="0">
              <a:latin typeface="Arial" panose="020B0604020202020204" pitchFamily="34" charset="0"/>
              <a:cs typeface="Arial" panose="020B0604020202020204" pitchFamily="34" charset="0"/>
            </a:endParaRPr>
          </a:p>
          <a:p>
            <a:pPr marL="342900" lvl="0" indent="-342900" eaLnBrk="0" fontAlgn="base" hangingPunct="0">
              <a:spcBef>
                <a:spcPct val="0"/>
              </a:spcBef>
              <a:spcAft>
                <a:spcPct val="0"/>
              </a:spcAft>
              <a:buFont typeface="Arial" panose="020B0604020202020204" pitchFamily="34" charset="0"/>
              <a:buChar char="•"/>
            </a:pPr>
            <a:r>
              <a:rPr lang="en-GB" altLang="en-US" sz="2400" dirty="0" smtClean="0">
                <a:latin typeface="Arial" panose="020B0604020202020204" pitchFamily="34" charset="0"/>
                <a:cs typeface="Arial" panose="020B0604020202020204" pitchFamily="34" charset="0"/>
              </a:rPr>
              <a:t>Invite decision makers on a </a:t>
            </a:r>
            <a:r>
              <a:rPr lang="en-GB" altLang="en-US" sz="2400" dirty="0">
                <a:latin typeface="Arial" panose="020B0604020202020204" pitchFamily="34" charset="0"/>
                <a:cs typeface="Arial" panose="020B0604020202020204" pitchFamily="34" charset="0"/>
              </a:rPr>
              <a:t>service visit </a:t>
            </a:r>
            <a:r>
              <a:rPr lang="en-GB" altLang="en-US" sz="2400" dirty="0" smtClean="0">
                <a:latin typeface="Arial" panose="020B0604020202020204" pitchFamily="34" charset="0"/>
                <a:cs typeface="Arial" panose="020B0604020202020204" pitchFamily="34" charset="0"/>
              </a:rPr>
              <a:t>to </a:t>
            </a:r>
            <a:r>
              <a:rPr lang="en-GB" altLang="en-US" sz="2400" dirty="0">
                <a:latin typeface="Arial" panose="020B0604020202020204" pitchFamily="34" charset="0"/>
                <a:cs typeface="Arial" panose="020B0604020202020204" pitchFamily="34" charset="0"/>
              </a:rPr>
              <a:t>meet patients and see how impactful physio </a:t>
            </a:r>
            <a:r>
              <a:rPr lang="en-GB" altLang="en-US" sz="2400" dirty="0" smtClean="0">
                <a:latin typeface="Arial" panose="020B0604020202020204" pitchFamily="34" charset="0"/>
                <a:cs typeface="Arial" panose="020B0604020202020204" pitchFamily="34" charset="0"/>
              </a:rPr>
              <a:t>is</a:t>
            </a:r>
          </a:p>
          <a:p>
            <a:pPr lvl="0" eaLnBrk="0" fontAlgn="base" hangingPunct="0">
              <a:spcBef>
                <a:spcPct val="0"/>
              </a:spcBef>
              <a:spcAft>
                <a:spcPct val="0"/>
              </a:spcAft>
            </a:pPr>
            <a:endParaRPr lang="en-GB" altLang="en-US" sz="2400" dirty="0" smtClean="0">
              <a:latin typeface="Arial" panose="020B0604020202020204" pitchFamily="34" charset="0"/>
              <a:cs typeface="Arial" panose="020B0604020202020204" pitchFamily="34" charset="0"/>
            </a:endParaRPr>
          </a:p>
          <a:p>
            <a:pPr marL="342900" lvl="0" indent="-342900" eaLnBrk="0" fontAlgn="base" hangingPunct="0">
              <a:spcBef>
                <a:spcPct val="0"/>
              </a:spcBef>
              <a:spcAft>
                <a:spcPct val="0"/>
              </a:spcAft>
              <a:buFont typeface="Arial" panose="020B0604020202020204" pitchFamily="34" charset="0"/>
              <a:buChar char="•"/>
            </a:pPr>
            <a:r>
              <a:rPr lang="en-GB" altLang="en-US" sz="2400" dirty="0" smtClean="0">
                <a:latin typeface="Arial" panose="020B0604020202020204" pitchFamily="34" charset="0"/>
                <a:cs typeface="Arial" panose="020B0604020202020204" pitchFamily="34" charset="0"/>
              </a:rPr>
              <a:t>Talk to a local group </a:t>
            </a:r>
            <a:r>
              <a:rPr lang="en-GB" altLang="en-US" sz="2400" dirty="0">
                <a:latin typeface="Arial" panose="020B0604020202020204" pitchFamily="34" charset="0"/>
                <a:cs typeface="Arial" panose="020B0604020202020204" pitchFamily="34" charset="0"/>
              </a:rPr>
              <a:t>and </a:t>
            </a:r>
            <a:r>
              <a:rPr lang="en-GB" altLang="en-US" sz="2400" dirty="0" smtClean="0">
                <a:latin typeface="Arial" panose="020B0604020202020204" pitchFamily="34" charset="0"/>
                <a:cs typeface="Arial" panose="020B0604020202020204" pitchFamily="34" charset="0"/>
              </a:rPr>
              <a:t>suggest they contact the STP about hoe the LTP in being implemented</a:t>
            </a:r>
          </a:p>
          <a:p>
            <a:pPr lvl="0" eaLnBrk="0" fontAlgn="base" hangingPunct="0">
              <a:spcBef>
                <a:spcPct val="0"/>
              </a:spcBef>
              <a:spcAft>
                <a:spcPct val="0"/>
              </a:spcAft>
            </a:pPr>
            <a:endParaRPr lang="en-GB" altLang="en-US" sz="2400" dirty="0" smtClean="0">
              <a:latin typeface="Arial" panose="020B0604020202020204" pitchFamily="34" charset="0"/>
              <a:cs typeface="Arial" panose="020B0604020202020204" pitchFamily="34" charset="0"/>
            </a:endParaRPr>
          </a:p>
          <a:p>
            <a:pPr marL="342900" lvl="0" indent="-342900" eaLnBrk="0" fontAlgn="base" hangingPunct="0">
              <a:spcBef>
                <a:spcPct val="0"/>
              </a:spcBef>
              <a:spcAft>
                <a:spcPct val="0"/>
              </a:spcAft>
              <a:buFont typeface="Arial" panose="020B0604020202020204" pitchFamily="34" charset="0"/>
              <a:buChar char="•"/>
            </a:pPr>
            <a:r>
              <a:rPr lang="en-GB" altLang="en-US" sz="2400" dirty="0" smtClean="0">
                <a:latin typeface="Arial" panose="020B0604020202020204" pitchFamily="34" charset="0"/>
                <a:cs typeface="Arial" panose="020B0604020202020204" pitchFamily="34" charset="0"/>
              </a:rPr>
              <a:t>Tell </a:t>
            </a:r>
            <a:r>
              <a:rPr lang="en-GB" altLang="en-US" sz="2400" dirty="0">
                <a:latin typeface="Arial" panose="020B0604020202020204" pitchFamily="34" charset="0"/>
                <a:cs typeface="Arial" panose="020B0604020202020204" pitchFamily="34" charset="0"/>
              </a:rPr>
              <a:t>the CSP what is happening locally</a:t>
            </a:r>
          </a:p>
          <a:p>
            <a:pPr lvl="0" eaLnBrk="0" fontAlgn="base" hangingPunct="0">
              <a:spcBef>
                <a:spcPct val="0"/>
              </a:spcBef>
              <a:spcAft>
                <a:spcPct val="0"/>
              </a:spcAft>
            </a:pPr>
            <a:r>
              <a:rPr lang="en-GB" altLang="en-US" sz="2400" dirty="0">
                <a:latin typeface="Arial" panose="020B0604020202020204" pitchFamily="34" charset="0"/>
                <a:cs typeface="Arial" panose="020B0604020202020204" pitchFamily="34" charset="0"/>
              </a:rPr>
              <a:t> </a:t>
            </a:r>
            <a:endParaRPr lang="en-GB" altLang="en-US" sz="24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4791212"/>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grpId="0" nodeType="withEffect">
                                  <p:stCondLst>
                                    <p:cond delay="100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4"/>
          <a:stretch>
            <a:fillRect/>
          </a:stretch>
        </p:blipFill>
        <p:spPr>
          <a:xfrm>
            <a:off x="162746" y="151050"/>
            <a:ext cx="2039977" cy="545635"/>
          </a:xfrm>
          <a:prstGeom prst="rect">
            <a:avLst/>
          </a:prstGeom>
        </p:spPr>
      </p:pic>
      <p:sp>
        <p:nvSpPr>
          <p:cNvPr id="7" name="Rectangle 6"/>
          <p:cNvSpPr/>
          <p:nvPr/>
        </p:nvSpPr>
        <p:spPr>
          <a:xfrm>
            <a:off x="3068225" y="281186"/>
            <a:ext cx="9220323" cy="830997"/>
          </a:xfrm>
          <a:prstGeom prst="rect">
            <a:avLst/>
          </a:prstGeom>
        </p:spPr>
        <p:txBody>
          <a:bodyPr wrap="square">
            <a:spAutoFit/>
          </a:bodyPr>
          <a:lstStyle/>
          <a:p>
            <a:r>
              <a:rPr lang="en-US" sz="4800" b="1" kern="1000" spc="-100" dirty="0" smtClean="0">
                <a:solidFill>
                  <a:srgbClr val="002060"/>
                </a:solidFill>
                <a:latin typeface="Arial" charset="0"/>
                <a:ea typeface="Arial" charset="0"/>
                <a:cs typeface="Arial" charset="0"/>
              </a:rPr>
              <a:t>Basics of the LTP</a:t>
            </a:r>
            <a:endParaRPr lang="en-US" sz="4800" b="1" kern="1000" spc="-100" dirty="0">
              <a:solidFill>
                <a:srgbClr val="002060"/>
              </a:solidFill>
              <a:latin typeface="Arial" charset="0"/>
              <a:ea typeface="Arial" charset="0"/>
              <a:cs typeface="Arial" charset="0"/>
            </a:endParaRPr>
          </a:p>
        </p:txBody>
      </p:sp>
      <p:sp>
        <p:nvSpPr>
          <p:cNvPr id="2" name="Slide Number Placeholder 1"/>
          <p:cNvSpPr>
            <a:spLocks noGrp="1"/>
          </p:cNvSpPr>
          <p:nvPr>
            <p:ph type="sldNum" sz="quarter" idx="12"/>
          </p:nvPr>
        </p:nvSpPr>
        <p:spPr/>
        <p:txBody>
          <a:bodyPr/>
          <a:lstStyle/>
          <a:p>
            <a:fld id="{BC5C453F-66CE-9649-8778-FA1C7507999F}" type="slidenum">
              <a:rPr lang="en-US" smtClean="0"/>
              <a:t>2</a:t>
            </a:fld>
            <a:endParaRPr lang="en-US"/>
          </a:p>
        </p:txBody>
      </p:sp>
      <p:sp>
        <p:nvSpPr>
          <p:cNvPr id="6" name="Rectangle 5"/>
          <p:cNvSpPr/>
          <p:nvPr/>
        </p:nvSpPr>
        <p:spPr>
          <a:xfrm>
            <a:off x="4014408" y="1610030"/>
            <a:ext cx="7479092" cy="42484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GB" sz="2400" dirty="0" smtClean="0">
                <a:solidFill>
                  <a:schemeClr val="tx1"/>
                </a:solidFill>
                <a:latin typeface="Arial" pitchFamily="34" charset="0"/>
                <a:cs typeface="Arial" pitchFamily="34" charset="0"/>
              </a:rPr>
              <a:t>NHS England national strategy for the next 5 years</a:t>
            </a:r>
          </a:p>
          <a:p>
            <a:pPr marL="342900" indent="-342900">
              <a:buFont typeface="Arial" panose="020B0604020202020204" pitchFamily="34" charset="0"/>
              <a:buChar char="•"/>
            </a:pPr>
            <a:endParaRPr lang="en-GB" sz="2400" dirty="0" smtClean="0">
              <a:solidFill>
                <a:schemeClr val="tx1"/>
              </a:solidFill>
              <a:latin typeface="Arial" pitchFamily="34" charset="0"/>
              <a:cs typeface="Arial" pitchFamily="34" charset="0"/>
            </a:endParaRPr>
          </a:p>
          <a:p>
            <a:pPr marL="342900" indent="-342900">
              <a:buFont typeface="Arial" panose="020B0604020202020204" pitchFamily="34" charset="0"/>
              <a:buChar char="•"/>
            </a:pPr>
            <a:endParaRPr lang="en-GB" sz="2400" dirty="0" smtClean="0">
              <a:solidFill>
                <a:schemeClr val="tx1"/>
              </a:solidFill>
              <a:latin typeface="Arial" pitchFamily="34" charset="0"/>
              <a:cs typeface="Arial" pitchFamily="34" charset="0"/>
            </a:endParaRPr>
          </a:p>
          <a:p>
            <a:pPr marL="342900" indent="-342900">
              <a:buFont typeface="Arial" panose="020B0604020202020204" pitchFamily="34" charset="0"/>
              <a:buChar char="•"/>
            </a:pPr>
            <a:r>
              <a:rPr lang="en-GB" sz="2400" dirty="0" smtClean="0">
                <a:solidFill>
                  <a:schemeClr val="tx1"/>
                </a:solidFill>
                <a:latin typeface="Arial" pitchFamily="34" charset="0"/>
                <a:cs typeface="Arial" pitchFamily="34" charset="0"/>
              </a:rPr>
              <a:t>Endorsed by Government</a:t>
            </a:r>
          </a:p>
          <a:p>
            <a:pPr marL="342900" indent="-342900">
              <a:buFont typeface="Arial" panose="020B0604020202020204" pitchFamily="34" charset="0"/>
              <a:buChar char="•"/>
            </a:pPr>
            <a:endParaRPr lang="en-GB" sz="2400" dirty="0" smtClean="0">
              <a:solidFill>
                <a:schemeClr val="tx1"/>
              </a:solidFill>
              <a:latin typeface="Arial" pitchFamily="34" charset="0"/>
              <a:cs typeface="Arial" pitchFamily="34" charset="0"/>
            </a:endParaRPr>
          </a:p>
          <a:p>
            <a:pPr marL="342900" indent="-342900">
              <a:buFont typeface="Arial" panose="020B0604020202020204" pitchFamily="34" charset="0"/>
              <a:buChar char="•"/>
            </a:pPr>
            <a:endParaRPr lang="en-GB" sz="2400" dirty="0" smtClean="0">
              <a:solidFill>
                <a:schemeClr val="tx1"/>
              </a:solidFill>
              <a:latin typeface="Arial" pitchFamily="34" charset="0"/>
              <a:cs typeface="Arial" pitchFamily="34" charset="0"/>
            </a:endParaRPr>
          </a:p>
          <a:p>
            <a:pPr marL="342900" indent="-342900">
              <a:buFont typeface="Arial" panose="020B0604020202020204" pitchFamily="34" charset="0"/>
              <a:buChar char="•"/>
            </a:pPr>
            <a:r>
              <a:rPr lang="en-GB" sz="2400" dirty="0" smtClean="0">
                <a:solidFill>
                  <a:schemeClr val="tx1"/>
                </a:solidFill>
                <a:latin typeface="Arial" pitchFamily="34" charset="0"/>
                <a:cs typeface="Arial" pitchFamily="34" charset="0"/>
              </a:rPr>
              <a:t>Guides ICS / STP level planning</a:t>
            </a:r>
          </a:p>
          <a:p>
            <a:endParaRPr lang="en-GB" sz="2400" dirty="0" smtClean="0">
              <a:solidFill>
                <a:schemeClr val="tx1"/>
              </a:solidFill>
              <a:latin typeface="Arial" pitchFamily="34" charset="0"/>
              <a:cs typeface="Arial" pitchFamily="34" charset="0"/>
            </a:endParaRPr>
          </a:p>
          <a:p>
            <a:endParaRPr lang="en-GB" sz="2400" dirty="0" smtClean="0">
              <a:solidFill>
                <a:schemeClr val="tx1"/>
              </a:solidFill>
              <a:latin typeface="Arial" pitchFamily="34" charset="0"/>
              <a:cs typeface="Arial" pitchFamily="34" charset="0"/>
            </a:endParaRPr>
          </a:p>
          <a:p>
            <a:pPr marL="342900" indent="-342900">
              <a:buFont typeface="Arial" panose="020B0604020202020204" pitchFamily="34" charset="0"/>
              <a:buChar char="•"/>
            </a:pPr>
            <a:r>
              <a:rPr lang="en-GB" sz="2400" dirty="0" smtClean="0">
                <a:solidFill>
                  <a:schemeClr val="tx1"/>
                </a:solidFill>
                <a:latin typeface="Arial" pitchFamily="34" charset="0"/>
                <a:cs typeface="Arial" pitchFamily="34" charset="0"/>
              </a:rPr>
              <a:t>Linked People Plan under development</a:t>
            </a:r>
          </a:p>
        </p:txBody>
      </p:sp>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62100" y="3942258"/>
            <a:ext cx="1667073" cy="1667073"/>
          </a:xfrm>
          <a:prstGeom prst="rect">
            <a:avLst/>
          </a:prstGeom>
        </p:spPr>
      </p:pic>
      <p:pic>
        <p:nvPicPr>
          <p:cNvPr id="4" name="Picture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62100" y="1735673"/>
            <a:ext cx="1667073" cy="1998593"/>
          </a:xfrm>
          <a:prstGeom prst="rect">
            <a:avLst/>
          </a:prstGeom>
        </p:spPr>
      </p:pic>
    </p:spTree>
    <p:extLst>
      <p:ext uri="{BB962C8B-B14F-4D97-AF65-F5344CB8AC3E}">
        <p14:creationId xmlns:p14="http://schemas.microsoft.com/office/powerpoint/2010/main" val="2418904202"/>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4"/>
          <a:stretch>
            <a:fillRect/>
          </a:stretch>
        </p:blipFill>
        <p:spPr>
          <a:xfrm>
            <a:off x="162746" y="151050"/>
            <a:ext cx="2039977" cy="545635"/>
          </a:xfrm>
          <a:prstGeom prst="rect">
            <a:avLst/>
          </a:prstGeom>
        </p:spPr>
      </p:pic>
      <p:sp>
        <p:nvSpPr>
          <p:cNvPr id="7" name="Rectangle 6"/>
          <p:cNvSpPr/>
          <p:nvPr/>
        </p:nvSpPr>
        <p:spPr>
          <a:xfrm>
            <a:off x="2545711" y="236534"/>
            <a:ext cx="9220323" cy="830997"/>
          </a:xfrm>
          <a:prstGeom prst="rect">
            <a:avLst/>
          </a:prstGeom>
        </p:spPr>
        <p:txBody>
          <a:bodyPr wrap="square">
            <a:spAutoFit/>
          </a:bodyPr>
          <a:lstStyle/>
          <a:p>
            <a:r>
              <a:rPr lang="en-US" sz="4800" b="1" kern="1000" spc="-100" dirty="0" smtClean="0">
                <a:solidFill>
                  <a:srgbClr val="002060"/>
                </a:solidFill>
                <a:latin typeface="Arial" charset="0"/>
                <a:ea typeface="Arial" charset="0"/>
                <a:cs typeface="Arial" charset="0"/>
              </a:rPr>
              <a:t>Resources are available</a:t>
            </a:r>
            <a:endParaRPr lang="en-US" sz="4800" b="1" kern="1000" spc="-100" dirty="0">
              <a:solidFill>
                <a:srgbClr val="002060"/>
              </a:solidFill>
              <a:latin typeface="Arial" charset="0"/>
              <a:ea typeface="Arial" charset="0"/>
              <a:cs typeface="Arial" charset="0"/>
            </a:endParaRPr>
          </a:p>
        </p:txBody>
      </p:sp>
      <p:sp>
        <p:nvSpPr>
          <p:cNvPr id="2" name="Slide Number Placeholder 1"/>
          <p:cNvSpPr>
            <a:spLocks noGrp="1"/>
          </p:cNvSpPr>
          <p:nvPr>
            <p:ph type="sldNum" sz="quarter" idx="12"/>
          </p:nvPr>
        </p:nvSpPr>
        <p:spPr/>
        <p:txBody>
          <a:bodyPr/>
          <a:lstStyle/>
          <a:p>
            <a:fld id="{BC5C453F-66CE-9649-8778-FA1C7507999F}" type="slidenum">
              <a:rPr lang="en-US" smtClean="0"/>
              <a:t>20</a:t>
            </a:fld>
            <a:endParaRPr lang="en-US"/>
          </a:p>
        </p:txBody>
      </p:sp>
      <p:sp>
        <p:nvSpPr>
          <p:cNvPr id="6" name="TextBox 5"/>
          <p:cNvSpPr txBox="1"/>
          <p:nvPr/>
        </p:nvSpPr>
        <p:spPr>
          <a:xfrm>
            <a:off x="4831443" y="1673718"/>
            <a:ext cx="6522357" cy="4524315"/>
          </a:xfrm>
          <a:prstGeom prst="rect">
            <a:avLst/>
          </a:prstGeom>
          <a:noFill/>
        </p:spPr>
        <p:txBody>
          <a:bodyPr wrap="square" rtlCol="0">
            <a:spAutoFit/>
          </a:bodyPr>
          <a:lstStyle/>
          <a:p>
            <a:pPr eaLnBrk="0" fontAlgn="base" hangingPunct="0">
              <a:spcBef>
                <a:spcPct val="0"/>
              </a:spcBef>
              <a:spcAft>
                <a:spcPct val="0"/>
              </a:spcAft>
            </a:pPr>
            <a:r>
              <a:rPr lang="en-GB" altLang="en-US" sz="2400" u="sng" dirty="0">
                <a:solidFill>
                  <a:srgbClr val="002060"/>
                </a:solidFill>
                <a:latin typeface="Arial" panose="020B0604020202020204" pitchFamily="34" charset="0"/>
                <a:cs typeface="Arial" panose="020B0604020202020204" pitchFamily="34" charset="0"/>
                <a:hlinkClick r:id="rId5"/>
              </a:rPr>
              <a:t>www.csp.org.uk/nhs-plan-england</a:t>
            </a:r>
            <a:endParaRPr lang="en-GB" altLang="en-US" sz="2400" u="sng" dirty="0">
              <a:solidFill>
                <a:srgbClr val="002060"/>
              </a:solidFill>
              <a:latin typeface="Arial" panose="020B0604020202020204" pitchFamily="34" charset="0"/>
              <a:cs typeface="Arial" panose="020B0604020202020204" pitchFamily="34" charset="0"/>
            </a:endParaRPr>
          </a:p>
          <a:p>
            <a:pPr marL="342900" lvl="0" indent="-342900" eaLnBrk="0" fontAlgn="base" hangingPunct="0">
              <a:spcBef>
                <a:spcPct val="0"/>
              </a:spcBef>
              <a:spcAft>
                <a:spcPct val="0"/>
              </a:spcAft>
              <a:buFont typeface="Arial" panose="020B0604020202020204" pitchFamily="34" charset="0"/>
              <a:buChar char="•"/>
            </a:pPr>
            <a:r>
              <a:rPr lang="en-GB" altLang="en-US" sz="2400" dirty="0" smtClean="0">
                <a:latin typeface="Arial" panose="020B0604020202020204" pitchFamily="34" charset="0"/>
                <a:cs typeface="Arial" panose="020B0604020202020204" pitchFamily="34" charset="0"/>
              </a:rPr>
              <a:t>CSP LTP briefings</a:t>
            </a:r>
          </a:p>
          <a:p>
            <a:pPr marL="342900" lvl="0" indent="-342900" eaLnBrk="0" fontAlgn="base" hangingPunct="0">
              <a:spcBef>
                <a:spcPct val="0"/>
              </a:spcBef>
              <a:spcAft>
                <a:spcPct val="0"/>
              </a:spcAft>
              <a:buFont typeface="Arial" panose="020B0604020202020204" pitchFamily="34" charset="0"/>
              <a:buChar char="•"/>
            </a:pPr>
            <a:r>
              <a:rPr lang="en-GB" altLang="en-US" sz="2400" dirty="0" smtClean="0">
                <a:latin typeface="Arial" panose="020B0604020202020204" pitchFamily="34" charset="0"/>
                <a:cs typeface="Arial" panose="020B0604020202020204" pitchFamily="34" charset="0"/>
              </a:rPr>
              <a:t>Professional networks briefings on women's heath, cardiac, stroke, pulmonary rehab, cancer and older people</a:t>
            </a:r>
          </a:p>
          <a:p>
            <a:pPr lvl="0" eaLnBrk="0" fontAlgn="base" hangingPunct="0">
              <a:spcBef>
                <a:spcPct val="0"/>
              </a:spcBef>
              <a:spcAft>
                <a:spcPct val="0"/>
              </a:spcAft>
            </a:pPr>
            <a:endParaRPr lang="en-GB" altLang="en-US" sz="2400" dirty="0" smtClean="0">
              <a:latin typeface="Arial" panose="020B0604020202020204" pitchFamily="34" charset="0"/>
              <a:cs typeface="Arial" panose="020B0604020202020204" pitchFamily="34" charset="0"/>
            </a:endParaRPr>
          </a:p>
          <a:p>
            <a:pPr lvl="0" eaLnBrk="0" fontAlgn="base" hangingPunct="0">
              <a:spcBef>
                <a:spcPct val="0"/>
              </a:spcBef>
              <a:spcAft>
                <a:spcPct val="0"/>
              </a:spcAft>
            </a:pPr>
            <a:r>
              <a:rPr lang="en-GB" altLang="en-US" sz="2400" dirty="0">
                <a:latin typeface="Arial" panose="020B0604020202020204" pitchFamily="34" charset="0"/>
                <a:cs typeface="Arial" panose="020B0604020202020204" pitchFamily="34" charset="0"/>
              </a:rPr>
              <a:t>Physiotherapy Works evidence </a:t>
            </a:r>
            <a:r>
              <a:rPr lang="en-GB" altLang="en-US" sz="2400" dirty="0" smtClean="0">
                <a:latin typeface="Arial" panose="020B0604020202020204" pitchFamily="34" charset="0"/>
                <a:cs typeface="Arial" panose="020B0604020202020204" pitchFamily="34" charset="0"/>
              </a:rPr>
              <a:t>briefings</a:t>
            </a:r>
          </a:p>
          <a:p>
            <a:pPr lvl="0" eaLnBrk="0" fontAlgn="base" hangingPunct="0">
              <a:spcBef>
                <a:spcPct val="0"/>
              </a:spcBef>
              <a:spcAft>
                <a:spcPct val="0"/>
              </a:spcAft>
            </a:pPr>
            <a:endParaRPr lang="en-GB" altLang="en-US" sz="2400" dirty="0" smtClean="0">
              <a:latin typeface="Arial" panose="020B0604020202020204" pitchFamily="34" charset="0"/>
              <a:cs typeface="Arial" panose="020B0604020202020204" pitchFamily="34" charset="0"/>
            </a:endParaRPr>
          </a:p>
          <a:p>
            <a:pPr lvl="0" eaLnBrk="0" fontAlgn="base" hangingPunct="0">
              <a:spcBef>
                <a:spcPct val="0"/>
              </a:spcBef>
              <a:spcAft>
                <a:spcPct val="0"/>
              </a:spcAft>
            </a:pPr>
            <a:r>
              <a:rPr lang="en-GB" altLang="en-US" sz="2400" dirty="0" smtClean="0">
                <a:latin typeface="Arial" panose="020B0604020202020204" pitchFamily="34" charset="0"/>
                <a:cs typeface="Arial" panose="020B0604020202020204" pitchFamily="34" charset="0"/>
              </a:rPr>
              <a:t>Advice via enquiries@csp.org.uk</a:t>
            </a:r>
            <a:endParaRPr lang="en-GB" altLang="en-US" sz="2400" dirty="0">
              <a:latin typeface="Arial" panose="020B0604020202020204" pitchFamily="34" charset="0"/>
              <a:cs typeface="Arial" panose="020B0604020202020204" pitchFamily="34" charset="0"/>
            </a:endParaRPr>
          </a:p>
          <a:p>
            <a:pPr marL="342900" lvl="0" indent="-342900" eaLnBrk="0" fontAlgn="base" hangingPunct="0">
              <a:spcBef>
                <a:spcPct val="0"/>
              </a:spcBef>
              <a:spcAft>
                <a:spcPct val="0"/>
              </a:spcAft>
              <a:buFont typeface="Arial" panose="020B0604020202020204" pitchFamily="34" charset="0"/>
              <a:buChar char="•"/>
            </a:pPr>
            <a:r>
              <a:rPr lang="en-GB" altLang="en-US" sz="2400" dirty="0" smtClean="0">
                <a:latin typeface="Arial" panose="020B0604020202020204" pitchFamily="34" charset="0"/>
                <a:cs typeface="Arial" panose="020B0604020202020204" pitchFamily="34" charset="0"/>
              </a:rPr>
              <a:t>CSP regional staff team</a:t>
            </a:r>
          </a:p>
          <a:p>
            <a:pPr marL="342900" lvl="0" indent="-342900" eaLnBrk="0" fontAlgn="base" hangingPunct="0">
              <a:spcBef>
                <a:spcPct val="0"/>
              </a:spcBef>
              <a:spcAft>
                <a:spcPct val="0"/>
              </a:spcAft>
              <a:buFont typeface="Arial" panose="020B0604020202020204" pitchFamily="34" charset="0"/>
              <a:buChar char="•"/>
            </a:pPr>
            <a:r>
              <a:rPr lang="en-GB" altLang="en-US" sz="2400" dirty="0" smtClean="0">
                <a:latin typeface="Arial" panose="020B0604020202020204" pitchFamily="34" charset="0"/>
                <a:cs typeface="Arial" panose="020B0604020202020204" pitchFamily="34" charset="0"/>
              </a:rPr>
              <a:t>CSP FCP programme team</a:t>
            </a:r>
          </a:p>
          <a:p>
            <a:pPr lvl="0" eaLnBrk="0" fontAlgn="base" hangingPunct="0">
              <a:spcBef>
                <a:spcPct val="0"/>
              </a:spcBef>
              <a:spcAft>
                <a:spcPct val="0"/>
              </a:spcAft>
            </a:pPr>
            <a:endParaRPr lang="en-GB" altLang="en-US" sz="2400" dirty="0">
              <a:solidFill>
                <a:srgbClr val="002060"/>
              </a:solidFill>
              <a:latin typeface="Arial" panose="020B0604020202020204" pitchFamily="34" charset="0"/>
              <a:cs typeface="Arial" panose="020B0604020202020204" pitchFamily="34" charset="0"/>
            </a:endParaRPr>
          </a:p>
        </p:txBody>
      </p:sp>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62746" y="2053548"/>
            <a:ext cx="4191000" cy="2381250"/>
          </a:xfrm>
          <a:prstGeom prst="rect">
            <a:avLst/>
          </a:prstGeom>
        </p:spPr>
      </p:pic>
    </p:spTree>
    <p:extLst>
      <p:ext uri="{BB962C8B-B14F-4D97-AF65-F5344CB8AC3E}">
        <p14:creationId xmlns:p14="http://schemas.microsoft.com/office/powerpoint/2010/main" val="2714398871"/>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grpId="0" nodeType="withEffect">
                                  <p:stCondLst>
                                    <p:cond delay="100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4"/>
          <a:stretch>
            <a:fillRect/>
          </a:stretch>
        </p:blipFill>
        <p:spPr>
          <a:xfrm>
            <a:off x="162746" y="151050"/>
            <a:ext cx="2039977" cy="545635"/>
          </a:xfrm>
          <a:prstGeom prst="rect">
            <a:avLst/>
          </a:prstGeom>
        </p:spPr>
      </p:pic>
      <p:sp>
        <p:nvSpPr>
          <p:cNvPr id="7" name="Rectangle 6"/>
          <p:cNvSpPr/>
          <p:nvPr/>
        </p:nvSpPr>
        <p:spPr>
          <a:xfrm>
            <a:off x="3898522" y="2566375"/>
            <a:ext cx="9220323" cy="830997"/>
          </a:xfrm>
          <a:prstGeom prst="rect">
            <a:avLst/>
          </a:prstGeom>
        </p:spPr>
        <p:txBody>
          <a:bodyPr wrap="square">
            <a:spAutoFit/>
          </a:bodyPr>
          <a:lstStyle/>
          <a:p>
            <a:r>
              <a:rPr lang="en-US" sz="4800" b="1" kern="1000" spc="-100" dirty="0" smtClean="0">
                <a:solidFill>
                  <a:srgbClr val="002060"/>
                </a:solidFill>
                <a:latin typeface="Arial" charset="0"/>
                <a:ea typeface="Arial" charset="0"/>
                <a:cs typeface="Arial" charset="0"/>
              </a:rPr>
              <a:t>Questions</a:t>
            </a:r>
            <a:endParaRPr lang="en-US" sz="4800" b="1" kern="1000" spc="-100" dirty="0">
              <a:solidFill>
                <a:srgbClr val="002060"/>
              </a:solidFill>
              <a:latin typeface="Arial" charset="0"/>
              <a:ea typeface="Arial" charset="0"/>
              <a:cs typeface="Arial" charset="0"/>
            </a:endParaRPr>
          </a:p>
        </p:txBody>
      </p:sp>
      <p:sp>
        <p:nvSpPr>
          <p:cNvPr id="2" name="Slide Number Placeholder 1"/>
          <p:cNvSpPr>
            <a:spLocks noGrp="1"/>
          </p:cNvSpPr>
          <p:nvPr>
            <p:ph type="sldNum" sz="quarter" idx="12"/>
          </p:nvPr>
        </p:nvSpPr>
        <p:spPr/>
        <p:txBody>
          <a:bodyPr/>
          <a:lstStyle/>
          <a:p>
            <a:fld id="{BC5C453F-66CE-9649-8778-FA1C7507999F}" type="slidenum">
              <a:rPr lang="en-US" smtClean="0"/>
              <a:t>21</a:t>
            </a:fld>
            <a:endParaRPr lang="en-US"/>
          </a:p>
        </p:txBody>
      </p:sp>
    </p:spTree>
    <p:extLst>
      <p:ext uri="{BB962C8B-B14F-4D97-AF65-F5344CB8AC3E}">
        <p14:creationId xmlns:p14="http://schemas.microsoft.com/office/powerpoint/2010/main" val="137784442"/>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4"/>
          <a:stretch>
            <a:fillRect/>
          </a:stretch>
        </p:blipFill>
        <p:spPr>
          <a:xfrm>
            <a:off x="162746" y="151050"/>
            <a:ext cx="2039977" cy="545635"/>
          </a:xfrm>
          <a:prstGeom prst="rect">
            <a:avLst/>
          </a:prstGeom>
        </p:spPr>
      </p:pic>
      <p:sp>
        <p:nvSpPr>
          <p:cNvPr id="7" name="Rectangle 6"/>
          <p:cNvSpPr/>
          <p:nvPr/>
        </p:nvSpPr>
        <p:spPr>
          <a:xfrm>
            <a:off x="1903955" y="794053"/>
            <a:ext cx="7853819" cy="830997"/>
          </a:xfrm>
          <a:prstGeom prst="rect">
            <a:avLst/>
          </a:prstGeom>
        </p:spPr>
        <p:txBody>
          <a:bodyPr wrap="square">
            <a:spAutoFit/>
          </a:bodyPr>
          <a:lstStyle/>
          <a:p>
            <a:r>
              <a:rPr lang="en-US" sz="4800" b="1" kern="1000" spc="-100" dirty="0" smtClean="0">
                <a:solidFill>
                  <a:srgbClr val="002060"/>
                </a:solidFill>
                <a:latin typeface="Arial" charset="0"/>
                <a:ea typeface="Arial" charset="0"/>
                <a:cs typeface="Arial" charset="0"/>
              </a:rPr>
              <a:t>CSP influenced four areas</a:t>
            </a:r>
            <a:endParaRPr lang="en-US" sz="4800" b="1" kern="1000" spc="-100" dirty="0">
              <a:solidFill>
                <a:srgbClr val="002060"/>
              </a:solidFill>
              <a:latin typeface="Arial" charset="0"/>
              <a:ea typeface="Arial" charset="0"/>
              <a:cs typeface="Arial" charset="0"/>
            </a:endParaRPr>
          </a:p>
        </p:txBody>
      </p:sp>
      <p:sp>
        <p:nvSpPr>
          <p:cNvPr id="2" name="Slide Number Placeholder 1"/>
          <p:cNvSpPr>
            <a:spLocks noGrp="1"/>
          </p:cNvSpPr>
          <p:nvPr>
            <p:ph type="sldNum" sz="quarter" idx="12"/>
          </p:nvPr>
        </p:nvSpPr>
        <p:spPr/>
        <p:txBody>
          <a:bodyPr/>
          <a:lstStyle/>
          <a:p>
            <a:fld id="{BC5C453F-66CE-9649-8778-FA1C7507999F}" type="slidenum">
              <a:rPr lang="en-US" smtClean="0"/>
              <a:t>3</a:t>
            </a:fld>
            <a:endParaRPr lang="en-US"/>
          </a:p>
        </p:txBody>
      </p:sp>
      <p:pic>
        <p:nvPicPr>
          <p:cNvPr id="1027" name="Picture 3" descr="Physiotherapy at the heart of primary car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43655" y="2141384"/>
            <a:ext cx="2959475" cy="162502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hysiotherapy and the future workforc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54588" y="4002085"/>
            <a:ext cx="2944344" cy="161671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154588" y="2141384"/>
            <a:ext cx="2916590" cy="1597180"/>
          </a:xfrm>
          <a:prstGeom prst="rect">
            <a:avLst/>
          </a:prstGeom>
        </p:spPr>
      </p:pic>
      <p:pic>
        <p:nvPicPr>
          <p:cNvPr id="11" name="Picture 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252037" y="4002085"/>
            <a:ext cx="2951093" cy="1616075"/>
          </a:xfrm>
          <a:prstGeom prst="rect">
            <a:avLst/>
          </a:prstGeom>
        </p:spPr>
      </p:pic>
    </p:spTree>
    <p:extLst>
      <p:ext uri="{BB962C8B-B14F-4D97-AF65-F5344CB8AC3E}">
        <p14:creationId xmlns:p14="http://schemas.microsoft.com/office/powerpoint/2010/main" val="3128310407"/>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4"/>
          <a:stretch>
            <a:fillRect/>
          </a:stretch>
        </p:blipFill>
        <p:spPr>
          <a:xfrm>
            <a:off x="162746" y="151050"/>
            <a:ext cx="2039977" cy="545635"/>
          </a:xfrm>
          <a:prstGeom prst="rect">
            <a:avLst/>
          </a:prstGeom>
        </p:spPr>
      </p:pic>
      <p:sp>
        <p:nvSpPr>
          <p:cNvPr id="7" name="Rectangle 6"/>
          <p:cNvSpPr/>
          <p:nvPr/>
        </p:nvSpPr>
        <p:spPr>
          <a:xfrm>
            <a:off x="3068225" y="281186"/>
            <a:ext cx="9220323" cy="830997"/>
          </a:xfrm>
          <a:prstGeom prst="rect">
            <a:avLst/>
          </a:prstGeom>
        </p:spPr>
        <p:txBody>
          <a:bodyPr wrap="square">
            <a:spAutoFit/>
          </a:bodyPr>
          <a:lstStyle/>
          <a:p>
            <a:r>
              <a:rPr lang="en-US" sz="4800" b="1" kern="1000" spc="-100" dirty="0" smtClean="0">
                <a:solidFill>
                  <a:srgbClr val="002060"/>
                </a:solidFill>
                <a:latin typeface="Arial" charset="0"/>
                <a:ea typeface="Arial" charset="0"/>
                <a:cs typeface="Arial" charset="0"/>
              </a:rPr>
              <a:t>What is in the LTP ?</a:t>
            </a:r>
            <a:endParaRPr lang="en-US" sz="4800" b="1" kern="1000" spc="-100" dirty="0">
              <a:solidFill>
                <a:srgbClr val="002060"/>
              </a:solidFill>
              <a:latin typeface="Arial" charset="0"/>
              <a:ea typeface="Arial" charset="0"/>
              <a:cs typeface="Arial" charset="0"/>
            </a:endParaRPr>
          </a:p>
        </p:txBody>
      </p:sp>
      <p:sp>
        <p:nvSpPr>
          <p:cNvPr id="2" name="Slide Number Placeholder 1"/>
          <p:cNvSpPr>
            <a:spLocks noGrp="1"/>
          </p:cNvSpPr>
          <p:nvPr>
            <p:ph type="sldNum" sz="quarter" idx="12"/>
          </p:nvPr>
        </p:nvSpPr>
        <p:spPr/>
        <p:txBody>
          <a:bodyPr/>
          <a:lstStyle/>
          <a:p>
            <a:fld id="{BC5C453F-66CE-9649-8778-FA1C7507999F}" type="slidenum">
              <a:rPr lang="en-US" smtClean="0"/>
              <a:t>4</a:t>
            </a:fld>
            <a:endParaRPr lang="en-US"/>
          </a:p>
        </p:txBody>
      </p:sp>
      <p:sp>
        <p:nvSpPr>
          <p:cNvPr id="6" name="Rectangle 5"/>
          <p:cNvSpPr/>
          <p:nvPr/>
        </p:nvSpPr>
        <p:spPr>
          <a:xfrm>
            <a:off x="560009" y="1331192"/>
            <a:ext cx="11076670" cy="42484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buFont typeface="Arial" panose="020B0604020202020204" pitchFamily="34" charset="0"/>
              <a:buChar char="•"/>
            </a:pPr>
            <a:r>
              <a:rPr lang="en-US" sz="2400" dirty="0">
                <a:solidFill>
                  <a:schemeClr val="tx1"/>
                </a:solidFill>
                <a:latin typeface="Arial" panose="020B0604020202020204" pitchFamily="34" charset="0"/>
                <a:cs typeface="Arial" panose="020B0604020202020204" pitchFamily="34" charset="0"/>
              </a:rPr>
              <a:t>T</a:t>
            </a:r>
            <a:r>
              <a:rPr lang="en-US" sz="2400" dirty="0" smtClean="0">
                <a:solidFill>
                  <a:schemeClr val="tx1"/>
                </a:solidFill>
                <a:latin typeface="Arial" panose="020B0604020202020204" pitchFamily="34" charset="0"/>
                <a:cs typeface="Arial" panose="020B0604020202020204" pitchFamily="34" charset="0"/>
              </a:rPr>
              <a:t>ransformational </a:t>
            </a:r>
            <a:r>
              <a:rPr lang="en-US" sz="2400" dirty="0">
                <a:solidFill>
                  <a:schemeClr val="tx1"/>
                </a:solidFill>
                <a:latin typeface="Arial" panose="020B0604020202020204" pitchFamily="34" charset="0"/>
                <a:cs typeface="Arial" panose="020B0604020202020204" pitchFamily="34" charset="0"/>
              </a:rPr>
              <a:t>focus on prevention and rehabilitation</a:t>
            </a:r>
            <a:endParaRPr lang="en-GB" sz="2400" dirty="0">
              <a:solidFill>
                <a:schemeClr val="tx1"/>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endParaRPr lang="en-US" sz="2400" dirty="0" smtClean="0">
              <a:solidFill>
                <a:schemeClr val="tx1"/>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US" sz="2400" dirty="0" smtClean="0">
                <a:solidFill>
                  <a:schemeClr val="tx1"/>
                </a:solidFill>
                <a:latin typeface="Arial" panose="020B0604020202020204" pitchFamily="34" charset="0"/>
                <a:cs typeface="Arial" panose="020B0604020202020204" pitchFamily="34" charset="0"/>
              </a:rPr>
              <a:t>Physiotherapy </a:t>
            </a:r>
            <a:r>
              <a:rPr lang="en-US" sz="2400" dirty="0">
                <a:solidFill>
                  <a:schemeClr val="tx1"/>
                </a:solidFill>
                <a:latin typeface="Arial" panose="020B0604020202020204" pitchFamily="34" charset="0"/>
                <a:cs typeface="Arial" panose="020B0604020202020204" pitchFamily="34" charset="0"/>
              </a:rPr>
              <a:t>workforce </a:t>
            </a:r>
            <a:r>
              <a:rPr lang="en-US" sz="2400" dirty="0" smtClean="0">
                <a:solidFill>
                  <a:schemeClr val="tx1"/>
                </a:solidFill>
                <a:latin typeface="Arial" panose="020B0604020202020204" pitchFamily="34" charset="0"/>
                <a:cs typeface="Arial" panose="020B0604020202020204" pitchFamily="34" charset="0"/>
              </a:rPr>
              <a:t>considered </a:t>
            </a:r>
            <a:r>
              <a:rPr lang="en-US" sz="2400" dirty="0">
                <a:solidFill>
                  <a:schemeClr val="tx1"/>
                </a:solidFill>
                <a:latin typeface="Arial" panose="020B0604020202020204" pitchFamily="34" charset="0"/>
                <a:cs typeface="Arial" panose="020B0604020202020204" pitchFamily="34" charset="0"/>
              </a:rPr>
              <a:t>a priority in delivering this  </a:t>
            </a:r>
            <a:endParaRPr lang="en-GB" sz="2400" dirty="0">
              <a:solidFill>
                <a:schemeClr val="tx1"/>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endParaRPr lang="en-US" sz="2400" dirty="0" smtClean="0">
              <a:solidFill>
                <a:schemeClr val="tx1"/>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US" sz="2400" dirty="0" smtClean="0">
                <a:solidFill>
                  <a:schemeClr val="tx1"/>
                </a:solidFill>
                <a:latin typeface="Arial" panose="020B0604020202020204" pitchFamily="34" charset="0"/>
                <a:cs typeface="Arial" panose="020B0604020202020204" pitchFamily="34" charset="0"/>
              </a:rPr>
              <a:t>GP led Primary </a:t>
            </a:r>
            <a:r>
              <a:rPr lang="en-US" sz="2400" dirty="0">
                <a:solidFill>
                  <a:schemeClr val="tx1"/>
                </a:solidFill>
                <a:latin typeface="Arial" panose="020B0604020202020204" pitchFamily="34" charset="0"/>
                <a:cs typeface="Arial" panose="020B0604020202020204" pitchFamily="34" charset="0"/>
              </a:rPr>
              <a:t>Care Networks (servicing populations of 30-50k) to develop integrated primary and community </a:t>
            </a:r>
            <a:r>
              <a:rPr lang="en-US" sz="2400" dirty="0" smtClean="0">
                <a:solidFill>
                  <a:schemeClr val="tx1"/>
                </a:solidFill>
                <a:latin typeface="Arial" panose="020B0604020202020204" pitchFamily="34" charset="0"/>
                <a:cs typeface="Arial" panose="020B0604020202020204" pitchFamily="34" charset="0"/>
              </a:rPr>
              <a:t>services</a:t>
            </a:r>
          </a:p>
          <a:p>
            <a:pPr marL="342900" lvl="0" indent="-342900">
              <a:buFont typeface="Arial" panose="020B0604020202020204" pitchFamily="34" charset="0"/>
              <a:buChar char="•"/>
            </a:pPr>
            <a:endParaRPr lang="en-GB" sz="2400" dirty="0">
              <a:solidFill>
                <a:schemeClr val="tx1"/>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US" sz="2400" dirty="0">
                <a:solidFill>
                  <a:schemeClr val="tx1"/>
                </a:solidFill>
                <a:latin typeface="Arial" panose="020B0604020202020204" pitchFamily="34" charset="0"/>
                <a:cs typeface="Arial" panose="020B0604020202020204" pitchFamily="34" charset="0"/>
              </a:rPr>
              <a:t>Commitment to increase funding of both primary and community services as a proportion of the overall health budget </a:t>
            </a:r>
            <a:endParaRPr lang="en-GB"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7816292"/>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4"/>
          <a:stretch>
            <a:fillRect/>
          </a:stretch>
        </p:blipFill>
        <p:spPr>
          <a:xfrm>
            <a:off x="162746" y="151050"/>
            <a:ext cx="2039977" cy="545635"/>
          </a:xfrm>
          <a:prstGeom prst="rect">
            <a:avLst/>
          </a:prstGeom>
        </p:spPr>
      </p:pic>
      <p:sp>
        <p:nvSpPr>
          <p:cNvPr id="7" name="Rectangle 6"/>
          <p:cNvSpPr/>
          <p:nvPr/>
        </p:nvSpPr>
        <p:spPr>
          <a:xfrm>
            <a:off x="3728625" y="242550"/>
            <a:ext cx="4881975" cy="830997"/>
          </a:xfrm>
          <a:prstGeom prst="rect">
            <a:avLst/>
          </a:prstGeom>
        </p:spPr>
        <p:txBody>
          <a:bodyPr wrap="square">
            <a:spAutoFit/>
          </a:bodyPr>
          <a:lstStyle/>
          <a:p>
            <a:r>
              <a:rPr lang="en-US" sz="4800" b="1" kern="1000" spc="-100" dirty="0" smtClean="0">
                <a:solidFill>
                  <a:srgbClr val="002060"/>
                </a:solidFill>
                <a:latin typeface="Arial" charset="0"/>
                <a:ea typeface="Arial" charset="0"/>
                <a:cs typeface="Arial" charset="0"/>
              </a:rPr>
              <a:t>Primary care</a:t>
            </a:r>
            <a:endParaRPr lang="en-US" sz="4800" b="1" kern="1000" spc="-100" dirty="0">
              <a:solidFill>
                <a:srgbClr val="002060"/>
              </a:solidFill>
              <a:latin typeface="Arial" charset="0"/>
              <a:ea typeface="Arial" charset="0"/>
              <a:cs typeface="Arial" charset="0"/>
            </a:endParaRPr>
          </a:p>
        </p:txBody>
      </p:sp>
      <p:sp>
        <p:nvSpPr>
          <p:cNvPr id="2" name="Slide Number Placeholder 1"/>
          <p:cNvSpPr>
            <a:spLocks noGrp="1"/>
          </p:cNvSpPr>
          <p:nvPr>
            <p:ph type="sldNum" sz="quarter" idx="12"/>
          </p:nvPr>
        </p:nvSpPr>
        <p:spPr/>
        <p:txBody>
          <a:bodyPr/>
          <a:lstStyle/>
          <a:p>
            <a:fld id="{BC5C453F-66CE-9649-8778-FA1C7507999F}" type="slidenum">
              <a:rPr lang="en-US" smtClean="0"/>
              <a:t>5</a:t>
            </a:fld>
            <a:endParaRPr lang="en-US"/>
          </a:p>
        </p:txBody>
      </p:sp>
      <p:sp>
        <p:nvSpPr>
          <p:cNvPr id="6" name="Rectangle 5"/>
          <p:cNvSpPr/>
          <p:nvPr/>
        </p:nvSpPr>
        <p:spPr>
          <a:xfrm>
            <a:off x="560009" y="1331192"/>
            <a:ext cx="6640892" cy="42484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GB" dirty="0">
              <a:solidFill>
                <a:schemeClr val="tx1"/>
              </a:solidFill>
            </a:endParaRPr>
          </a:p>
        </p:txBody>
      </p:sp>
      <p:sp>
        <p:nvSpPr>
          <p:cNvPr id="3" name="Rectangle 2"/>
          <p:cNvSpPr/>
          <p:nvPr/>
        </p:nvSpPr>
        <p:spPr>
          <a:xfrm>
            <a:off x="453030" y="1159429"/>
            <a:ext cx="9911983" cy="4832092"/>
          </a:xfrm>
          <a:prstGeom prst="rect">
            <a:avLst/>
          </a:prstGeom>
        </p:spPr>
        <p:txBody>
          <a:bodyPr wrap="square">
            <a:spAutoFit/>
          </a:bodyPr>
          <a:lstStyle/>
          <a:p>
            <a:pPr marL="342900" lvl="0" indent="-342900">
              <a:spcAft>
                <a:spcPts val="0"/>
              </a:spcAft>
              <a:buFont typeface="Symbol" panose="05050102010706020507" pitchFamily="18" charset="2"/>
              <a:buChar char=""/>
            </a:pPr>
            <a:r>
              <a:rPr lang="en-US" sz="2400" dirty="0">
                <a:latin typeface="Arial" panose="020B0604020202020204" pitchFamily="34" charset="0"/>
                <a:ea typeface="Times New Roman" panose="02020603050405020304" pitchFamily="18" charset="0"/>
                <a:cs typeface="Arial" panose="020B0604020202020204" pitchFamily="34" charset="0"/>
              </a:rPr>
              <a:t>Endorsement of the FCP model as part of new vision for integrated primary and community services</a:t>
            </a:r>
            <a:endParaRPr lang="en-GB" sz="24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spcAft>
                <a:spcPts val="0"/>
              </a:spcAft>
              <a:buFont typeface="Symbol" panose="05050102010706020507" pitchFamily="18" charset="2"/>
              <a:buChar char=""/>
            </a:pPr>
            <a:endParaRPr lang="en-US" sz="2400" dirty="0" smtClean="0">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Symbol" panose="05050102010706020507" pitchFamily="18" charset="2"/>
              <a:buChar char=""/>
            </a:pPr>
            <a:r>
              <a:rPr lang="en-US" sz="2400" dirty="0">
                <a:latin typeface="Arial" panose="020B0604020202020204" pitchFamily="34" charset="0"/>
                <a:cs typeface="Arial" panose="020B0604020202020204" pitchFamily="34" charset="0"/>
              </a:rPr>
              <a:t>More physios working at advanced practice level in primary </a:t>
            </a:r>
            <a:r>
              <a:rPr lang="en-US" sz="2400" dirty="0" smtClean="0">
                <a:latin typeface="Arial" panose="020B0604020202020204" pitchFamily="34" charset="0"/>
                <a:cs typeface="Arial" panose="020B0604020202020204" pitchFamily="34" charset="0"/>
              </a:rPr>
              <a:t>care -</a:t>
            </a:r>
            <a:r>
              <a:rPr lang="en-US" sz="2400" dirty="0" smtClean="0">
                <a:latin typeface="Arial" panose="020B0604020202020204" pitchFamily="34" charset="0"/>
                <a:ea typeface="Times New Roman" panose="02020603050405020304" pitchFamily="18" charset="0"/>
                <a:cs typeface="Arial" panose="020B0604020202020204" pitchFamily="34" charset="0"/>
              </a:rPr>
              <a:t>5050 additional FCPs as </a:t>
            </a:r>
            <a:r>
              <a:rPr lang="en-US" sz="2400" dirty="0">
                <a:latin typeface="Arial" panose="020B0604020202020204" pitchFamily="34" charset="0"/>
                <a:ea typeface="Times New Roman" panose="02020603050405020304" pitchFamily="18" charset="0"/>
                <a:cs typeface="Arial" panose="020B0604020202020204" pitchFamily="34" charset="0"/>
              </a:rPr>
              <a:t>part of primary care workforce </a:t>
            </a:r>
            <a:r>
              <a:rPr lang="en-US" sz="2400" dirty="0" smtClean="0">
                <a:latin typeface="Arial" panose="020B0604020202020204" pitchFamily="34" charset="0"/>
                <a:ea typeface="Times New Roman" panose="02020603050405020304" pitchFamily="18" charset="0"/>
                <a:cs typeface="Arial" panose="020B0604020202020204" pitchFamily="34" charset="0"/>
              </a:rPr>
              <a:t>target</a:t>
            </a:r>
          </a:p>
          <a:p>
            <a:pPr marL="342900" lvl="0" indent="-342900">
              <a:spcAft>
                <a:spcPts val="0"/>
              </a:spcAft>
              <a:buFont typeface="Symbol" panose="05050102010706020507" pitchFamily="18" charset="2"/>
              <a:buChar char=""/>
            </a:pPr>
            <a:endParaRPr lang="en-GB" sz="24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spcAft>
                <a:spcPts val="0"/>
              </a:spcAft>
              <a:buFont typeface="Symbol" panose="05050102010706020507" pitchFamily="18" charset="2"/>
              <a:buChar char=""/>
            </a:pPr>
            <a:r>
              <a:rPr lang="en-US" sz="2400" dirty="0">
                <a:latin typeface="Arial" panose="020B0604020202020204" pitchFamily="34" charset="0"/>
                <a:ea typeface="Times New Roman" panose="02020603050405020304" pitchFamily="18" charset="0"/>
                <a:cs typeface="Arial" panose="020B0604020202020204" pitchFamily="34" charset="0"/>
              </a:rPr>
              <a:t>Physiotherapists </a:t>
            </a:r>
            <a:r>
              <a:rPr lang="en-US" sz="2400" dirty="0" smtClean="0">
                <a:latin typeface="Arial" panose="020B0604020202020204" pitchFamily="34" charset="0"/>
                <a:ea typeface="Times New Roman" panose="02020603050405020304" pitchFamily="18" charset="0"/>
                <a:cs typeface="Arial" panose="020B0604020202020204" pitchFamily="34" charset="0"/>
              </a:rPr>
              <a:t>as </a:t>
            </a:r>
            <a:r>
              <a:rPr lang="en-US" sz="2400" dirty="0">
                <a:latin typeface="Arial" panose="020B0604020202020204" pitchFamily="34" charset="0"/>
                <a:ea typeface="Times New Roman" panose="02020603050405020304" pitchFamily="18" charset="0"/>
                <a:cs typeface="Arial" panose="020B0604020202020204" pitchFamily="34" charset="0"/>
              </a:rPr>
              <a:t>part of the primary care workforce in rapid response teams </a:t>
            </a:r>
            <a:endParaRPr lang="en-US" sz="2400" dirty="0" smtClean="0">
              <a:latin typeface="Arial" panose="020B0604020202020204" pitchFamily="34" charset="0"/>
              <a:ea typeface="Times New Roman" panose="02020603050405020304" pitchFamily="18" charset="0"/>
              <a:cs typeface="Arial" panose="020B0604020202020204" pitchFamily="34" charset="0"/>
            </a:endParaRPr>
          </a:p>
          <a:p>
            <a:pPr marL="342900" lvl="0" indent="-342900">
              <a:spcAft>
                <a:spcPts val="0"/>
              </a:spcAft>
              <a:buFont typeface="Symbol" panose="05050102010706020507" pitchFamily="18" charset="2"/>
              <a:buChar char=""/>
            </a:pP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Symbol" panose="05050102010706020507" pitchFamily="18" charset="2"/>
              <a:buChar char=""/>
            </a:pPr>
            <a:r>
              <a:rPr lang="en-US" sz="2400" dirty="0">
                <a:latin typeface="Arial" panose="020B0604020202020204" pitchFamily="34" charset="0"/>
                <a:cs typeface="Arial" panose="020B0604020202020204" pitchFamily="34" charset="0"/>
              </a:rPr>
              <a:t>Attract and retain registered physios to work in primary and community settings </a:t>
            </a:r>
          </a:p>
          <a:p>
            <a:pPr marL="342900" lvl="0" indent="-342900">
              <a:spcAft>
                <a:spcPts val="0"/>
              </a:spcAft>
              <a:buFont typeface="Symbol" panose="05050102010706020507" pitchFamily="18" charset="2"/>
              <a:buChar char=""/>
            </a:pPr>
            <a:endParaRPr lang="en-US" sz="2400" dirty="0" smtClean="0">
              <a:latin typeface="Arial" panose="020B0604020202020204" pitchFamily="34" charset="0"/>
              <a:ea typeface="Times New Roman" panose="02020603050405020304" pitchFamily="18" charset="0"/>
              <a:cs typeface="Arial" panose="020B0604020202020204" pitchFamily="34" charset="0"/>
            </a:endParaRPr>
          </a:p>
          <a:p>
            <a:pPr marL="342900" lvl="0" indent="-342900">
              <a:spcAft>
                <a:spcPts val="0"/>
              </a:spcAft>
              <a:buFont typeface="Symbol" panose="05050102010706020507" pitchFamily="18" charset="2"/>
              <a:buChar char=""/>
            </a:pPr>
            <a:endParaRPr lang="en-GB" sz="2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51263533"/>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4"/>
          <a:stretch>
            <a:fillRect/>
          </a:stretch>
        </p:blipFill>
        <p:spPr>
          <a:xfrm>
            <a:off x="162746" y="151050"/>
            <a:ext cx="2039977" cy="545635"/>
          </a:xfrm>
          <a:prstGeom prst="rect">
            <a:avLst/>
          </a:prstGeom>
        </p:spPr>
      </p:pic>
      <p:sp>
        <p:nvSpPr>
          <p:cNvPr id="7" name="Rectangle 6"/>
          <p:cNvSpPr/>
          <p:nvPr/>
        </p:nvSpPr>
        <p:spPr>
          <a:xfrm>
            <a:off x="3068225" y="660666"/>
            <a:ext cx="9220323" cy="830997"/>
          </a:xfrm>
          <a:prstGeom prst="rect">
            <a:avLst/>
          </a:prstGeom>
        </p:spPr>
        <p:txBody>
          <a:bodyPr wrap="square">
            <a:spAutoFit/>
          </a:bodyPr>
          <a:lstStyle/>
          <a:p>
            <a:r>
              <a:rPr lang="en-US" sz="4800" b="1" kern="1000" spc="-100" dirty="0" smtClean="0">
                <a:solidFill>
                  <a:srgbClr val="002060"/>
                </a:solidFill>
                <a:latin typeface="Arial" charset="0"/>
                <a:ea typeface="Arial" charset="0"/>
                <a:cs typeface="Arial" charset="0"/>
              </a:rPr>
              <a:t>Community rehab</a:t>
            </a:r>
            <a:endParaRPr lang="en-US" sz="4800" b="1" kern="1000" spc="-100" dirty="0">
              <a:solidFill>
                <a:srgbClr val="002060"/>
              </a:solidFill>
              <a:latin typeface="Arial" charset="0"/>
              <a:ea typeface="Arial" charset="0"/>
              <a:cs typeface="Arial" charset="0"/>
            </a:endParaRPr>
          </a:p>
        </p:txBody>
      </p:sp>
      <p:sp>
        <p:nvSpPr>
          <p:cNvPr id="2" name="Slide Number Placeholder 1"/>
          <p:cNvSpPr>
            <a:spLocks noGrp="1"/>
          </p:cNvSpPr>
          <p:nvPr>
            <p:ph type="sldNum" sz="quarter" idx="12"/>
          </p:nvPr>
        </p:nvSpPr>
        <p:spPr/>
        <p:txBody>
          <a:bodyPr/>
          <a:lstStyle/>
          <a:p>
            <a:fld id="{BC5C453F-66CE-9649-8778-FA1C7507999F}" type="slidenum">
              <a:rPr lang="en-US" smtClean="0"/>
              <a:t>6</a:t>
            </a:fld>
            <a:endParaRPr lang="en-US"/>
          </a:p>
        </p:txBody>
      </p:sp>
      <p:sp>
        <p:nvSpPr>
          <p:cNvPr id="6" name="Rectangle 5"/>
          <p:cNvSpPr/>
          <p:nvPr/>
        </p:nvSpPr>
        <p:spPr>
          <a:xfrm>
            <a:off x="560009" y="1331192"/>
            <a:ext cx="6640892" cy="42484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GB" dirty="0">
              <a:solidFill>
                <a:schemeClr val="tx1"/>
              </a:solidFill>
            </a:endParaRPr>
          </a:p>
        </p:txBody>
      </p:sp>
      <p:sp>
        <p:nvSpPr>
          <p:cNvPr id="3" name="Rectangle 2"/>
          <p:cNvSpPr/>
          <p:nvPr/>
        </p:nvSpPr>
        <p:spPr>
          <a:xfrm>
            <a:off x="326030" y="2019864"/>
            <a:ext cx="10875370" cy="2616101"/>
          </a:xfrm>
          <a:prstGeom prst="rect">
            <a:avLst/>
          </a:prstGeom>
        </p:spPr>
        <p:txBody>
          <a:bodyPr wrap="square">
            <a:spAutoFit/>
          </a:bodyPr>
          <a:lstStyle/>
          <a:p>
            <a:pPr marL="285750" lvl="0" indent="-285750">
              <a:buFont typeface="Arial" panose="020B0604020202020204" pitchFamily="34" charset="0"/>
              <a:buChar char="•"/>
            </a:pPr>
            <a:r>
              <a:rPr lang="en-US" sz="2400" dirty="0">
                <a:latin typeface="Arial" panose="020B0604020202020204" pitchFamily="34" charset="0"/>
                <a:cs typeface="Arial" panose="020B0604020202020204" pitchFamily="34" charset="0"/>
              </a:rPr>
              <a:t>Community rehabilitation across most clinical priorities </a:t>
            </a:r>
            <a:r>
              <a:rPr lang="en-US" sz="2400" dirty="0" smtClean="0">
                <a:latin typeface="Arial" panose="020B0604020202020204" pitchFamily="34" charset="0"/>
                <a:cs typeface="Arial" panose="020B0604020202020204" pitchFamily="34" charset="0"/>
              </a:rPr>
              <a:t>an </a:t>
            </a:r>
            <a:r>
              <a:rPr lang="en-US" sz="2400" dirty="0">
                <a:latin typeface="Arial" panose="020B0604020202020204" pitchFamily="34" charset="0"/>
                <a:cs typeface="Arial" panose="020B0604020202020204" pitchFamily="34" charset="0"/>
              </a:rPr>
              <a:t>area for significant </a:t>
            </a:r>
            <a:r>
              <a:rPr lang="en-US" sz="2400" dirty="0" smtClean="0">
                <a:latin typeface="Arial" panose="020B0604020202020204" pitchFamily="34" charset="0"/>
                <a:cs typeface="Arial" panose="020B0604020202020204" pitchFamily="34" charset="0"/>
              </a:rPr>
              <a:t>development</a:t>
            </a:r>
          </a:p>
          <a:p>
            <a:pPr marL="285750" lvl="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US" sz="2400" dirty="0">
                <a:latin typeface="Arial" panose="020B0604020202020204" pitchFamily="34" charset="0"/>
                <a:cs typeface="Arial" panose="020B0604020202020204" pitchFamily="34" charset="0"/>
              </a:rPr>
              <a:t>Proposal for integrated community hubs, with physiotherapy workforce part of </a:t>
            </a:r>
            <a:r>
              <a:rPr lang="en-US" sz="2400" dirty="0" smtClean="0">
                <a:latin typeface="Arial" panose="020B0604020202020204" pitchFamily="34" charset="0"/>
                <a:cs typeface="Arial" panose="020B0604020202020204" pitchFamily="34" charset="0"/>
              </a:rPr>
              <a:t>MDTs (possibly being rowed back on)</a:t>
            </a:r>
          </a:p>
          <a:p>
            <a:pPr marL="285750" lvl="0" indent="-28575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lvl="0" indent="-342900">
              <a:spcAft>
                <a:spcPts val="0"/>
              </a:spcAft>
              <a:buFont typeface="Symbol" panose="05050102010706020507" pitchFamily="18" charset="2"/>
              <a:buChar char=""/>
            </a:pPr>
            <a:endParaRPr lang="en-GB" sz="2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08284518"/>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4"/>
          <a:stretch>
            <a:fillRect/>
          </a:stretch>
        </p:blipFill>
        <p:spPr>
          <a:xfrm>
            <a:off x="162746" y="151050"/>
            <a:ext cx="2039977" cy="545635"/>
          </a:xfrm>
          <a:prstGeom prst="rect">
            <a:avLst/>
          </a:prstGeom>
        </p:spPr>
      </p:pic>
      <p:sp>
        <p:nvSpPr>
          <p:cNvPr id="7" name="Rectangle 6"/>
          <p:cNvSpPr/>
          <p:nvPr/>
        </p:nvSpPr>
        <p:spPr>
          <a:xfrm>
            <a:off x="4008025" y="273724"/>
            <a:ext cx="4602575" cy="830997"/>
          </a:xfrm>
          <a:prstGeom prst="rect">
            <a:avLst/>
          </a:prstGeom>
        </p:spPr>
        <p:txBody>
          <a:bodyPr wrap="square">
            <a:spAutoFit/>
          </a:bodyPr>
          <a:lstStyle/>
          <a:p>
            <a:r>
              <a:rPr lang="en-US" sz="4800" b="1" kern="1000" spc="-100" dirty="0" smtClean="0">
                <a:solidFill>
                  <a:srgbClr val="002060"/>
                </a:solidFill>
                <a:latin typeface="Arial" charset="0"/>
                <a:ea typeface="Arial" charset="0"/>
                <a:cs typeface="Arial" charset="0"/>
              </a:rPr>
              <a:t>Pulmonary</a:t>
            </a:r>
            <a:endParaRPr lang="en-US" sz="4800" b="1" kern="1000" spc="-100" dirty="0">
              <a:solidFill>
                <a:srgbClr val="002060"/>
              </a:solidFill>
              <a:latin typeface="Arial" charset="0"/>
              <a:ea typeface="Arial" charset="0"/>
              <a:cs typeface="Arial" charset="0"/>
            </a:endParaRPr>
          </a:p>
        </p:txBody>
      </p:sp>
      <p:sp>
        <p:nvSpPr>
          <p:cNvPr id="2" name="Slide Number Placeholder 1"/>
          <p:cNvSpPr>
            <a:spLocks noGrp="1"/>
          </p:cNvSpPr>
          <p:nvPr>
            <p:ph type="sldNum" sz="quarter" idx="12"/>
          </p:nvPr>
        </p:nvSpPr>
        <p:spPr/>
        <p:txBody>
          <a:bodyPr/>
          <a:lstStyle/>
          <a:p>
            <a:fld id="{BC5C453F-66CE-9649-8778-FA1C7507999F}" type="slidenum">
              <a:rPr lang="en-US" smtClean="0"/>
              <a:t>7</a:t>
            </a:fld>
            <a:endParaRPr lang="en-US"/>
          </a:p>
        </p:txBody>
      </p:sp>
      <p:sp>
        <p:nvSpPr>
          <p:cNvPr id="6" name="Rectangle 5"/>
          <p:cNvSpPr/>
          <p:nvPr/>
        </p:nvSpPr>
        <p:spPr>
          <a:xfrm>
            <a:off x="560009" y="1331192"/>
            <a:ext cx="6640892" cy="42484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GB" dirty="0">
              <a:solidFill>
                <a:schemeClr val="tx1"/>
              </a:solidFill>
            </a:endParaRPr>
          </a:p>
        </p:txBody>
      </p:sp>
      <p:sp>
        <p:nvSpPr>
          <p:cNvPr id="3" name="Rectangle 2"/>
          <p:cNvSpPr/>
          <p:nvPr/>
        </p:nvSpPr>
        <p:spPr>
          <a:xfrm>
            <a:off x="560009" y="1424680"/>
            <a:ext cx="9911983" cy="3785652"/>
          </a:xfrm>
          <a:prstGeom prst="rect">
            <a:avLst/>
          </a:prstGeom>
        </p:spPr>
        <p:txBody>
          <a:bodyPr wrap="square">
            <a:spAutoFit/>
          </a:bodyPr>
          <a:lstStyle/>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Pulmonary </a:t>
            </a:r>
            <a:r>
              <a:rPr lang="en-GB" sz="2400" dirty="0">
                <a:latin typeface="Arial" panose="020B0604020202020204" pitchFamily="34" charset="0"/>
                <a:cs typeface="Arial" panose="020B0604020202020204" pitchFamily="34" charset="0"/>
              </a:rPr>
              <a:t>rehab should be offered to all eligible COPD </a:t>
            </a:r>
            <a:r>
              <a:rPr lang="en-GB" sz="2400" dirty="0" smtClean="0">
                <a:latin typeface="Arial" panose="020B0604020202020204" pitchFamily="34" charset="0"/>
                <a:cs typeface="Arial" panose="020B0604020202020204" pitchFamily="34" charset="0"/>
              </a:rPr>
              <a:t>patients</a:t>
            </a:r>
          </a:p>
          <a:p>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Eligibility </a:t>
            </a:r>
            <a:r>
              <a:rPr lang="en-GB" sz="2400" dirty="0">
                <a:latin typeface="Arial" panose="020B0604020202020204" pitchFamily="34" charset="0"/>
                <a:cs typeface="Arial" panose="020B0604020202020204" pitchFamily="34" charset="0"/>
              </a:rPr>
              <a:t>should be expanded to include those with less severe </a:t>
            </a:r>
            <a:r>
              <a:rPr lang="en-GB" sz="2400" dirty="0" smtClean="0">
                <a:latin typeface="Arial" panose="020B0604020202020204" pitchFamily="34" charset="0"/>
                <a:cs typeface="Arial" panose="020B0604020202020204" pitchFamily="34" charset="0"/>
              </a:rPr>
              <a:t>symptoms</a:t>
            </a:r>
          </a:p>
          <a:p>
            <a:pPr marL="342900" indent="-342900">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Expanding </a:t>
            </a:r>
            <a:r>
              <a:rPr lang="en-GB" sz="2400" dirty="0">
                <a:latin typeface="Arial" panose="020B0604020202020204" pitchFamily="34" charset="0"/>
                <a:cs typeface="Arial" panose="020B0604020202020204" pitchFamily="34" charset="0"/>
              </a:rPr>
              <a:t>pulmonary </a:t>
            </a:r>
            <a:r>
              <a:rPr lang="en-GB" sz="2400" dirty="0" smtClean="0">
                <a:latin typeface="Arial" panose="020B0604020202020204" pitchFamily="34" charset="0"/>
                <a:cs typeface="Arial" panose="020B0604020202020204" pitchFamily="34" charset="0"/>
              </a:rPr>
              <a:t>rehabilitation, using </a:t>
            </a:r>
            <a:r>
              <a:rPr lang="en-GB" sz="2400" dirty="0">
                <a:latin typeface="Arial" panose="020B0604020202020204" pitchFamily="34" charset="0"/>
                <a:cs typeface="Arial" panose="020B0604020202020204" pitchFamily="34" charset="0"/>
              </a:rPr>
              <a:t>a population-management approach to find eligible patients who have not </a:t>
            </a:r>
            <a:r>
              <a:rPr lang="en-GB" sz="2400" dirty="0" smtClean="0">
                <a:latin typeface="Arial" panose="020B0604020202020204" pitchFamily="34" charset="0"/>
                <a:cs typeface="Arial" panose="020B0604020202020204" pitchFamily="34" charset="0"/>
              </a:rPr>
              <a:t>been referred</a:t>
            </a:r>
          </a:p>
          <a:p>
            <a:pPr marL="34290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Developing </a:t>
            </a:r>
            <a:r>
              <a:rPr lang="en-GB" sz="2400" dirty="0">
                <a:latin typeface="Arial" panose="020B0604020202020204" pitchFamily="34" charset="0"/>
                <a:cs typeface="Arial" panose="020B0604020202020204" pitchFamily="34" charset="0"/>
              </a:rPr>
              <a:t>digital tools for rehabilitation and </a:t>
            </a:r>
            <a:r>
              <a:rPr lang="en-GB" sz="2400" dirty="0" smtClean="0">
                <a:latin typeface="Arial" panose="020B0604020202020204" pitchFamily="34" charset="0"/>
                <a:cs typeface="Arial" panose="020B0604020202020204" pitchFamily="34" charset="0"/>
              </a:rPr>
              <a:t>self-management</a:t>
            </a:r>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04888"/>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4"/>
          <a:stretch>
            <a:fillRect/>
          </a:stretch>
        </p:blipFill>
        <p:spPr>
          <a:xfrm>
            <a:off x="162746" y="151050"/>
            <a:ext cx="2039977" cy="545635"/>
          </a:xfrm>
          <a:prstGeom prst="rect">
            <a:avLst/>
          </a:prstGeom>
        </p:spPr>
      </p:pic>
      <p:sp>
        <p:nvSpPr>
          <p:cNvPr id="7" name="Rectangle 6"/>
          <p:cNvSpPr/>
          <p:nvPr/>
        </p:nvSpPr>
        <p:spPr>
          <a:xfrm>
            <a:off x="3563525" y="322018"/>
            <a:ext cx="9220323" cy="830997"/>
          </a:xfrm>
          <a:prstGeom prst="rect">
            <a:avLst/>
          </a:prstGeom>
        </p:spPr>
        <p:txBody>
          <a:bodyPr wrap="square">
            <a:spAutoFit/>
          </a:bodyPr>
          <a:lstStyle/>
          <a:p>
            <a:r>
              <a:rPr lang="en-US" sz="4800" b="1" kern="1000" spc="-100" dirty="0" smtClean="0">
                <a:solidFill>
                  <a:srgbClr val="002060"/>
                </a:solidFill>
                <a:latin typeface="Arial" charset="0"/>
                <a:ea typeface="Arial" charset="0"/>
                <a:cs typeface="Arial" charset="0"/>
              </a:rPr>
              <a:t>Cardiac care</a:t>
            </a:r>
            <a:endParaRPr lang="en-US" sz="4800" b="1" kern="1000" spc="-100" dirty="0">
              <a:solidFill>
                <a:srgbClr val="002060"/>
              </a:solidFill>
              <a:latin typeface="Arial" charset="0"/>
              <a:ea typeface="Arial" charset="0"/>
              <a:cs typeface="Arial" charset="0"/>
            </a:endParaRPr>
          </a:p>
        </p:txBody>
      </p:sp>
      <p:sp>
        <p:nvSpPr>
          <p:cNvPr id="2" name="Slide Number Placeholder 1"/>
          <p:cNvSpPr>
            <a:spLocks noGrp="1"/>
          </p:cNvSpPr>
          <p:nvPr>
            <p:ph type="sldNum" sz="quarter" idx="12"/>
          </p:nvPr>
        </p:nvSpPr>
        <p:spPr/>
        <p:txBody>
          <a:bodyPr/>
          <a:lstStyle/>
          <a:p>
            <a:fld id="{BC5C453F-66CE-9649-8778-FA1C7507999F}" type="slidenum">
              <a:rPr lang="en-US" smtClean="0"/>
              <a:t>8</a:t>
            </a:fld>
            <a:endParaRPr lang="en-US"/>
          </a:p>
        </p:txBody>
      </p:sp>
      <p:sp>
        <p:nvSpPr>
          <p:cNvPr id="6" name="Rectangle 5"/>
          <p:cNvSpPr/>
          <p:nvPr/>
        </p:nvSpPr>
        <p:spPr>
          <a:xfrm>
            <a:off x="560009" y="1331192"/>
            <a:ext cx="6640892" cy="42484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GB" dirty="0">
              <a:solidFill>
                <a:schemeClr val="tx1"/>
              </a:solidFill>
            </a:endParaRPr>
          </a:p>
        </p:txBody>
      </p:sp>
      <p:sp>
        <p:nvSpPr>
          <p:cNvPr id="3" name="Rectangle 2"/>
          <p:cNvSpPr/>
          <p:nvPr/>
        </p:nvSpPr>
        <p:spPr>
          <a:xfrm>
            <a:off x="326030" y="1609346"/>
            <a:ext cx="10557870" cy="3785652"/>
          </a:xfrm>
          <a:prstGeom prst="rect">
            <a:avLst/>
          </a:prstGeom>
        </p:spPr>
        <p:txBody>
          <a:bodyPr wrap="square">
            <a:spAutoFit/>
          </a:bodyPr>
          <a:lstStyle/>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Scaling up </a:t>
            </a:r>
            <a:r>
              <a:rPr lang="en-GB" sz="2400" dirty="0">
                <a:latin typeface="Arial" panose="020B0604020202020204" pitchFamily="34" charset="0"/>
                <a:cs typeface="Arial" panose="020B0604020202020204" pitchFamily="34" charset="0"/>
              </a:rPr>
              <a:t>and improving promotion of cardiac rehabilitation to </a:t>
            </a:r>
            <a:r>
              <a:rPr lang="en-GB" sz="2400" dirty="0" smtClean="0">
                <a:latin typeface="Arial" panose="020B0604020202020204" pitchFamily="34" charset="0"/>
                <a:cs typeface="Arial" panose="020B0604020202020204" pitchFamily="34" charset="0"/>
              </a:rPr>
              <a:t>“be </a:t>
            </a:r>
            <a:r>
              <a:rPr lang="en-GB" sz="2400" dirty="0">
                <a:latin typeface="Arial" panose="020B0604020202020204" pitchFamily="34" charset="0"/>
                <a:cs typeface="Arial" panose="020B0604020202020204" pitchFamily="34" charset="0"/>
              </a:rPr>
              <a:t>amongst the best in </a:t>
            </a:r>
            <a:r>
              <a:rPr lang="en-GB" sz="2400" dirty="0" smtClean="0">
                <a:latin typeface="Arial" panose="020B0604020202020204" pitchFamily="34" charset="0"/>
                <a:cs typeface="Arial" panose="020B0604020202020204" pitchFamily="34" charset="0"/>
              </a:rPr>
              <a:t>Europe” </a:t>
            </a:r>
          </a:p>
          <a:p>
            <a:pPr marL="342900" indent="-342900">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More </a:t>
            </a:r>
            <a:r>
              <a:rPr lang="en-GB" sz="2400" dirty="0">
                <a:latin typeface="Arial" panose="020B0604020202020204" pitchFamily="34" charset="0"/>
                <a:cs typeface="Arial" panose="020B0604020202020204" pitchFamily="34" charset="0"/>
              </a:rPr>
              <a:t>integrated and high intensity rehab outside of hospitals for the first 6 months and beyond </a:t>
            </a:r>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Improvements </a:t>
            </a:r>
            <a:r>
              <a:rPr lang="en-GB" sz="2400" dirty="0">
                <a:latin typeface="Arial" panose="020B0604020202020204" pitchFamily="34" charset="0"/>
                <a:cs typeface="Arial" panose="020B0604020202020204" pitchFamily="34" charset="0"/>
              </a:rPr>
              <a:t>by 2020 and full roll out over the next 10 </a:t>
            </a:r>
            <a:r>
              <a:rPr lang="en-GB" sz="2400" dirty="0" smtClean="0">
                <a:latin typeface="Arial" panose="020B0604020202020204" pitchFamily="34" charset="0"/>
                <a:cs typeface="Arial" panose="020B0604020202020204" pitchFamily="34" charset="0"/>
              </a:rPr>
              <a:t>years</a:t>
            </a:r>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Potential value </a:t>
            </a:r>
            <a:r>
              <a:rPr lang="en-GB" sz="2400" dirty="0">
                <a:latin typeface="Arial" panose="020B0604020202020204" pitchFamily="34" charset="0"/>
                <a:cs typeface="Arial" panose="020B0604020202020204" pitchFamily="34" charset="0"/>
              </a:rPr>
              <a:t>of combining generic pulmonary and cardio rehab</a:t>
            </a:r>
          </a:p>
          <a:p>
            <a:pPr marL="342900" indent="-342900">
              <a:buFont typeface="Arial" panose="020B0604020202020204" pitchFamily="34" charset="0"/>
              <a:buChar char="•"/>
            </a:pPr>
            <a:endParaRPr lang="en-GB" sz="2400" dirty="0" smtClean="0"/>
          </a:p>
        </p:txBody>
      </p:sp>
    </p:spTree>
    <p:extLst>
      <p:ext uri="{BB962C8B-B14F-4D97-AF65-F5344CB8AC3E}">
        <p14:creationId xmlns:p14="http://schemas.microsoft.com/office/powerpoint/2010/main" val="2562950007"/>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4"/>
          <a:stretch>
            <a:fillRect/>
          </a:stretch>
        </p:blipFill>
        <p:spPr>
          <a:xfrm>
            <a:off x="162746" y="151050"/>
            <a:ext cx="2039977" cy="545635"/>
          </a:xfrm>
          <a:prstGeom prst="rect">
            <a:avLst/>
          </a:prstGeom>
        </p:spPr>
      </p:pic>
      <p:sp>
        <p:nvSpPr>
          <p:cNvPr id="7" name="Rectangle 6"/>
          <p:cNvSpPr/>
          <p:nvPr/>
        </p:nvSpPr>
        <p:spPr>
          <a:xfrm>
            <a:off x="4249325" y="702203"/>
            <a:ext cx="9220323" cy="830997"/>
          </a:xfrm>
          <a:prstGeom prst="rect">
            <a:avLst/>
          </a:prstGeom>
        </p:spPr>
        <p:txBody>
          <a:bodyPr wrap="square">
            <a:spAutoFit/>
          </a:bodyPr>
          <a:lstStyle/>
          <a:p>
            <a:r>
              <a:rPr lang="en-US" sz="4800" b="1" kern="1000" spc="-100" dirty="0" smtClean="0">
                <a:solidFill>
                  <a:srgbClr val="002060"/>
                </a:solidFill>
                <a:latin typeface="Arial" charset="0"/>
                <a:ea typeface="Arial" charset="0"/>
                <a:cs typeface="Arial" charset="0"/>
              </a:rPr>
              <a:t>Stroke</a:t>
            </a:r>
            <a:endParaRPr lang="en-US" sz="4800" b="1" kern="1000" spc="-100" dirty="0">
              <a:solidFill>
                <a:srgbClr val="002060"/>
              </a:solidFill>
              <a:latin typeface="Arial" charset="0"/>
              <a:ea typeface="Arial" charset="0"/>
              <a:cs typeface="Arial" charset="0"/>
            </a:endParaRPr>
          </a:p>
        </p:txBody>
      </p:sp>
      <p:sp>
        <p:nvSpPr>
          <p:cNvPr id="2" name="Slide Number Placeholder 1"/>
          <p:cNvSpPr>
            <a:spLocks noGrp="1"/>
          </p:cNvSpPr>
          <p:nvPr>
            <p:ph type="sldNum" sz="quarter" idx="12"/>
          </p:nvPr>
        </p:nvSpPr>
        <p:spPr/>
        <p:txBody>
          <a:bodyPr/>
          <a:lstStyle/>
          <a:p>
            <a:fld id="{BC5C453F-66CE-9649-8778-FA1C7507999F}" type="slidenum">
              <a:rPr lang="en-US" smtClean="0"/>
              <a:t>9</a:t>
            </a:fld>
            <a:endParaRPr lang="en-US"/>
          </a:p>
        </p:txBody>
      </p:sp>
      <p:sp>
        <p:nvSpPr>
          <p:cNvPr id="6" name="Rectangle 5"/>
          <p:cNvSpPr/>
          <p:nvPr/>
        </p:nvSpPr>
        <p:spPr>
          <a:xfrm>
            <a:off x="420309" y="1331192"/>
            <a:ext cx="6640892" cy="42484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GB" dirty="0">
              <a:solidFill>
                <a:schemeClr val="tx1"/>
              </a:solidFill>
            </a:endParaRPr>
          </a:p>
        </p:txBody>
      </p:sp>
      <p:sp>
        <p:nvSpPr>
          <p:cNvPr id="3" name="Rectangle 2"/>
          <p:cNvSpPr/>
          <p:nvPr/>
        </p:nvSpPr>
        <p:spPr>
          <a:xfrm>
            <a:off x="420309" y="2349230"/>
            <a:ext cx="10933491" cy="1508105"/>
          </a:xfrm>
          <a:prstGeom prst="rect">
            <a:avLst/>
          </a:prstGeom>
        </p:spPr>
        <p:txBody>
          <a:bodyPr wrap="square">
            <a:spAutoFit/>
          </a:bodyPr>
          <a:lstStyle/>
          <a:p>
            <a:pPr marL="285750" lvl="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Commitment </a:t>
            </a:r>
            <a:r>
              <a:rPr lang="en-US" sz="2400" dirty="0">
                <a:latin typeface="Arial" panose="020B0604020202020204" pitchFamily="34" charset="0"/>
                <a:cs typeface="Arial" panose="020B0604020202020204" pitchFamily="34" charset="0"/>
              </a:rPr>
              <a:t>to expand </a:t>
            </a:r>
            <a:r>
              <a:rPr lang="en-US" sz="2400" dirty="0" smtClean="0">
                <a:latin typeface="Arial" panose="020B0604020202020204" pitchFamily="34" charset="0"/>
                <a:cs typeface="Arial" panose="020B0604020202020204" pitchFamily="34" charset="0"/>
              </a:rPr>
              <a:t>stroke rehab</a:t>
            </a:r>
          </a:p>
          <a:p>
            <a:pPr marL="285750" lvl="0" indent="-28575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Needs </a:t>
            </a:r>
            <a:r>
              <a:rPr lang="en-US" sz="2400" dirty="0">
                <a:latin typeface="Arial" panose="020B0604020202020204" pitchFamily="34" charset="0"/>
                <a:cs typeface="Arial" panose="020B0604020202020204" pitchFamily="34" charset="0"/>
              </a:rPr>
              <a:t>assessments of stroke </a:t>
            </a:r>
            <a:r>
              <a:rPr lang="en-US" sz="2400" dirty="0" smtClean="0">
                <a:latin typeface="Arial" panose="020B0604020202020204" pitchFamily="34" charset="0"/>
                <a:cs typeface="Arial" panose="020B0604020202020204" pitchFamily="34" charset="0"/>
              </a:rPr>
              <a:t>patients </a:t>
            </a:r>
            <a:r>
              <a:rPr lang="en-US" sz="2400" dirty="0">
                <a:latin typeface="Arial" panose="020B0604020202020204" pitchFamily="34" charset="0"/>
                <a:cs typeface="Arial" panose="020B0604020202020204" pitchFamily="34" charset="0"/>
              </a:rPr>
              <a:t>to include rehabilitation post </a:t>
            </a:r>
            <a:r>
              <a:rPr lang="en-US" sz="2400" dirty="0" smtClean="0">
                <a:latin typeface="Arial" panose="020B0604020202020204" pitchFamily="34" charset="0"/>
                <a:cs typeface="Arial" panose="020B0604020202020204" pitchFamily="34" charset="0"/>
              </a:rPr>
              <a:t>discharge</a:t>
            </a:r>
            <a:endParaRPr lang="en-GB" sz="2400" dirty="0">
              <a:latin typeface="Arial" panose="020B0604020202020204" pitchFamily="34" charset="0"/>
              <a:cs typeface="Arial" panose="020B0604020202020204" pitchFamily="34" charset="0"/>
            </a:endParaRPr>
          </a:p>
          <a:p>
            <a:pPr marL="342900" lvl="0" indent="-342900">
              <a:spcAft>
                <a:spcPts val="0"/>
              </a:spcAft>
              <a:buFont typeface="Symbol" panose="05050102010706020507" pitchFamily="18" charset="2"/>
              <a:buChar char=""/>
            </a:pPr>
            <a:endParaRPr lang="en-GB" sz="2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90376090"/>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ownload [Read-Only]" id="{AA2C2B42-5821-4C98-BD8A-F86B8E242564}" vid="{449D175A-D595-4D95-920A-01F9D50091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CSP_Corporate Powerpoint Template 2018</Template>
  <TotalTime>3294</TotalTime>
  <Words>1260</Words>
  <Application>Microsoft Office PowerPoint</Application>
  <PresentationFormat>Widescreen</PresentationFormat>
  <Paragraphs>255</Paragraphs>
  <Slides>21</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Chartered Society of Physiotherapy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Roger Hitt</dc:creator>
  <cp:lastModifiedBy>Robert Yeldham</cp:lastModifiedBy>
  <cp:revision>244</cp:revision>
  <cp:lastPrinted>2019-03-19T11:11:18Z</cp:lastPrinted>
  <dcterms:created xsi:type="dcterms:W3CDTF">2019-03-04T14:06:02Z</dcterms:created>
  <dcterms:modified xsi:type="dcterms:W3CDTF">2019-10-10T10:15:06Z</dcterms:modified>
</cp:coreProperties>
</file>