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3" r:id="rId2"/>
    <p:sldId id="348" r:id="rId3"/>
    <p:sldId id="357" r:id="rId4"/>
    <p:sldId id="364" r:id="rId5"/>
    <p:sldId id="349" r:id="rId6"/>
    <p:sldId id="365" r:id="rId7"/>
    <p:sldId id="326" r:id="rId8"/>
    <p:sldId id="338" r:id="rId9"/>
    <p:sldId id="340" r:id="rId10"/>
    <p:sldId id="342" r:id="rId11"/>
    <p:sldId id="366" r:id="rId12"/>
    <p:sldId id="330" r:id="rId13"/>
    <p:sldId id="363" r:id="rId14"/>
    <p:sldId id="356" r:id="rId15"/>
    <p:sldId id="341" r:id="rId16"/>
    <p:sldId id="36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Berns" initials="SB" lastIdx="1" clrIdx="0">
    <p:extLst>
      <p:ext uri="{19B8F6BF-5375-455C-9EA6-DF929625EA0E}">
        <p15:presenceInfo xmlns:p15="http://schemas.microsoft.com/office/powerpoint/2012/main" userId="Stephanie Ber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74C"/>
    <a:srgbClr val="225472"/>
    <a:srgbClr val="215574"/>
    <a:srgbClr val="393962"/>
    <a:srgbClr val="3480AE"/>
    <a:srgbClr val="002472"/>
    <a:srgbClr val="225473"/>
    <a:srgbClr val="176088"/>
    <a:srgbClr val="255472"/>
    <a:srgbClr val="468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9" autoAdjust="0"/>
    <p:restoredTop sz="55975" autoAdjust="0"/>
  </p:normalViewPr>
  <p:slideViewPr>
    <p:cSldViewPr>
      <p:cViewPr varScale="1">
        <p:scale>
          <a:sx n="85" d="100"/>
          <a:sy n="85" d="100"/>
        </p:scale>
        <p:origin x="1986" y="60"/>
      </p:cViewPr>
      <p:guideLst>
        <p:guide orient="horz" pos="894"/>
        <p:guide pos="315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9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09EA6-AEA1-7140-AA5F-32CA196A2390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BB88B-72CB-614C-BF01-A2EB16333E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39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2A487-C2FC-443C-B3DA-F88CA1EB2573}" type="datetimeFigureOut">
              <a:rPr lang="en-GB" smtClean="0"/>
              <a:pPr/>
              <a:t>25/10/2019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9571" y="602803"/>
            <a:ext cx="5372629" cy="302210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770510"/>
            <a:ext cx="5486400" cy="46876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BC7F3-BAA9-4BA4-9E7E-0ED7A799CC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53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C7F3-BAA9-4BA4-9E7E-0ED7A799CCA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286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C7F3-BAA9-4BA4-9E7E-0ED7A799CCA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59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A1EF1-4C6A-4322-A131-C94FE15D5F4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552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C7F3-BAA9-4BA4-9E7E-0ED7A799CC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523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A1EF1-4C6A-4322-A131-C94FE15D5F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37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C7F3-BAA9-4BA4-9E7E-0ED7A799CCA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302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C7F3-BAA9-4BA4-9E7E-0ED7A799CCA1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063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C7F3-BAA9-4BA4-9E7E-0ED7A799CCA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06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C7F3-BAA9-4BA4-9E7E-0ED7A799CC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52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F0B96-28F5-4DF4-9056-4D2A072DD2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2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A1EF1-4C6A-4322-A131-C94FE15D5F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504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BC7F3-BAA9-4BA4-9E7E-0ED7A799CC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2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A1EF1-4C6A-4322-A131-C94FE15D5F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56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C7F3-BAA9-4BA4-9E7E-0ED7A799CCA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12392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C7F3-BAA9-4BA4-9E7E-0ED7A799CCA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552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03250"/>
            <a:ext cx="5372100" cy="3021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BC7F3-BAA9-4BA4-9E7E-0ED7A799CCA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05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77A4-72CE-4DE6-841B-EA47D19E69E2}" type="datetimeFigureOut">
              <a:rPr lang="en-GB" smtClean="0"/>
              <a:pPr/>
              <a:t>25/10/2019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A8F-DE58-4E72-8115-137D1FB6F0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77A4-72CE-4DE6-841B-EA47D19E69E2}" type="datetimeFigureOut">
              <a:rPr lang="en-GB" smtClean="0"/>
              <a:pPr/>
              <a:t>25/10/2019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A8F-DE58-4E72-8115-137D1FB6F0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55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77A4-72CE-4DE6-841B-EA47D19E69E2}" type="datetimeFigureOut">
              <a:rPr lang="en-GB" smtClean="0"/>
              <a:pPr/>
              <a:t>25/10/2019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A8F-DE58-4E72-8115-137D1FB6F0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63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77A4-72CE-4DE6-841B-EA47D19E69E2}" type="datetimeFigureOut">
              <a:rPr lang="en-GB" smtClean="0"/>
              <a:pPr/>
              <a:t>25/10/2019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A8F-DE58-4E72-8115-137D1FB6F0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77A4-72CE-4DE6-841B-EA47D19E69E2}" type="datetimeFigureOut">
              <a:rPr lang="en-GB" smtClean="0"/>
              <a:pPr/>
              <a:t>25/10/2019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A8F-DE58-4E72-8115-137D1FB6F0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2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77A4-72CE-4DE6-841B-EA47D19E69E2}" type="datetimeFigureOut">
              <a:rPr lang="en-GB" smtClean="0"/>
              <a:pPr/>
              <a:t>25/10/2019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A8F-DE58-4E72-8115-137D1FB6F0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06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77A4-72CE-4DE6-841B-EA47D19E69E2}" type="datetimeFigureOut">
              <a:rPr lang="en-GB" smtClean="0"/>
              <a:pPr/>
              <a:t>25/10/2019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A8F-DE58-4E72-8115-137D1FB6F0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5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77A4-72CE-4DE6-841B-EA47D19E69E2}" type="datetimeFigureOut">
              <a:rPr lang="en-GB" smtClean="0"/>
              <a:pPr/>
              <a:t>25/10/2019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A8F-DE58-4E72-8115-137D1FB6F0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66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77A4-72CE-4DE6-841B-EA47D19E69E2}" type="datetimeFigureOut">
              <a:rPr lang="en-GB" smtClean="0"/>
              <a:pPr/>
              <a:t>25/10/2019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A8F-DE58-4E72-8115-137D1FB6F0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1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77A4-72CE-4DE6-841B-EA47D19E69E2}" type="datetimeFigureOut">
              <a:rPr lang="en-GB" smtClean="0"/>
              <a:pPr/>
              <a:t>25/10/2019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A8F-DE58-4E72-8115-137D1FB6F0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46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77A4-72CE-4DE6-841B-EA47D19E69E2}" type="datetimeFigureOut">
              <a:rPr lang="en-GB" smtClean="0"/>
              <a:pPr/>
              <a:t>25/10/2019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BA8F-DE58-4E72-8115-137D1FB6F0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06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D77A4-72CE-4DE6-841B-EA47D19E69E2}" type="datetimeFigureOut">
              <a:rPr lang="en-GB" smtClean="0"/>
              <a:pPr/>
              <a:t>25/10/2019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BA8F-DE58-4E72-8115-137D1FB6F0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78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.co/mM0ZeLaJr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490" y="1522066"/>
            <a:ext cx="9001000" cy="222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en-GB" sz="6000" b="1" i="1" spc="-150" dirty="0" smtClean="0">
                <a:solidFill>
                  <a:srgbClr val="B5354A"/>
                </a:solidFill>
                <a:latin typeface="Tw Cen MT" panose="020B0602020104020603" pitchFamily="34" charset="0"/>
                <a:ea typeface="Arial Black" charset="0"/>
                <a:cs typeface="Khmer UI" panose="020B0502040204020203" pitchFamily="34" charset="0"/>
              </a:rPr>
              <a:t>Implementation of the Role of </a:t>
            </a:r>
          </a:p>
          <a:p>
            <a:pPr>
              <a:lnSpc>
                <a:spcPts val="5500"/>
              </a:lnSpc>
            </a:pPr>
            <a:r>
              <a:rPr lang="en-GB" sz="6000" b="1" i="1" spc="-150" dirty="0" smtClean="0">
                <a:solidFill>
                  <a:srgbClr val="B5354A"/>
                </a:solidFill>
                <a:latin typeface="Tw Cen MT" panose="020B0602020104020603" pitchFamily="34" charset="0"/>
                <a:ea typeface="Arial Black" charset="0"/>
                <a:cs typeface="Khmer UI" panose="020B0502040204020203" pitchFamily="34" charset="0"/>
              </a:rPr>
              <a:t>First </a:t>
            </a:r>
            <a:r>
              <a:rPr lang="en-GB" sz="6000" b="1" i="1" spc="-150" dirty="0">
                <a:solidFill>
                  <a:srgbClr val="B5354A"/>
                </a:solidFill>
                <a:latin typeface="Tw Cen MT" panose="020B0602020104020603" pitchFamily="34" charset="0"/>
                <a:ea typeface="Arial Black" charset="0"/>
                <a:cs typeface="Khmer UI" panose="020B0502040204020203" pitchFamily="34" charset="0"/>
              </a:rPr>
              <a:t>Contact </a:t>
            </a:r>
            <a:r>
              <a:rPr lang="en-GB" sz="6000" b="1" i="1" spc="-150" dirty="0" smtClean="0">
                <a:solidFill>
                  <a:srgbClr val="B5354A"/>
                </a:solidFill>
                <a:latin typeface="Tw Cen MT" panose="020B0602020104020603" pitchFamily="34" charset="0"/>
                <a:ea typeface="Arial Black" charset="0"/>
                <a:cs typeface="Khmer UI" panose="020B0502040204020203" pitchFamily="34" charset="0"/>
              </a:rPr>
              <a:t>Practitioners</a:t>
            </a:r>
            <a:r>
              <a:rPr lang="en-GB" sz="6000" b="1" i="1" spc="-150" dirty="0">
                <a:solidFill>
                  <a:srgbClr val="B5354A"/>
                </a:solidFill>
                <a:latin typeface="Tw Cen MT" panose="020B0602020104020603" pitchFamily="34" charset="0"/>
                <a:ea typeface="Arial Black" charset="0"/>
                <a:cs typeface="Khmer UI" panose="020B0502040204020203" pitchFamily="34" charset="0"/>
              </a:rPr>
              <a:t/>
            </a:r>
            <a:br>
              <a:rPr lang="en-GB" sz="6000" b="1" i="1" spc="-150" dirty="0">
                <a:solidFill>
                  <a:srgbClr val="B5354A"/>
                </a:solidFill>
                <a:latin typeface="Tw Cen MT" panose="020B0602020104020603" pitchFamily="34" charset="0"/>
                <a:ea typeface="Arial Black" charset="0"/>
                <a:cs typeface="Khmer UI" panose="020B0502040204020203" pitchFamily="34" charset="0"/>
              </a:rPr>
            </a:br>
            <a:r>
              <a:rPr lang="en-GB" sz="6000" b="1" i="1" spc="-150" dirty="0" smtClean="0">
                <a:solidFill>
                  <a:srgbClr val="B5354A"/>
                </a:solidFill>
                <a:latin typeface="Tw Cen MT" panose="020B0602020104020603" pitchFamily="34" charset="0"/>
                <a:ea typeface="Arial Black" charset="0"/>
                <a:cs typeface="Khmer UI" panose="020B0502040204020203" pitchFamily="34" charset="0"/>
              </a:rPr>
              <a:t>          </a:t>
            </a:r>
            <a:endParaRPr lang="en-GB" sz="5400" i="1" spc="-150" dirty="0">
              <a:solidFill>
                <a:srgbClr val="225472"/>
              </a:solidFill>
              <a:latin typeface="Tw Cen MT" panose="020B0602020104020603" pitchFamily="34" charset="0"/>
              <a:ea typeface="Arial Black" charset="0"/>
              <a:cs typeface="Khmer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94EAC3-1C9D-4C47-AEB8-5D225E4E342D}"/>
              </a:ext>
            </a:extLst>
          </p:cNvPr>
          <p:cNvSpPr/>
          <p:nvPr/>
        </p:nvSpPr>
        <p:spPr>
          <a:xfrm>
            <a:off x="431540" y="3751522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1000" spc="-113" dirty="0" smtClean="0">
                <a:solidFill>
                  <a:srgbClr val="255472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Sarah Withers</a:t>
            </a:r>
          </a:p>
          <a:p>
            <a:r>
              <a:rPr lang="en-US" sz="2400" kern="1000" spc="-113" dirty="0" smtClean="0">
                <a:solidFill>
                  <a:srgbClr val="255472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Head of FCP Implementation FCP</a:t>
            </a:r>
          </a:p>
          <a:p>
            <a:endParaRPr lang="en-US" sz="2400" kern="1000" spc="-113" dirty="0">
              <a:solidFill>
                <a:srgbClr val="255472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1216" y="4674851"/>
            <a:ext cx="3642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kern="1000" spc="-113" dirty="0" smtClean="0">
                <a:solidFill>
                  <a:srgbClr val="176088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@CSP_FCP  #</a:t>
            </a:r>
            <a:r>
              <a:rPr lang="en-US" sz="2000" kern="1000" spc="-113" dirty="0">
                <a:solidFill>
                  <a:srgbClr val="176088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FirstContactPhysio</a:t>
            </a:r>
          </a:p>
        </p:txBody>
      </p:sp>
    </p:spTree>
    <p:extLst>
      <p:ext uri="{BB962C8B-B14F-4D97-AF65-F5344CB8AC3E}">
        <p14:creationId xmlns:p14="http://schemas.microsoft.com/office/powerpoint/2010/main" val="3708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038" y="2492760"/>
            <a:ext cx="2776962" cy="19674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192" y="2067694"/>
            <a:ext cx="537725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74C"/>
              </a:buClr>
              <a:buFont typeface="Wingdings" panose="05000000000000000000" pitchFamily="2" charset="2"/>
              <a:buChar char="§"/>
            </a:pPr>
            <a:endParaRPr lang="en-GB" sz="2000" b="1" dirty="0" smtClean="0">
              <a:solidFill>
                <a:srgbClr val="2254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74C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2019/20: 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STPs are required to </a:t>
            </a: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two further </a:t>
            </a: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sites/network 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GP practices </a:t>
            </a: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circa 50k population) to add to the 2018/19 </a:t>
            </a: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FCP services 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selected sites</a:t>
            </a: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2254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74C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implementation 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</a:t>
            </a: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sites mobilised during </a:t>
            </a: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2018/19 and on local 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national evidence </a:t>
            </a: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</a:p>
          <a:p>
            <a:pPr marL="342900" indent="-342900">
              <a:buClr>
                <a:srgbClr val="C0074C"/>
              </a:buClr>
              <a:buFont typeface="Wingdings" panose="05000000000000000000" pitchFamily="2" charset="2"/>
              <a:buChar char="§"/>
            </a:pPr>
            <a:endParaRPr lang="en-GB" sz="2000" b="1" dirty="0">
              <a:solidFill>
                <a:srgbClr val="2254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71371" y="4651264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B95E0"/>
                </a:solidFill>
                <a:latin typeface="Segoe UI" panose="020B0502040204020203" pitchFamily="34" charset="0"/>
                <a:hlinkClick r:id="rId4" tooltip="https://bit.ly/30GY3NA"/>
              </a:rPr>
              <a:t>bit.ly/30GY3NA </a:t>
            </a:r>
            <a:r>
              <a:rPr lang="en-GB" dirty="0">
                <a:solidFill>
                  <a:srgbClr val="14171A"/>
                </a:solidFill>
                <a:latin typeface="Segoe UI" panose="020B0502040204020203" pitchFamily="34" charset="0"/>
              </a:rPr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1113587"/>
            <a:ext cx="8399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Elective </a:t>
            </a:r>
            <a:r>
              <a:rPr lang="en-GB" sz="2800" b="1" i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High Impact Interventions: FCP for MSK Services Specification </a:t>
            </a:r>
            <a:r>
              <a:rPr lang="en-GB" sz="2000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(published May 2019) </a:t>
            </a:r>
          </a:p>
        </p:txBody>
      </p:sp>
    </p:spTree>
    <p:extLst>
      <p:ext uri="{BB962C8B-B14F-4D97-AF65-F5344CB8AC3E}">
        <p14:creationId xmlns:p14="http://schemas.microsoft.com/office/powerpoint/2010/main" val="6763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A53F43-E0B3-D741-9BBE-EA8946A1CF00}"/>
              </a:ext>
            </a:extLst>
          </p:cNvPr>
          <p:cNvSpPr txBox="1">
            <a:spLocks/>
          </p:cNvSpPr>
          <p:nvPr/>
        </p:nvSpPr>
        <p:spPr>
          <a:xfrm>
            <a:off x="287093" y="850404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spc="-150" dirty="0">
                <a:solidFill>
                  <a:srgbClr val="C0074C"/>
                </a:solidFill>
                <a:latin typeface="Arial Black" panose="020B0A04020102020204" pitchFamily="34" charset="0"/>
                <a:ea typeface="Arial Black" charset="0"/>
                <a:cs typeface="Arial" panose="020B0604020202020204" pitchFamily="34" charset="0"/>
              </a:rPr>
              <a:t>Resources @ csp.org.uk/</a:t>
            </a:r>
            <a:r>
              <a:rPr lang="en-GB" b="1" spc="-150" dirty="0" err="1">
                <a:solidFill>
                  <a:srgbClr val="C0074C"/>
                </a:solidFill>
                <a:latin typeface="Arial Black" panose="020B0A04020102020204" pitchFamily="34" charset="0"/>
                <a:ea typeface="Arial Black" charset="0"/>
                <a:cs typeface="Arial" panose="020B0604020202020204" pitchFamily="34" charset="0"/>
              </a:rPr>
              <a:t>fcp</a:t>
            </a:r>
            <a:endParaRPr lang="en-GB" b="1" spc="-150" dirty="0">
              <a:solidFill>
                <a:srgbClr val="C0074C"/>
              </a:solidFill>
              <a:latin typeface="Arial Black" panose="020B0A04020102020204" pitchFamily="34" charset="0"/>
              <a:ea typeface="Arial Black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093" y="1707654"/>
            <a:ext cx="8856907" cy="2874515"/>
          </a:xfrm>
          <a:prstGeom prst="rect">
            <a:avLst/>
          </a:prstGeom>
        </p:spPr>
        <p:txBody>
          <a:bodyPr wrap="square" numCol="1" spcCol="180000">
            <a:noAutofit/>
          </a:bodyPr>
          <a:lstStyle/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guidance for FCPs </a:t>
            </a:r>
            <a:endParaRPr lang="en-GB" b="1" dirty="0" smtClean="0">
              <a:solidFill>
                <a:srgbClr val="2254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guidance 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templates for </a:t>
            </a:r>
            <a:r>
              <a:rPr lang="en-GB" dirty="0" err="1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SystmOne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Vision) 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GB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GB" dirty="0">
              <a:solidFill>
                <a:srgbClr val="2254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FCP services (from HEE)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Calculator 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estimating potential savings of FCP 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Asked Questions 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FCP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 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innovations.csp.org.uk</a:t>
            </a:r>
          </a:p>
          <a:p>
            <a:pPr>
              <a:spcBef>
                <a:spcPts val="450"/>
              </a:spcBef>
            </a:pPr>
            <a:endParaRPr lang="en-GB" b="1" dirty="0" smtClean="0">
              <a:solidFill>
                <a:srgbClr val="2254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en-GB" b="1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lang="en-GB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FCP </a:t>
            </a:r>
            <a:r>
              <a:rPr lang="en-GB" b="1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 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GB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www.csp.org.uk/icsp/fcp </a:t>
            </a: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GB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fcp@csp.org.uk </a:t>
            </a:r>
            <a: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2254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2702">
            <a:off x="6084168" y="1983792"/>
            <a:ext cx="5363943" cy="2598377"/>
          </a:xfrm>
          <a:prstGeom prst="rect">
            <a:avLst/>
          </a:prstGeom>
          <a:ln>
            <a:solidFill>
              <a:srgbClr val="393962"/>
            </a:solidFill>
          </a:ln>
        </p:spPr>
      </p:pic>
    </p:spTree>
    <p:extLst>
      <p:ext uri="{BB962C8B-B14F-4D97-AF65-F5344CB8AC3E}">
        <p14:creationId xmlns:p14="http://schemas.microsoft.com/office/powerpoint/2010/main" val="42433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7" y="1765970"/>
            <a:ext cx="3276871" cy="3038028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ts val="248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spc="-1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Full roll out dependent on expansion of FCP posts</a:t>
            </a:r>
          </a:p>
          <a:p>
            <a:pPr>
              <a:lnSpc>
                <a:spcPts val="248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spc="-5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NHSE’s Long Term Plan and GP contract framework commits to this</a:t>
            </a:r>
          </a:p>
          <a:p>
            <a:pPr marL="0" indent="0">
              <a:lnSpc>
                <a:spcPts val="248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spc="-1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 FCP </a:t>
            </a:r>
            <a:r>
              <a:rPr lang="en-GB" sz="2000" spc="-5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(WTE) per 10k </a:t>
            </a:r>
            <a:br>
              <a:rPr lang="en-GB" sz="2000" spc="-5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GB" sz="2000" spc="-5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population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686A17-55BA-E542-8014-F6262F99A8AA}"/>
              </a:ext>
            </a:extLst>
          </p:cNvPr>
          <p:cNvSpPr txBox="1">
            <a:spLocks/>
          </p:cNvSpPr>
          <p:nvPr/>
        </p:nvSpPr>
        <p:spPr>
          <a:xfrm>
            <a:off x="395536" y="843559"/>
            <a:ext cx="8748464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defRPr/>
            </a:pPr>
            <a:r>
              <a:rPr lang="en-GB" sz="3600" b="1" spc="-150" dirty="0">
                <a:solidFill>
                  <a:srgbClr val="C0074C"/>
                </a:solidFill>
                <a:latin typeface="Arial Black" charset="0"/>
                <a:ea typeface="Arial Black" charset="0"/>
                <a:cs typeface="Arial Black" charset="0"/>
              </a:rPr>
              <a:t>The FCP workforce for 2020 + beyond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11961" y="1765971"/>
            <a:ext cx="4608512" cy="29523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83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000" spc="-1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First wave of FCPs = existing advanced practice roles in MSK community &amp; triage services.</a:t>
            </a:r>
          </a:p>
          <a:p>
            <a:pPr marL="0" indent="0" defTabSz="685783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000" spc="-1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At present: around </a:t>
            </a:r>
            <a:r>
              <a:rPr lang="en-GB" sz="2000" b="1" spc="-1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9,000</a:t>
            </a:r>
            <a:r>
              <a:rPr lang="en-GB" sz="2000" spc="-1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physios at B7+ are employed by NHS providers in England</a:t>
            </a:r>
          </a:p>
          <a:p>
            <a:pPr marL="0" indent="0" defTabSz="685783">
              <a:lnSpc>
                <a:spcPts val="31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000" spc="-1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Physiotherapy is growing: </a:t>
            </a:r>
            <a:r>
              <a:rPr lang="en-GB" sz="2000" b="1" i="1" spc="-1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40% more graduate education places </a:t>
            </a:r>
            <a:r>
              <a:rPr lang="en-GB" sz="2000" spc="-100" dirty="0">
                <a:solidFill>
                  <a:prstClr val="white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since 2015</a:t>
            </a:r>
          </a:p>
        </p:txBody>
      </p:sp>
      <p:sp>
        <p:nvSpPr>
          <p:cNvPr id="2" name="Pentagon 1"/>
          <p:cNvSpPr/>
          <p:nvPr/>
        </p:nvSpPr>
        <p:spPr>
          <a:xfrm rot="21071016">
            <a:off x="188214" y="4325962"/>
            <a:ext cx="4131364" cy="432048"/>
          </a:xfrm>
          <a:prstGeom prst="homePlate">
            <a:avLst/>
          </a:prstGeom>
          <a:solidFill>
            <a:srgbClr val="C007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Requires 6,000 FCPs (WTE)</a:t>
            </a:r>
          </a:p>
        </p:txBody>
      </p:sp>
    </p:spTree>
    <p:extLst>
      <p:ext uri="{BB962C8B-B14F-4D97-AF65-F5344CB8AC3E}">
        <p14:creationId xmlns:p14="http://schemas.microsoft.com/office/powerpoint/2010/main" val="718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4" animBg="1"/>
      <p:bldP spid="7" grpId="0"/>
      <p:bldP spid="4" grpId="0" uiExpand="1" build="p" bldLvl="4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027882"/>
            <a:ext cx="8481688" cy="43575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Solutions to meet the needs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076" y="3003798"/>
            <a:ext cx="1368152" cy="1957217"/>
          </a:xfrm>
          <a:prstGeom prst="rect">
            <a:avLst/>
          </a:prstGeom>
          <a:ln>
            <a:solidFill>
              <a:srgbClr val="21557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0063" y="1692424"/>
            <a:ext cx="731229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225474"/>
                </a:solidFill>
              </a:rPr>
              <a:t>MSK Core Capabilities Framework:</a:t>
            </a:r>
            <a:r>
              <a:rPr lang="en-GB" sz="2400" dirty="0" smtClean="0">
                <a:solidFill>
                  <a:srgbClr val="225474"/>
                </a:solidFill>
              </a:rPr>
              <a:t> for self-,peer- and employer-based assessment &gt; </a:t>
            </a:r>
            <a:r>
              <a:rPr lang="en-GB" sz="2400" b="1" dirty="0" smtClean="0">
                <a:solidFill>
                  <a:srgbClr val="B5354A"/>
                </a:solidFill>
              </a:rPr>
              <a:t>skillsforhealth.org.uk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225474"/>
                </a:solidFill>
              </a:rPr>
              <a:t>Master’s modules on FCP </a:t>
            </a:r>
            <a:r>
              <a:rPr lang="en-GB" sz="2400" dirty="0" smtClean="0">
                <a:solidFill>
                  <a:srgbClr val="225474"/>
                </a:solidFill>
              </a:rPr>
              <a:t>(either standalone or as part of MSc courses)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225474"/>
                </a:solidFill>
              </a:rPr>
              <a:t>E-learning</a:t>
            </a:r>
            <a:r>
              <a:rPr lang="en-GB" sz="2400" dirty="0" smtClean="0">
                <a:solidFill>
                  <a:srgbClr val="225474"/>
                </a:solidFill>
              </a:rPr>
              <a:t>: free modules on FCP  related areas</a:t>
            </a:r>
          </a:p>
          <a:p>
            <a:pPr>
              <a:spcBef>
                <a:spcPts val="600"/>
              </a:spcBef>
            </a:pPr>
            <a:r>
              <a:rPr lang="en-GB" sz="2400" dirty="0" smtClean="0">
                <a:solidFill>
                  <a:srgbClr val="225474"/>
                </a:solidFill>
              </a:rPr>
              <a:t>and on Person Centred Approaches &gt; </a:t>
            </a:r>
            <a:r>
              <a:rPr lang="en-GB" sz="2400" b="1" dirty="0" smtClean="0">
                <a:solidFill>
                  <a:srgbClr val="B5354A"/>
                </a:solidFill>
              </a:rPr>
              <a:t>e-lfh.org.uk </a:t>
            </a:r>
            <a:endParaRPr lang="en-GB" sz="2400" b="1" dirty="0">
              <a:solidFill>
                <a:srgbClr val="B5354A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225474"/>
                </a:solidFill>
              </a:rPr>
              <a:t>Mentoring: </a:t>
            </a:r>
            <a:r>
              <a:rPr lang="en-GB" sz="2400" dirty="0" smtClean="0">
                <a:solidFill>
                  <a:srgbClr val="225474"/>
                </a:solidFill>
              </a:rPr>
              <a:t>from</a:t>
            </a:r>
            <a:r>
              <a:rPr lang="en-GB" sz="2400" b="1" dirty="0" smtClean="0">
                <a:solidFill>
                  <a:srgbClr val="225474"/>
                </a:solidFill>
              </a:rPr>
              <a:t> </a:t>
            </a:r>
            <a:r>
              <a:rPr lang="en-GB" sz="2400" dirty="0" smtClean="0">
                <a:solidFill>
                  <a:srgbClr val="225474"/>
                </a:solidFill>
              </a:rPr>
              <a:t>within</a:t>
            </a:r>
            <a:r>
              <a:rPr lang="en-GB" sz="2400" b="1" dirty="0" smtClean="0">
                <a:solidFill>
                  <a:srgbClr val="225474"/>
                </a:solidFill>
              </a:rPr>
              <a:t> </a:t>
            </a:r>
            <a:r>
              <a:rPr lang="en-GB" sz="2400" dirty="0" smtClean="0">
                <a:solidFill>
                  <a:srgbClr val="225474"/>
                </a:solidFill>
              </a:rPr>
              <a:t>the</a:t>
            </a:r>
            <a:r>
              <a:rPr lang="en-GB" sz="2400" b="1" dirty="0" smtClean="0">
                <a:solidFill>
                  <a:srgbClr val="225474"/>
                </a:solidFill>
              </a:rPr>
              <a:t> </a:t>
            </a:r>
            <a:r>
              <a:rPr lang="en-GB" sz="2400" dirty="0" smtClean="0">
                <a:solidFill>
                  <a:srgbClr val="225474"/>
                </a:solidFill>
              </a:rPr>
              <a:t>wider </a:t>
            </a:r>
            <a:r>
              <a:rPr lang="en-GB" sz="2400" dirty="0">
                <a:solidFill>
                  <a:srgbClr val="225474"/>
                </a:solidFill>
              </a:rPr>
              <a:t>MSK </a:t>
            </a:r>
            <a:r>
              <a:rPr lang="en-GB" sz="2400" dirty="0" smtClean="0">
                <a:solidFill>
                  <a:srgbClr val="225474"/>
                </a:solidFill>
              </a:rPr>
              <a:t>service</a:t>
            </a:r>
            <a:r>
              <a:rPr lang="en-GB" sz="2400" dirty="0">
                <a:solidFill>
                  <a:srgbClr val="225474"/>
                </a:solidFill>
              </a:rPr>
              <a:t> </a:t>
            </a:r>
            <a:r>
              <a:rPr lang="en-GB" sz="2400" dirty="0" smtClean="0">
                <a:solidFill>
                  <a:srgbClr val="225474"/>
                </a:solidFill>
              </a:rPr>
              <a:t/>
            </a:r>
            <a:br>
              <a:rPr lang="en-GB" sz="2400" dirty="0" smtClean="0">
                <a:solidFill>
                  <a:srgbClr val="225474"/>
                </a:solidFill>
              </a:rPr>
            </a:br>
            <a:r>
              <a:rPr lang="en-GB" sz="2400" dirty="0" smtClean="0">
                <a:solidFill>
                  <a:srgbClr val="225474"/>
                </a:solidFill>
              </a:rPr>
              <a:t>and/or the primary care team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47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 txBox="1">
            <a:spLocks/>
          </p:cNvSpPr>
          <p:nvPr/>
        </p:nvSpPr>
        <p:spPr>
          <a:xfrm>
            <a:off x="1583079" y="261449"/>
            <a:ext cx="6052162" cy="61334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1628311"/>
            <a:ext cx="49494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endParaRPr lang="en-GB" sz="2000" dirty="0" smtClean="0">
              <a:solidFill>
                <a:srgbClr val="225472"/>
              </a:solidFill>
              <a:latin typeface="Calibri"/>
            </a:endParaRPr>
          </a:p>
          <a:p>
            <a:pPr marL="285750" indent="-285750" defTabSz="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25472"/>
                </a:solidFill>
                <a:latin typeface="Calibri"/>
              </a:rPr>
              <a:t>Later this autumn, NHSE will publish findings from the national FCP evaluation with an accompanying media campaign. </a:t>
            </a:r>
          </a:p>
          <a:p>
            <a:pPr marL="285750" indent="-285750" defTabSz="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225472"/>
                </a:solidFill>
                <a:latin typeface="Calibri"/>
              </a:rPr>
              <a:t>This is an opportunity to:</a:t>
            </a:r>
          </a:p>
          <a:p>
            <a:pPr marL="742950" lvl="1" indent="-285750" defTabSz="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25472"/>
                </a:solidFill>
                <a:latin typeface="Calibri"/>
              </a:rPr>
              <a:t>share local findings</a:t>
            </a:r>
          </a:p>
          <a:p>
            <a:pPr marL="742950" lvl="1" indent="-285750" defTabSz="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25472"/>
                </a:solidFill>
                <a:latin typeface="Calibri"/>
              </a:rPr>
              <a:t>raise the profile of FCP and its benefits to the wider system</a:t>
            </a:r>
          </a:p>
          <a:p>
            <a:pPr marL="742950" lvl="1" indent="-285750" defTabSz="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25472"/>
                </a:solidFill>
                <a:latin typeface="Calibri"/>
              </a:rPr>
              <a:t>address misconceptions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686A17-55BA-E542-8014-F6262F99A8AA}"/>
              </a:ext>
            </a:extLst>
          </p:cNvPr>
          <p:cNvSpPr txBox="1">
            <a:spLocks/>
          </p:cNvSpPr>
          <p:nvPr/>
        </p:nvSpPr>
        <p:spPr>
          <a:xfrm>
            <a:off x="179512" y="1131877"/>
            <a:ext cx="89644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spc="-150" dirty="0" smtClean="0">
                <a:solidFill>
                  <a:srgbClr val="C0074C"/>
                </a:solidFill>
                <a:latin typeface="Arial Black" charset="0"/>
                <a:ea typeface="Arial Black" charset="0"/>
                <a:cs typeface="Arial Black" charset="0"/>
              </a:rPr>
              <a:t>Communicating to local systems</a:t>
            </a:r>
            <a:endParaRPr lang="en-GB" sz="3600" b="1" i="1" spc="-150" dirty="0">
              <a:solidFill>
                <a:srgbClr val="C0074C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F8FA"/>
              </a:clrFrom>
              <a:clrTo>
                <a:srgbClr val="F5F8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953355"/>
            <a:ext cx="4010167" cy="28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86991"/>
            <a:ext cx="7200800" cy="3044554"/>
          </a:xfrm>
        </p:spPr>
        <p:txBody>
          <a:bodyPr>
            <a:noAutofit/>
          </a:bodyPr>
          <a:lstStyle/>
          <a:p>
            <a:pPr marL="0" indent="0">
              <a:lnSpc>
                <a:spcPts val="2180"/>
              </a:lnSpc>
              <a:spcBef>
                <a:spcPts val="0"/>
              </a:spcBef>
              <a:buNone/>
            </a:pPr>
            <a:endParaRPr lang="en-GB" sz="3600" b="1" dirty="0">
              <a:solidFill>
                <a:srgbClr val="C0074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18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CSP’s </a:t>
            </a:r>
            <a:r>
              <a:rPr lang="en-GB" sz="3600" b="1" dirty="0" smtClean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priorities on FCP:</a:t>
            </a:r>
          </a:p>
          <a:p>
            <a:pPr marL="0" indent="0">
              <a:lnSpc>
                <a:spcPts val="2180"/>
              </a:lnSpc>
              <a:spcBef>
                <a:spcPts val="0"/>
              </a:spcBef>
              <a:buNone/>
            </a:pPr>
            <a:endParaRPr lang="en-GB" sz="3600" b="1" dirty="0" smtClean="0">
              <a:solidFill>
                <a:srgbClr val="C0074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FCP implementation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workforce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on evaluation (at national </a:t>
            </a:r>
            <a:br>
              <a:rPr lang="en-GB" sz="2000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local levels)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Higher Education </a:t>
            </a:r>
            <a:br>
              <a:rPr lang="en-GB" sz="2000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 on workforce development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resources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peer support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GB" sz="2000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and influencing public </a:t>
            </a:r>
            <a:r>
              <a:rPr lang="en-GB" sz="2000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endParaRPr lang="en-GB" sz="1900" dirty="0" smtClean="0">
              <a:solidFill>
                <a:srgbClr val="2254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180"/>
              </a:lnSpc>
              <a:spcBef>
                <a:spcPts val="0"/>
              </a:spcBef>
              <a:buNone/>
            </a:pPr>
            <a:endParaRPr lang="en-GB" sz="1900" dirty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umbnai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1601" y="1873401"/>
            <a:ext cx="4132399" cy="2088232"/>
          </a:xfrm>
          <a:prstGeom prst="round2DiagRect">
            <a:avLst>
              <a:gd name="adj1" fmla="val 6666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5536" y="1275606"/>
            <a:ext cx="8208912" cy="2081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200" b="1" spc="-150" dirty="0">
              <a:solidFill>
                <a:srgbClr val="A0CAB9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3468" y="1819212"/>
            <a:ext cx="7886700" cy="1537779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 smtClean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n-GB" sz="3600" b="1" dirty="0" smtClean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 smtClean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n-GB" sz="3600" b="1" dirty="0" smtClean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 smtClean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GB" sz="3600" b="1" dirty="0">
              <a:solidFill>
                <a:srgbClr val="C0074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37" y="971550"/>
            <a:ext cx="3590925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515500"/>
            <a:ext cx="8790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1000" spc="-113" dirty="0" smtClean="0">
                <a:solidFill>
                  <a:srgbClr val="C0074C"/>
                </a:solidFill>
                <a:latin typeface="Arial Black" panose="020B0A04020102020204" pitchFamily="34" charset="0"/>
                <a:ea typeface="Arial Black" charset="0"/>
                <a:cs typeface="Arial" panose="020B0604020202020204" pitchFamily="34" charset="0"/>
              </a:rPr>
              <a:t>@CSP_FCP  #</a:t>
            </a:r>
            <a:r>
              <a:rPr lang="en-US" sz="3200" b="1" kern="1000" spc="-113" dirty="0">
                <a:solidFill>
                  <a:srgbClr val="C0074C"/>
                </a:solidFill>
                <a:latin typeface="Arial Black" panose="020B0A04020102020204" pitchFamily="34" charset="0"/>
                <a:ea typeface="Arial Black" charset="0"/>
                <a:cs typeface="Arial" panose="020B0604020202020204" pitchFamily="34" charset="0"/>
              </a:rPr>
              <a:t>FirstContactPhysio</a:t>
            </a:r>
          </a:p>
        </p:txBody>
      </p:sp>
    </p:spTree>
    <p:extLst>
      <p:ext uri="{BB962C8B-B14F-4D97-AF65-F5344CB8AC3E}">
        <p14:creationId xmlns:p14="http://schemas.microsoft.com/office/powerpoint/2010/main" val="24501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32040" y="794409"/>
            <a:ext cx="4071739" cy="4114681"/>
            <a:chOff x="4893387" y="905341"/>
            <a:chExt cx="4071739" cy="41146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b="2913"/>
            <a:stretch/>
          </p:blipFill>
          <p:spPr>
            <a:xfrm>
              <a:off x="4893387" y="905341"/>
              <a:ext cx="4071739" cy="4114681"/>
            </a:xfrm>
            <a:prstGeom prst="roundRect">
              <a:avLst>
                <a:gd name="adj" fmla="val 3879"/>
              </a:avLst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0352" y="905341"/>
              <a:ext cx="1066800" cy="457200"/>
            </a:xfrm>
            <a:prstGeom prst="rect">
              <a:avLst/>
            </a:prstGeom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379880" y="1491630"/>
            <a:ext cx="65527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i="1" spc="-150" dirty="0" smtClean="0">
                <a:solidFill>
                  <a:srgbClr val="225472"/>
                </a:solidFill>
                <a:latin typeface="Tw Cen MT" panose="020B0602020104020603" pitchFamily="34" charset="0"/>
                <a:ea typeface="Arial Black" charset="0"/>
                <a:cs typeface="Arial Black" charset="0"/>
              </a:rPr>
              <a:t>Change is coming…</a:t>
            </a:r>
            <a:endParaRPr lang="en-GB" sz="4800" b="1" i="1" spc="-150" dirty="0">
              <a:solidFill>
                <a:srgbClr val="225472"/>
              </a:solidFill>
              <a:latin typeface="Tw Cen MT" panose="020B0602020104020603" pitchFamily="34" charset="0"/>
              <a:ea typeface="Arial Black" charset="0"/>
              <a:cs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2521129"/>
            <a:ext cx="2929508" cy="21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86757" y="1914759"/>
            <a:ext cx="4955252" cy="2862495"/>
          </a:xfrm>
          <a:prstGeom prst="rect">
            <a:avLst/>
          </a:prstGeom>
          <a:solidFill>
            <a:schemeClr val="bg1"/>
          </a:solidFill>
          <a:ln>
            <a:solidFill>
              <a:srgbClr val="205474"/>
            </a:solidFill>
          </a:ln>
        </p:spPr>
        <p:txBody>
          <a:bodyPr wrap="square" lIns="68580" tIns="34290" rIns="68580" bIns="34290" numCol="2" spcCol="108000" rtlCol="0">
            <a:noAutofit/>
          </a:bodyPr>
          <a:lstStyle/>
          <a:p>
            <a:pPr marL="179384" indent="-179384">
              <a:lnSpc>
                <a:spcPts val="2000"/>
              </a:lnSpc>
            </a:pPr>
            <a:r>
              <a:rPr lang="en-US" u="sng" dirty="0">
                <a:solidFill>
                  <a:srgbClr val="205474"/>
                </a:solidFill>
                <a:latin typeface="+mj-lt"/>
              </a:rPr>
              <a:t>Potential interventions: </a:t>
            </a:r>
            <a:endParaRPr lang="en-GB" dirty="0">
              <a:solidFill>
                <a:srgbClr val="205474"/>
              </a:solidFill>
              <a:latin typeface="+mj-lt"/>
            </a:endParaRPr>
          </a:p>
          <a:p>
            <a:pPr marL="179384" indent="-179384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5474"/>
                </a:solidFill>
                <a:latin typeface="+mj-lt"/>
              </a:rPr>
              <a:t>Give info on self-care and enable and support behavior change</a:t>
            </a:r>
            <a:endParaRPr lang="en-GB" dirty="0">
              <a:solidFill>
                <a:srgbClr val="205474"/>
              </a:solidFill>
              <a:latin typeface="+mj-lt"/>
            </a:endParaRPr>
          </a:p>
          <a:p>
            <a:pPr marL="179384" indent="-179384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5474"/>
                </a:solidFill>
                <a:latin typeface="+mj-lt"/>
              </a:rPr>
              <a:t>Discuss fitness for work </a:t>
            </a:r>
            <a:endParaRPr lang="en-GB" dirty="0">
              <a:solidFill>
                <a:srgbClr val="205474"/>
              </a:solidFill>
              <a:latin typeface="+mj-lt"/>
            </a:endParaRPr>
          </a:p>
          <a:p>
            <a:pPr marL="179384" indent="-179384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5474"/>
                </a:solidFill>
                <a:latin typeface="+mj-lt"/>
              </a:rPr>
              <a:t>Undertake social prescribing </a:t>
            </a:r>
            <a:endParaRPr lang="en-GB" dirty="0">
              <a:solidFill>
                <a:srgbClr val="205474"/>
              </a:solidFill>
              <a:latin typeface="+mj-lt"/>
            </a:endParaRPr>
          </a:p>
          <a:p>
            <a:pPr marL="179384" indent="-179384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5474"/>
                </a:solidFill>
                <a:latin typeface="+mj-lt"/>
              </a:rPr>
              <a:t>Discuss physical activity and health </a:t>
            </a:r>
          </a:p>
          <a:p>
            <a:pPr marL="179384" indent="-179384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5474"/>
                </a:solidFill>
                <a:latin typeface="+mj-lt"/>
              </a:rPr>
              <a:t>Refer to a course of treatment (e.g. physiotherapy)</a:t>
            </a:r>
            <a:endParaRPr lang="en-GB" dirty="0">
              <a:solidFill>
                <a:srgbClr val="205474"/>
              </a:solidFill>
              <a:latin typeface="+mj-lt"/>
            </a:endParaRPr>
          </a:p>
          <a:p>
            <a:pPr marL="179384" indent="-179384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5474"/>
                </a:solidFill>
                <a:latin typeface="+mj-lt"/>
              </a:rPr>
              <a:t>Refer to a secondary care service</a:t>
            </a:r>
            <a:endParaRPr lang="en-GB" dirty="0">
              <a:solidFill>
                <a:srgbClr val="205474"/>
              </a:solidFill>
              <a:latin typeface="+mj-lt"/>
            </a:endParaRPr>
          </a:p>
          <a:p>
            <a:pPr marL="179384" indent="-179384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5474"/>
                </a:solidFill>
                <a:latin typeface="+mj-lt"/>
              </a:rPr>
              <a:t>Request investigations</a:t>
            </a:r>
            <a:endParaRPr lang="en-GB" dirty="0">
              <a:solidFill>
                <a:srgbClr val="205474"/>
              </a:solidFill>
              <a:latin typeface="+mj-lt"/>
            </a:endParaRPr>
          </a:p>
          <a:p>
            <a:pPr marL="179384" indent="-179384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5474"/>
                </a:solidFill>
                <a:latin typeface="+mj-lt"/>
              </a:rPr>
              <a:t>Medicines optimization</a:t>
            </a:r>
            <a:endParaRPr lang="en-GB" dirty="0">
              <a:solidFill>
                <a:srgbClr val="205474"/>
              </a:solidFill>
              <a:latin typeface="+mj-lt"/>
            </a:endParaRPr>
          </a:p>
          <a:p>
            <a:pPr marL="179384" indent="-179384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5474"/>
                </a:solidFill>
                <a:latin typeface="+mj-lt"/>
              </a:rPr>
              <a:t>Administer joint / soft tissue injections (if qualified). </a:t>
            </a:r>
            <a:endParaRPr lang="en-GB" dirty="0">
              <a:solidFill>
                <a:srgbClr val="205474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4745113"/>
            <a:ext cx="66185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 defTabSz="342892">
              <a:defRPr/>
            </a:pPr>
            <a:r>
              <a:rPr lang="en-GB" b="1" i="1" spc="-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…so fewer steps and on the right path from the start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90893F-8E7E-9C4E-AD85-1D541A89E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535" y="2500149"/>
            <a:ext cx="356854" cy="212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9634" y="2537590"/>
            <a:ext cx="1556262" cy="941283"/>
          </a:xfrm>
          <a:prstGeom prst="rect">
            <a:avLst/>
          </a:prstGeom>
          <a:solidFill>
            <a:srgbClr val="B5354A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defTabSz="342892">
              <a:lnSpc>
                <a:spcPts val="17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 one </a:t>
            </a:r>
            <a:r>
              <a:rPr lang="en-GB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session</a:t>
            </a: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b="1" i="1" spc="-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First Contact Physiotherapist</a:t>
            </a:r>
            <a:r>
              <a:rPr lang="en-US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will…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6757" y="1206383"/>
            <a:ext cx="4955252" cy="669414"/>
          </a:xfrm>
          <a:prstGeom prst="rect">
            <a:avLst/>
          </a:prstGeom>
          <a:solidFill>
            <a:srgbClr val="215571"/>
          </a:solidFill>
          <a:ln>
            <a:noFill/>
          </a:ln>
        </p:spPr>
        <p:txBody>
          <a:bodyPr wrap="square" lIns="68580" tIns="34290" rIns="68580" bIns="34290" numCol="1" rtlCol="0">
            <a:spAutoFit/>
          </a:bodyPr>
          <a:lstStyle/>
          <a:p>
            <a:r>
              <a:rPr lang="en-GB" sz="2100" b="1" spc="-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Assess and diagnose </a:t>
            </a:r>
          </a:p>
          <a:p>
            <a:r>
              <a:rPr lang="en-GB" spc="-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(including screening for serious pathology)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668" y="3600010"/>
            <a:ext cx="2376264" cy="1177245"/>
          </a:xfrm>
          <a:prstGeom prst="rect">
            <a:avLst/>
          </a:prstGeom>
          <a:solidFill>
            <a:srgbClr val="215571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defTabSz="342892">
              <a:defRPr/>
            </a:pPr>
            <a:r>
              <a:rPr lang="en-GB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Person presenting with a MSK condition is booked in to see an FCP by the GP receptionist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90893F-8E7E-9C4E-AD85-1D541A89E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7054">
            <a:off x="3642488" y="2009282"/>
            <a:ext cx="356854" cy="2122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90893F-8E7E-9C4E-AD85-1D541A89E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7054">
            <a:off x="1619283" y="3237877"/>
            <a:ext cx="356854" cy="2122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5649" y="1121252"/>
            <a:ext cx="4112336" cy="19928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892">
              <a:lnSpc>
                <a:spcPts val="3000"/>
              </a:lnSpc>
              <a:defRPr/>
            </a:pPr>
            <a:r>
              <a:rPr lang="en-GB" sz="2700" spc="-150" dirty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FCPs</a:t>
            </a:r>
            <a:r>
              <a:rPr lang="en-GB" sz="2700" b="1" spc="-150" dirty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in MSK </a:t>
            </a:r>
            <a:r>
              <a:rPr lang="en-US" sz="2100" b="1" spc="-50" dirty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</a:t>
            </a:r>
            <a:br>
              <a:rPr lang="en-US" sz="2100" b="1" spc="-50" dirty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spc="-50" dirty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team</a:t>
            </a:r>
            <a:r>
              <a:rPr lang="en-US" sz="2100" b="1" spc="-5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100" spc="-5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br>
              <a:rPr lang="en-US" sz="2100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this approach </a:t>
            </a:r>
            <a:br>
              <a:rPr lang="en-US" sz="2100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deliver?</a:t>
            </a:r>
          </a:p>
          <a:p>
            <a:pPr defTabSz="342892">
              <a:lnSpc>
                <a:spcPts val="3000"/>
              </a:lnSpc>
              <a:defRPr/>
            </a:pPr>
            <a:r>
              <a:rPr lang="en-US" sz="2400" spc="-5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26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6" grpId="0" animBg="1"/>
      <p:bldP spid="1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81" y="757381"/>
            <a:ext cx="7886700" cy="994172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>
                <a:solidFill>
                  <a:srgbClr val="25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en-GB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>
                <a:solidFill>
                  <a:srgbClr val="25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FCP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1521" y="1693715"/>
            <a:ext cx="5771951" cy="3371289"/>
            <a:chOff x="179512" y="1976176"/>
            <a:chExt cx="2354342" cy="3451240"/>
          </a:xfrm>
        </p:grpSpPr>
        <p:sp>
          <p:nvSpPr>
            <p:cNvPr id="21" name="TextBox 20"/>
            <p:cNvSpPr txBox="1"/>
            <p:nvPr/>
          </p:nvSpPr>
          <p:spPr>
            <a:xfrm>
              <a:off x="179512" y="1976176"/>
              <a:ext cx="2354342" cy="443148"/>
            </a:xfrm>
            <a:prstGeom prst="rect">
              <a:avLst/>
            </a:prstGeom>
            <a:solidFill>
              <a:srgbClr val="20547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patients</a:t>
              </a:r>
              <a:r>
                <a:rPr lang="en-GB" sz="2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</a:t>
              </a:r>
              <a:endPara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9512" y="2419323"/>
              <a:ext cx="2349728" cy="30080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0547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defTabSz="914378"/>
              <a:r>
                <a:rPr lang="en-GB" dirty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Quicker…</a:t>
              </a:r>
            </a:p>
            <a:p>
              <a:pPr marL="342900" indent="-342900" defTabSz="914378">
                <a:buFont typeface="Wingdings" panose="05000000000000000000" pitchFamily="2" charset="2"/>
                <a:buChar char="§"/>
              </a:pPr>
              <a:r>
                <a:rPr lang="en-GB" dirty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to MSK expertise</a:t>
              </a:r>
            </a:p>
            <a:p>
              <a:pPr marL="342900" indent="-342900" defTabSz="914378">
                <a:buFont typeface="Wingdings" panose="05000000000000000000" pitchFamily="2" charset="2"/>
                <a:buChar char="§"/>
              </a:pPr>
              <a:r>
                <a:rPr lang="en-GB" dirty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referral to other services and tests  (if needed)</a:t>
              </a:r>
            </a:p>
            <a:p>
              <a:pPr defTabSz="914378"/>
              <a:endParaRPr lang="en-GB" b="1" dirty="0">
                <a:solidFill>
                  <a:srgbClr val="2554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78"/>
              <a:r>
                <a:rPr lang="en-GB" dirty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Improved…</a:t>
              </a:r>
            </a:p>
            <a:p>
              <a:pPr marL="385763" indent="-385763" defTabSz="914378">
                <a:buFont typeface="Wingdings" panose="05000000000000000000" pitchFamily="2" charset="2"/>
                <a:buChar char="§"/>
              </a:pPr>
              <a:r>
                <a:rPr lang="en-GB" dirty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delivery of healthy living message </a:t>
              </a:r>
            </a:p>
            <a:p>
              <a:pPr marL="385763" indent="-385763" defTabSz="914378">
                <a:buFont typeface="Wingdings" panose="05000000000000000000" pitchFamily="2" charset="2"/>
                <a:buChar char="§"/>
              </a:pPr>
              <a:r>
                <a:rPr lang="en-GB" dirty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 self-care through supporting of self-management programmes and social prescribing</a:t>
              </a:r>
            </a:p>
            <a:p>
              <a:pPr marL="385763" indent="-385763" defTabSz="914378">
                <a:buFont typeface="Wingdings" panose="05000000000000000000" pitchFamily="2" charset="2"/>
                <a:buChar char="§"/>
              </a:pPr>
              <a:r>
                <a:rPr lang="en-GB" dirty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 experience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300193" y="1693714"/>
            <a:ext cx="2664296" cy="3371290"/>
          </a:xfrm>
          <a:prstGeom prst="rect">
            <a:avLst/>
          </a:prstGeom>
          <a:solidFill>
            <a:srgbClr val="205474">
              <a:alpha val="90000"/>
            </a:srgbClr>
          </a:solidFill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914378"/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Safe, efficient and effective</a:t>
            </a:r>
          </a:p>
          <a:p>
            <a:pPr defTabSz="914378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access to treatment, tests and specialists if needed</a:t>
            </a:r>
          </a:p>
          <a:p>
            <a:pPr defTabSz="914378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access to advice and information to start improvement</a:t>
            </a:r>
          </a:p>
        </p:txBody>
      </p:sp>
    </p:spTree>
    <p:extLst>
      <p:ext uri="{BB962C8B-B14F-4D97-AF65-F5344CB8AC3E}">
        <p14:creationId xmlns:p14="http://schemas.microsoft.com/office/powerpoint/2010/main" val="2780968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A3366C9-F8ED-1144-9FB1-F9F19AE08ED6}"/>
              </a:ext>
            </a:extLst>
          </p:cNvPr>
          <p:cNvSpPr txBox="1">
            <a:spLocks/>
          </p:cNvSpPr>
          <p:nvPr/>
        </p:nvSpPr>
        <p:spPr>
          <a:xfrm>
            <a:off x="889248" y="1282452"/>
            <a:ext cx="7139136" cy="929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srgbClr val="C0074C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Support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4E26A3-4925-134E-8848-9ECB63660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026" y="370110"/>
            <a:ext cx="3146073" cy="3929832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A151A5-897D-2C45-9C11-B67561CFC459}"/>
              </a:ext>
            </a:extLst>
          </p:cNvPr>
          <p:cNvSpPr/>
          <p:nvPr/>
        </p:nvSpPr>
        <p:spPr>
          <a:xfrm>
            <a:off x="889248" y="2010202"/>
            <a:ext cx="2864887" cy="1281628"/>
          </a:xfrm>
          <a:prstGeom prst="rect">
            <a:avLst/>
          </a:prstGeom>
          <a:effectLst>
            <a:reflection blurRad="50800" stA="23000" endPos="85000" dir="5400000" sy="-100000" algn="bl" rotWithShape="0"/>
          </a:effectLst>
        </p:spPr>
        <p:txBody>
          <a:bodyPr wrap="none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-600" normalizeH="0" baseline="0" noProof="0" dirty="0" smtClean="0">
                <a:ln>
                  <a:noFill/>
                </a:ln>
                <a:solidFill>
                  <a:srgbClr val="C0074C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73</a:t>
            </a:r>
            <a:r>
              <a:rPr kumimoji="0" lang="en-GB" sz="9600" b="1" i="0" u="none" strike="noStrike" kern="1200" cap="none" spc="-300" normalizeH="0" baseline="0" noProof="0" dirty="0" smtClean="0">
                <a:ln>
                  <a:noFill/>
                </a:ln>
                <a:solidFill>
                  <a:srgbClr val="C0074C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%</a:t>
            </a:r>
            <a:endParaRPr kumimoji="0" lang="en-US" sz="9600" b="1" i="0" u="none" strike="noStrike" kern="1200" cap="none" spc="-300" normalizeH="0" baseline="0" noProof="0" dirty="0">
              <a:ln>
                <a:noFill/>
              </a:ln>
              <a:solidFill>
                <a:srgbClr val="C0074C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89615-CFE5-BE42-B7B6-79A771CA3838}"/>
              </a:ext>
            </a:extLst>
          </p:cNvPr>
          <p:cNvSpPr/>
          <p:nvPr/>
        </p:nvSpPr>
        <p:spPr>
          <a:xfrm>
            <a:off x="3491880" y="3378354"/>
            <a:ext cx="3456384" cy="1209620"/>
          </a:xfrm>
          <a:prstGeom prst="rect">
            <a:avLst/>
          </a:prstGeom>
          <a:effectLst>
            <a:reflection blurRad="50800" stA="23000" endPos="88000" dist="50800" dir="5400000" sy="-100000" algn="bl" rotWithShape="0"/>
          </a:effectLst>
        </p:spPr>
        <p:txBody>
          <a:bodyPr wrap="square" t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-300" normalizeH="0" baseline="0" noProof="0" dirty="0">
                <a:ln>
                  <a:noFill/>
                </a:ln>
                <a:solidFill>
                  <a:srgbClr val="C0074C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85% </a:t>
            </a:r>
            <a:endParaRPr kumimoji="0" lang="en-US" sz="9600" b="1" i="0" u="none" strike="noStrike" kern="1200" cap="none" spc="-300" normalizeH="0" baseline="0" noProof="0" dirty="0">
              <a:ln>
                <a:noFill/>
              </a:ln>
              <a:solidFill>
                <a:srgbClr val="C0074C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F05A7DB-5889-B048-B2EB-C4E9C600C917}"/>
              </a:ext>
            </a:extLst>
          </p:cNvPr>
          <p:cNvSpPr txBox="1">
            <a:spLocks/>
          </p:cNvSpPr>
          <p:nvPr/>
        </p:nvSpPr>
        <p:spPr>
          <a:xfrm>
            <a:off x="3707904" y="2211711"/>
            <a:ext cx="367240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100" b="1" i="0" u="none" strike="noStrike" kern="1200" cap="none" spc="-5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people </a:t>
            </a:r>
            <a:r>
              <a:rPr kumimoji="0" lang="en-GB" sz="21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said they would see a physio instead of a GP for back or neck pain 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0192" y="3579862"/>
            <a:ext cx="2808312" cy="720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700" b="1" spc="-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GPs agree with </a:t>
            </a:r>
          </a:p>
          <a:p>
            <a:pPr marL="0" indent="0">
              <a:buNone/>
            </a:pPr>
            <a:r>
              <a:rPr lang="en-GB" sz="2700" b="1" spc="-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FCP model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28" y="784087"/>
            <a:ext cx="8900482" cy="994172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>
                <a:solidFill>
                  <a:srgbClr val="25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en-GB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dirty="0">
                <a:solidFill>
                  <a:srgbClr val="25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FCP to the local healthcare system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51515" y="1877413"/>
            <a:ext cx="5730772" cy="3129754"/>
            <a:chOff x="5794336" y="1419225"/>
            <a:chExt cx="2760100" cy="3868223"/>
          </a:xfrm>
        </p:grpSpPr>
        <p:sp>
          <p:nvSpPr>
            <p:cNvPr id="11" name="TextBox 10"/>
            <p:cNvSpPr txBox="1"/>
            <p:nvPr/>
          </p:nvSpPr>
          <p:spPr>
            <a:xfrm>
              <a:off x="5794336" y="1862372"/>
              <a:ext cx="2757463" cy="34250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5354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defTabSz="914378"/>
              <a:r>
                <a:rPr lang="en-GB" sz="2000" dirty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Fewer…</a:t>
              </a:r>
            </a:p>
            <a:p>
              <a:pPr marL="342900" indent="-342900" defTabSz="914378"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inappropriate MRIs &amp; X-rays</a:t>
              </a:r>
            </a:p>
            <a:p>
              <a:pPr marL="342900" indent="-342900" defTabSz="914378"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inappropriate secondary care referrals</a:t>
              </a:r>
            </a:p>
            <a:p>
              <a:pPr marL="342900" indent="-342900" defTabSz="914378"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re-referrals for the same condition</a:t>
              </a:r>
            </a:p>
            <a:p>
              <a:pPr marL="176209" indent="-176209" defTabSz="914378">
                <a:buFont typeface="Arial" panose="020B0604020202020204" pitchFamily="34" charset="0"/>
                <a:buChar char="•"/>
              </a:pPr>
              <a:endParaRPr lang="en-GB" sz="2000" dirty="0">
                <a:solidFill>
                  <a:srgbClr val="2554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78"/>
              <a:r>
                <a:rPr lang="en-GB" sz="2000" dirty="0" smtClean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GP appointments available for others Improved </a:t>
              </a:r>
              <a:r>
                <a:rPr lang="en-GB" sz="2000" dirty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conversion rates to </a:t>
              </a:r>
              <a:r>
                <a:rPr lang="en-GB" sz="2000" dirty="0" smtClean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surgery</a:t>
              </a:r>
              <a:endParaRPr lang="en-GB" sz="2000" dirty="0">
                <a:solidFill>
                  <a:srgbClr val="2554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78"/>
              <a:r>
                <a:rPr lang="en-GB" sz="2000" dirty="0">
                  <a:solidFill>
                    <a:srgbClr val="2554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Reduced prescribing rates and costs</a:t>
              </a:r>
              <a:endParaRPr lang="en-GB" sz="2800" dirty="0">
                <a:solidFill>
                  <a:srgbClr val="5D71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78"/>
              <a:r>
                <a:rPr lang="en-GB" sz="2800" dirty="0">
                  <a:solidFill>
                    <a:srgbClr val="5D71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defTabSz="914378"/>
              <a:endParaRPr lang="en-GB" sz="2800" dirty="0">
                <a:solidFill>
                  <a:srgbClr val="5D71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794337" y="1419225"/>
              <a:ext cx="2760099" cy="443148"/>
              <a:chOff x="5963215" y="-176555"/>
              <a:chExt cx="2662610" cy="44314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963216" y="-176555"/>
                <a:ext cx="2662609" cy="4431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TextBox 12"/>
              <p:cNvSpPr txBox="1"/>
              <p:nvPr/>
            </p:nvSpPr>
            <p:spPr>
              <a:xfrm>
                <a:off x="5963215" y="-176555"/>
                <a:ext cx="2662609" cy="443148"/>
              </a:xfrm>
              <a:prstGeom prst="rect">
                <a:avLst/>
              </a:prstGeom>
              <a:solidFill>
                <a:srgbClr val="B5354A"/>
              </a:solidFill>
              <a:ln>
                <a:solidFill>
                  <a:srgbClr val="B5354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81280" rIns="142240" bIns="81280" numCol="1" spcCol="1270" anchor="ctr" anchorCtr="0">
                <a:noAutofit/>
              </a:bodyPr>
              <a:lstStyle/>
              <a:p>
                <a:pPr algn="ctr" defTabSz="88897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b="1" dirty="0">
                    <a:solidFill>
                      <a:prstClr val="white"/>
                    </a:solidFill>
                    <a:latin typeface="Calibri"/>
                  </a:rPr>
                  <a:t>For the healthcare system</a:t>
                </a:r>
                <a:endParaRPr lang="en-GB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6191522" y="1877413"/>
            <a:ext cx="2725425" cy="3129754"/>
          </a:xfrm>
          <a:prstGeom prst="rect">
            <a:avLst/>
          </a:prstGeom>
          <a:solidFill>
            <a:srgbClr val="B5354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defTabSz="914378">
              <a:defRPr/>
            </a:pPr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Safe, efficient and effective</a:t>
            </a:r>
          </a:p>
          <a:p>
            <a:pPr defTabSz="914378">
              <a:defRPr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defRPr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waiting times –for tests, appointments, and surgery</a:t>
            </a:r>
          </a:p>
          <a:p>
            <a:pPr defTabSz="914378">
              <a:defRPr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defRPr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defRPr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defRPr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defRPr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defRPr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defRPr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79662"/>
            <a:ext cx="8281600" cy="2684514"/>
          </a:xfrm>
        </p:spPr>
        <p:txBody>
          <a:bodyPr>
            <a:noAutofit/>
          </a:bodyPr>
          <a:lstStyle/>
          <a:p>
            <a:pPr marL="0" indent="0">
              <a:lnSpc>
                <a:spcPts val="2180"/>
              </a:lnSpc>
              <a:spcBef>
                <a:spcPts val="600"/>
              </a:spcBef>
              <a:buNone/>
            </a:pPr>
            <a:r>
              <a:rPr lang="en-GB" sz="1900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</a:t>
            </a:r>
            <a:r>
              <a:rPr lang="en-GB" sz="1900" b="1" dirty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GB" sz="1900" b="1" dirty="0">
                <a:solidFill>
                  <a:srgbClr val="2155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41 out of 42 STPs put forward an existing or new FCP service for evaluation. Cited in Long Term Plan in 2019. Consists of</a:t>
            </a:r>
            <a:r>
              <a:rPr lang="en-GB" sz="1900" b="1" dirty="0" smtClean="0">
                <a:solidFill>
                  <a:srgbClr val="2155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ts val="2180"/>
              </a:lnSpc>
              <a:spcBef>
                <a:spcPts val="600"/>
              </a:spcBef>
              <a:buNone/>
            </a:pPr>
            <a:endParaRPr lang="en-GB" sz="1900" b="1" dirty="0">
              <a:solidFill>
                <a:srgbClr val="2155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80"/>
              </a:lnSpc>
              <a:spcBef>
                <a:spcPts val="600"/>
              </a:spcBef>
            </a:pPr>
            <a:r>
              <a:rPr lang="en-GB" sz="1900" b="1" dirty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context questionnaire </a:t>
            </a:r>
            <a:r>
              <a:rPr lang="en-GB" sz="1900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(re: services’ funding, governance, staffing, providers) </a:t>
            </a:r>
          </a:p>
          <a:p>
            <a:pPr>
              <a:lnSpc>
                <a:spcPts val="2180"/>
              </a:lnSpc>
              <a:spcBef>
                <a:spcPts val="600"/>
              </a:spcBef>
            </a:pPr>
            <a:r>
              <a:rPr lang="en-GB" sz="1900" b="1" dirty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FCP appointment data </a:t>
            </a:r>
            <a:r>
              <a:rPr lang="en-GB" sz="1900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captured on practices’ clinical data systems</a:t>
            </a:r>
          </a:p>
          <a:p>
            <a:pPr>
              <a:spcBef>
                <a:spcPts val="600"/>
              </a:spcBef>
              <a:buClr>
                <a:srgbClr val="6A6999"/>
              </a:buClr>
            </a:pPr>
            <a:r>
              <a:rPr lang="en-GB" sz="1900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 of </a:t>
            </a:r>
            <a:r>
              <a:rPr lang="en-GB" sz="1900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n-GB" sz="1900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b="1" dirty="0" smtClean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</a:t>
            </a:r>
            <a:r>
              <a:rPr lang="en-GB" sz="1900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PROMs and PREMs), </a:t>
            </a:r>
            <a:r>
              <a:rPr lang="en-GB" sz="1900" b="1" dirty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</a:t>
            </a:r>
            <a:r>
              <a:rPr lang="en-GB" sz="1900" b="1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b="1" dirty="0">
                <a:solidFill>
                  <a:srgbClr val="22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900" b="1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physiotherapists </a:t>
            </a:r>
            <a:endParaRPr lang="en-GB" sz="1900" b="1" dirty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180"/>
              </a:lnSpc>
              <a:spcBef>
                <a:spcPts val="0"/>
              </a:spcBef>
              <a:buNone/>
            </a:pPr>
            <a:endParaRPr lang="en-GB" sz="1900" b="1" dirty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02412" y="771550"/>
            <a:ext cx="856895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8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en-GB" sz="3600" b="1" smtClean="0">
              <a:solidFill>
                <a:srgbClr val="C0074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3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GB" sz="3600" b="1" smtClean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NHS England evaluation</a:t>
            </a:r>
            <a:endParaRPr lang="en-GB" sz="1800" dirty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54"/>
          <a:stretch/>
        </p:blipFill>
        <p:spPr>
          <a:xfrm>
            <a:off x="1331640" y="2791007"/>
            <a:ext cx="380442" cy="199568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12" y="771550"/>
            <a:ext cx="8568952" cy="792088"/>
          </a:xfrm>
        </p:spPr>
        <p:txBody>
          <a:bodyPr>
            <a:noAutofit/>
          </a:bodyPr>
          <a:lstStyle/>
          <a:p>
            <a:pPr marL="0" indent="0">
              <a:lnSpc>
                <a:spcPts val="2180"/>
              </a:lnSpc>
              <a:spcBef>
                <a:spcPts val="0"/>
              </a:spcBef>
              <a:spcAft>
                <a:spcPts val="450"/>
              </a:spcAft>
              <a:buNone/>
            </a:pPr>
            <a:endParaRPr lang="en-GB" sz="3600" b="1" dirty="0">
              <a:solidFill>
                <a:srgbClr val="C0074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3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3600" b="1" dirty="0" smtClean="0">
                <a:solidFill>
                  <a:srgbClr val="C0074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NHS England evaluation</a:t>
            </a:r>
            <a:endParaRPr lang="en-GB" sz="1800" dirty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1527" y="2571750"/>
            <a:ext cx="7380312" cy="24342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numCol="2" spcCol="252000">
            <a:noAutofit/>
          </a:bodyPr>
          <a:lstStyle/>
          <a:p>
            <a:pPr marL="180975" indent="-180975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97%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patients questioned would recommend the service </a:t>
            </a:r>
          </a:p>
          <a:p>
            <a:pPr marL="180975" indent="-180975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99%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patients had complete confidence in the FCP’s competency</a:t>
            </a:r>
          </a:p>
          <a:p>
            <a:pPr marL="180975" indent="-180975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FCPs wrote </a:t>
            </a: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drug prescriptions than GPs</a:t>
            </a:r>
            <a:b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FCP patients received </a:t>
            </a: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en-GB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blood tests compared to GP patients</a:t>
            </a:r>
            <a:endParaRPr lang="en-GB" dirty="0" smtClean="0">
              <a:solidFill>
                <a:srgbClr val="2155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patients received advice from the FCP (compared to </a:t>
            </a: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 patients)</a:t>
            </a:r>
          </a:p>
          <a:p>
            <a:pPr marL="180975" indent="-180975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to orthopaedics significantly reduced</a:t>
            </a:r>
            <a:endParaRPr lang="en-GB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536623"/>
            <a:ext cx="857582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450"/>
              </a:spcAft>
            </a:pPr>
            <a:r>
              <a:rPr lang="en-GB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results from the 2018/19 </a:t>
            </a:r>
            <a:r>
              <a:rPr lang="en-GB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  <a:r>
              <a:rPr lang="en-GB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FCP </a:t>
            </a:r>
            <a:r>
              <a:rPr lang="en-GB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 (involving over 40 services) will be published this autumn. It is expected to include over </a:t>
            </a:r>
            <a:r>
              <a:rPr lang="en-GB" sz="1900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50,000</a:t>
            </a:r>
            <a:r>
              <a:rPr lang="en-GB" sz="1900" b="1" dirty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dirty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FCP </a:t>
            </a:r>
            <a:r>
              <a:rPr lang="en-GB" dirty="0" smtClean="0">
                <a:solidFill>
                  <a:srgbClr val="1F1F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consultations.</a:t>
            </a:r>
            <a:endParaRPr lang="en-GB" dirty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 flipH="1">
            <a:off x="-612576" y="3507854"/>
            <a:ext cx="2880305" cy="800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8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</a:t>
            </a:r>
          </a:p>
          <a:p>
            <a:pPr marL="0" indent="0" algn="ctr">
              <a:lnSpc>
                <a:spcPts val="218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en-GB" sz="1200" dirty="0">
              <a:solidFill>
                <a:srgbClr val="1F1F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4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1" y="1945543"/>
            <a:ext cx="5947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 smtClean="0">
              <a:solidFill>
                <a:srgbClr val="255472"/>
              </a:solidFill>
            </a:endParaRPr>
          </a:p>
          <a:p>
            <a:endParaRPr lang="en-GB" sz="2000" b="1" dirty="0">
              <a:solidFill>
                <a:srgbClr val="25547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1" y="1114546"/>
            <a:ext cx="8547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solidFill>
                  <a:srgbClr val="25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five </a:t>
            </a:r>
            <a:r>
              <a:rPr lang="en-GB" sz="2800" b="1" i="1" dirty="0">
                <a:solidFill>
                  <a:srgbClr val="25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framework for GP contract </a:t>
            </a:r>
            <a:r>
              <a:rPr lang="en-GB" sz="2800" b="1" i="1" dirty="0" smtClean="0">
                <a:solidFill>
                  <a:srgbClr val="25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 </a:t>
            </a:r>
            <a:r>
              <a:rPr lang="en-GB" sz="2400" b="1" i="1" dirty="0" smtClean="0">
                <a:solidFill>
                  <a:srgbClr val="25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i="1" dirty="0" smtClean="0">
                <a:solidFill>
                  <a:srgbClr val="2554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2554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(published January 2019)</a:t>
            </a:r>
            <a:endParaRPr lang="en-GB" sz="2000" dirty="0">
              <a:solidFill>
                <a:srgbClr val="2554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794" y="1633467"/>
            <a:ext cx="1863777" cy="266647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30573" y="2191764"/>
            <a:ext cx="658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74C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E4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2020, </a:t>
            </a:r>
            <a:r>
              <a:rPr lang="en-GB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contact physiotherapists </a:t>
            </a:r>
            <a:r>
              <a:rPr lang="en-GB" dirty="0" smtClean="0">
                <a:solidFill>
                  <a:srgbClr val="0E4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 Bands 7 and 8a) will be eligible for 70% reimbursement from the </a:t>
            </a:r>
            <a:r>
              <a:rPr lang="en-GB" b="1" i="1" dirty="0">
                <a:solidFill>
                  <a:srgbClr val="0E4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Roles Reimbursement </a:t>
            </a:r>
            <a:r>
              <a:rPr lang="en-GB" b="1" i="1" dirty="0" smtClean="0">
                <a:solidFill>
                  <a:srgbClr val="0E4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 </a:t>
            </a:r>
            <a:br>
              <a:rPr lang="en-GB" b="1" i="1" dirty="0" smtClean="0">
                <a:solidFill>
                  <a:srgbClr val="0E44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 smtClean="0">
              <a:solidFill>
                <a:srgbClr val="0E44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74C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E4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2024, the new </a:t>
            </a:r>
            <a:r>
              <a:rPr lang="en-GB" b="1" i="1" dirty="0" smtClean="0">
                <a:solidFill>
                  <a:srgbClr val="0E4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en-GB" dirty="0" smtClean="0">
                <a:solidFill>
                  <a:srgbClr val="0E4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expected to have created 20,000+ new posts in general practices, with an average PCN having access to </a:t>
            </a:r>
            <a:r>
              <a:rPr lang="en-GB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FCPs</a:t>
            </a:r>
            <a:r>
              <a:rPr lang="en-GB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pharmacists</a:t>
            </a:r>
            <a:r>
              <a:rPr lang="en-GB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workers</a:t>
            </a:r>
            <a:r>
              <a:rPr lang="en-GB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 associates </a:t>
            </a:r>
            <a:r>
              <a:rPr lang="en-GB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1 </a:t>
            </a:r>
            <a:r>
              <a:rPr lang="en-GB" b="1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paramedic</a:t>
            </a:r>
            <a:r>
              <a:rPr lang="en-GB" dirty="0" smtClean="0">
                <a:solidFill>
                  <a:srgbClr val="C007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0E4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i="1" dirty="0" smtClean="0">
                <a:solidFill>
                  <a:srgbClr val="0E4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flexibility for PCNs to determine the staff mix</a:t>
            </a:r>
            <a:r>
              <a:rPr lang="en-GB" sz="1600" dirty="0" smtClean="0">
                <a:solidFill>
                  <a:srgbClr val="0E4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86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7111</TotalTime>
  <Words>743</Words>
  <Application>Microsoft Office PowerPoint</Application>
  <PresentationFormat>On-screen Show (16:9)</PresentationFormat>
  <Paragraphs>151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Khmer UI</vt:lpstr>
      <vt:lpstr>Segoe UI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Benefits of FCP</vt:lpstr>
      <vt:lpstr>PowerPoint Presentation</vt:lpstr>
      <vt:lpstr>Benefits of FCP to the local healthcare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 to meet the needs</vt:lpstr>
      <vt:lpstr>PowerPoint Presentation</vt:lpstr>
      <vt:lpstr>PowerPoint Presentation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Haroon Atif</cp:lastModifiedBy>
  <cp:revision>471</cp:revision>
  <cp:lastPrinted>2019-01-17T15:36:53Z</cp:lastPrinted>
  <dcterms:created xsi:type="dcterms:W3CDTF">2017-06-18T10:34:03Z</dcterms:created>
  <dcterms:modified xsi:type="dcterms:W3CDTF">2019-10-25T09:07:07Z</dcterms:modified>
</cp:coreProperties>
</file>