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83" r:id="rId3"/>
    <p:sldId id="285" r:id="rId4"/>
    <p:sldId id="286" r:id="rId5"/>
    <p:sldId id="284" r:id="rId6"/>
    <p:sldId id="287" r:id="rId7"/>
    <p:sldId id="288" r:id="rId8"/>
    <p:sldId id="289" r:id="rId9"/>
    <p:sldId id="290" r:id="rId10"/>
    <p:sldId id="293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54C3"/>
    <a:srgbClr val="6F64C3"/>
    <a:srgbClr val="FFAF00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8"/>
  </p:normalViewPr>
  <p:slideViewPr>
    <p:cSldViewPr snapToGrid="0" snapToObjects="1">
      <p:cViewPr varScale="1">
        <p:scale>
          <a:sx n="72" d="100"/>
          <a:sy n="72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E210D-7FF2-A742-B32B-47074288530F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5D68C-EE3A-3248-AF17-0A8430663C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2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0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6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6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3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5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1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AAC5-EC85-EB4A-8FA5-E63B38239DDE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453F-66CE-9649-8778-FA1C75079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mp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mp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750" y="2875859"/>
            <a:ext cx="7923376" cy="2119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495" y="0"/>
            <a:ext cx="683298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smtClean="0">
                <a:solidFill>
                  <a:srgbClr val="002060"/>
                </a:solidFill>
              </a:rPr>
              <a:t>Understanding</a:t>
            </a:r>
          </a:p>
          <a:p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</a:rPr>
              <a:t>  </a:t>
            </a:r>
            <a:r>
              <a:rPr lang="en-GB" sz="4000" b="1" i="1" dirty="0" smtClean="0">
                <a:solidFill>
                  <a:srgbClr val="FF0000"/>
                </a:solidFill>
              </a:rPr>
              <a:t>First Contact</a:t>
            </a:r>
          </a:p>
          <a:p>
            <a:r>
              <a:rPr lang="en-GB" sz="4000" b="1" i="1" dirty="0">
                <a:solidFill>
                  <a:srgbClr val="FF0000"/>
                </a:solidFill>
              </a:rPr>
              <a:t> </a:t>
            </a:r>
            <a:r>
              <a:rPr lang="en-GB" sz="4000" b="1" i="1" dirty="0" smtClean="0">
                <a:solidFill>
                  <a:srgbClr val="FF0000"/>
                </a:solidFill>
              </a:rPr>
              <a:t>      Physiotherapy </a:t>
            </a:r>
          </a:p>
          <a:p>
            <a:r>
              <a:rPr lang="en-GB" sz="3200" b="1" i="1" dirty="0">
                <a:solidFill>
                  <a:srgbClr val="FF0000"/>
                </a:solidFill>
              </a:rPr>
              <a:t> </a:t>
            </a:r>
            <a:r>
              <a:rPr lang="en-GB" sz="3200" b="1" i="1" dirty="0" smtClean="0">
                <a:solidFill>
                  <a:srgbClr val="FF0000"/>
                </a:solidFill>
              </a:rPr>
              <a:t>           </a:t>
            </a:r>
            <a:r>
              <a:rPr lang="en-GB" sz="3600" b="1" i="1" dirty="0" smtClean="0">
                <a:solidFill>
                  <a:srgbClr val="002060"/>
                </a:solidFill>
              </a:rPr>
              <a:t>in the North West</a:t>
            </a:r>
            <a:endParaRPr lang="en-GB" sz="3600" b="1" dirty="0" smtClean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2982" y="5568300"/>
            <a:ext cx="439101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rgbClr val="002060"/>
                </a:solidFill>
              </a:rPr>
              <a:t>Sima Moyo</a:t>
            </a:r>
          </a:p>
          <a:p>
            <a:r>
              <a:rPr lang="en-GB" sz="2000" i="1" dirty="0" smtClean="0">
                <a:solidFill>
                  <a:srgbClr val="FF0000"/>
                </a:solidFill>
              </a:rPr>
              <a:t>FCP Physiotherapist</a:t>
            </a:r>
          </a:p>
          <a:p>
            <a:r>
              <a:rPr lang="en-GB" sz="2000" i="1" dirty="0" smtClean="0">
                <a:solidFill>
                  <a:srgbClr val="002060"/>
                </a:solidFill>
              </a:rPr>
              <a:t>NCIC/Workington ICC</a:t>
            </a:r>
          </a:p>
          <a:p>
            <a:r>
              <a:rPr lang="en-GB" sz="2000" i="1" dirty="0" smtClean="0">
                <a:solidFill>
                  <a:srgbClr val="002060"/>
                </a:solidFill>
              </a:rPr>
              <a:t>14 October 2019</a:t>
            </a:r>
          </a:p>
          <a:p>
            <a:endParaRPr lang="en-GB" sz="3200" i="1" dirty="0" smtClean="0">
              <a:solidFill>
                <a:srgbClr val="FF0000"/>
              </a:solidFill>
            </a:endParaRPr>
          </a:p>
          <a:p>
            <a:pPr algn="r"/>
            <a:endParaRPr lang="en-GB" sz="3600" dirty="0" smtClean="0">
              <a:solidFill>
                <a:srgbClr val="002060"/>
              </a:solidFill>
            </a:endParaRPr>
          </a:p>
          <a:p>
            <a:endParaRPr lang="en-GB" sz="3600" dirty="0" smtClean="0">
              <a:solidFill>
                <a:srgbClr val="002060"/>
              </a:solidFill>
            </a:endParaRPr>
          </a:p>
          <a:p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4734" y="4665789"/>
            <a:ext cx="3850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800" b="1" i="1" baseline="30000" dirty="0">
                <a:solidFill>
                  <a:srgbClr val="6F64C3"/>
                </a:solidFill>
                <a:latin typeface="Arial" charset="0"/>
                <a:ea typeface="Arial" charset="0"/>
                <a:cs typeface="Arial" charset="0"/>
              </a:rPr>
              <a:t>www.csp.org.uk</a:t>
            </a:r>
          </a:p>
        </p:txBody>
      </p:sp>
    </p:spTree>
    <p:extLst>
      <p:ext uri="{BB962C8B-B14F-4D97-AF65-F5344CB8AC3E}">
        <p14:creationId xmlns:p14="http://schemas.microsoft.com/office/powerpoint/2010/main" val="43164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51728"/>
            <a:ext cx="2039977" cy="643969"/>
          </a:xfrm>
          <a:prstGeom prst="rect">
            <a:avLst/>
          </a:prstGeom>
        </p:spPr>
      </p:pic>
      <p:sp>
        <p:nvSpPr>
          <p:cNvPr id="2" name="AutoShape 2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6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380372" y="208193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931112" y="446915"/>
            <a:ext cx="140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2" name="Picture 8" descr="Image result for north cumbria integrated care nhs foundation tr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231" y="-245404"/>
            <a:ext cx="2907769" cy="16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icrosoft Excel - Simas data.xlsx  [Read-Only]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400454"/>
            <a:ext cx="10774018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9210" y="473712"/>
            <a:ext cx="666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Workington ICC FCP Clinic Data 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–Feb 2019</a:t>
            </a:r>
          </a:p>
        </p:txBody>
      </p:sp>
    </p:spTree>
    <p:extLst>
      <p:ext uri="{BB962C8B-B14F-4D97-AF65-F5344CB8AC3E}">
        <p14:creationId xmlns:p14="http://schemas.microsoft.com/office/powerpoint/2010/main" val="42312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51728"/>
            <a:ext cx="2039977" cy="643969"/>
          </a:xfrm>
          <a:prstGeom prst="rect">
            <a:avLst/>
          </a:prstGeom>
        </p:spPr>
      </p:pic>
      <p:sp>
        <p:nvSpPr>
          <p:cNvPr id="2" name="AutoShape 2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6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380372" y="208193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931112" y="446915"/>
            <a:ext cx="140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2" name="Picture 8" descr="Image result for north cumbria integrated care nhs foundation tr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231" y="-245404"/>
            <a:ext cx="2907769" cy="16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9360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/>
              <a:t>THANK YOU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7639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51728"/>
            <a:ext cx="2039977" cy="643969"/>
          </a:xfrm>
          <a:prstGeom prst="rect">
            <a:avLst/>
          </a:prstGeom>
        </p:spPr>
      </p:pic>
      <p:sp>
        <p:nvSpPr>
          <p:cNvPr id="2" name="AutoShape 2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6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380372" y="208193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931112" y="446915"/>
            <a:ext cx="140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2" name="Picture 8" descr="Image result for north cumbria integrated care nhs foundation tr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231" y="-245404"/>
            <a:ext cx="2907769" cy="16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86844" y="795696"/>
            <a:ext cx="9854652" cy="748549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612775" y="1868752"/>
            <a:ext cx="10943121" cy="4518795"/>
          </a:xfrm>
        </p:spPr>
        <p:txBody>
          <a:bodyPr>
            <a:normAutofit fontScale="25000" lnSpcReduction="20000"/>
          </a:bodyPr>
          <a:lstStyle/>
          <a:p>
            <a:r>
              <a:rPr lang="en-GB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Employer: NCIC – North Cumbria Integrated Care NHS Foundation Trust</a:t>
            </a:r>
          </a:p>
          <a:p>
            <a:r>
              <a:rPr lang="en-GB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Experience: &gt; 20years 18 in the NHS – MSK</a:t>
            </a:r>
          </a:p>
          <a:p>
            <a:r>
              <a:rPr lang="en-GB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Qualifications – Exercise Prescription, Joint Injection Therapy, First Contact Practice</a:t>
            </a:r>
          </a:p>
          <a:p>
            <a:r>
              <a:rPr lang="en-GB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Areas              - Trauma and Elective Orthopaedics</a:t>
            </a:r>
          </a:p>
          <a:p>
            <a:pPr marL="0" indent="0">
              <a:buNone/>
            </a:pPr>
            <a:r>
              <a:rPr lang="en-GB" sz="6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- Rheumatology</a:t>
            </a:r>
          </a:p>
          <a:p>
            <a:pPr marL="0" indent="0">
              <a:buNone/>
            </a:pPr>
            <a:r>
              <a:rPr lang="en-GB" sz="6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- Fracture Clinic</a:t>
            </a:r>
          </a:p>
          <a:p>
            <a:pPr marL="0" indent="0">
              <a:buNone/>
            </a:pPr>
            <a:r>
              <a:rPr lang="en-GB" sz="6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- Pain Management: Chronic pain programmes &amp; pain clinic</a:t>
            </a:r>
          </a:p>
          <a:p>
            <a:pPr marL="0" indent="0">
              <a:buNone/>
            </a:pPr>
            <a:r>
              <a:rPr lang="en-GB" sz="6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- Out- patients MSK</a:t>
            </a:r>
          </a:p>
          <a:p>
            <a:pPr marL="0" indent="0">
              <a:buNone/>
            </a:pPr>
            <a:r>
              <a:rPr lang="en-GB" sz="6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- ESP in Orthopaedics</a:t>
            </a:r>
          </a:p>
          <a:p>
            <a:pPr marL="0" indent="0">
              <a:buNone/>
            </a:pPr>
            <a:r>
              <a:rPr lang="en-GB" sz="6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- FCP in Primary care since December 2017</a:t>
            </a:r>
          </a:p>
          <a:p>
            <a:r>
              <a:rPr lang="en-US" sz="6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Roles/Duties (P&amp;P) </a:t>
            </a:r>
            <a:r>
              <a:rPr lang="en-US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Clinical</a:t>
            </a:r>
            <a:endParaRPr lang="en-US" sz="6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- </a:t>
            </a:r>
            <a:r>
              <a:rPr lang="en-US" sz="6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Lead: People </a:t>
            </a:r>
            <a:r>
              <a:rPr lang="en-US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0" indent="0">
              <a:buNone/>
            </a:pPr>
            <a:r>
              <a:rPr lang="en-US" sz="6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- Education/Teaching</a:t>
            </a:r>
          </a:p>
          <a:p>
            <a:pPr marL="0" indent="0">
              <a:buNone/>
            </a:pPr>
            <a:r>
              <a:rPr lang="en-US" sz="6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- Service development/improvement/evaluation/audit</a:t>
            </a:r>
          </a:p>
          <a:p>
            <a:r>
              <a:rPr lang="en-US" sz="6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clinical role - 4 days in FCP and 1 day in MSK &amp; Rheumatology Injection Clinic</a:t>
            </a:r>
          </a:p>
          <a:p>
            <a:pPr marL="0" indent="0">
              <a:buNone/>
            </a:pPr>
            <a:endParaRPr lang="en-US" sz="5500" b="1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GB" sz="5500" dirty="0" smtClean="0"/>
          </a:p>
          <a:p>
            <a:pPr marL="0" indent="0">
              <a:buNone/>
            </a:pPr>
            <a:r>
              <a:rPr lang="en-GB" dirty="0" smtClean="0"/>
              <a:t>                         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457200" lvl="1" indent="0" algn="just">
              <a:buNone/>
            </a:pPr>
            <a:r>
              <a:rPr lang="en-GB" dirty="0" smtClean="0"/>
              <a:t>  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4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51728"/>
            <a:ext cx="2039977" cy="643969"/>
          </a:xfrm>
          <a:prstGeom prst="rect">
            <a:avLst/>
          </a:prstGeom>
        </p:spPr>
      </p:pic>
      <p:sp>
        <p:nvSpPr>
          <p:cNvPr id="2" name="AutoShape 2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6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380372" y="208193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931112" y="446915"/>
            <a:ext cx="140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2" name="Picture 8" descr="Image result for north cumbria integrated care nhs foundation tr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231" y="-245404"/>
            <a:ext cx="2907769" cy="16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5088" y="939488"/>
            <a:ext cx="11595652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Geographic location &amp; Demographics of the Service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6032914" y="1980590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Cumbrian Coast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Semi-rural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isolation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above national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predominantly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lue-collar workforce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" name="Picture 2" descr="R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78" y="1962362"/>
            <a:ext cx="3322607" cy="410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AP OF UK INCLUDING WORKING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2" y="1962362"/>
            <a:ext cx="1487695" cy="19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4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51728"/>
            <a:ext cx="2039977" cy="643969"/>
          </a:xfrm>
          <a:prstGeom prst="rect">
            <a:avLst/>
          </a:prstGeom>
        </p:spPr>
      </p:pic>
      <p:sp>
        <p:nvSpPr>
          <p:cNvPr id="2" name="AutoShape 2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6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380372" y="208193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931112" y="446915"/>
            <a:ext cx="140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2" name="Picture 8" descr="Image result for north cumbria integrated care nhs foundation tr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231" y="-245404"/>
            <a:ext cx="2907769" cy="16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2515" y="754080"/>
            <a:ext cx="10515600" cy="118218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Workington ICC and Health Profile</a:t>
            </a:r>
            <a:r>
              <a:rPr lang="en-GB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882" y="1571969"/>
            <a:ext cx="7248940" cy="4599954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552661" y="1577009"/>
            <a:ext cx="6347417" cy="4599954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GP Surgeries</a:t>
            </a:r>
          </a:p>
          <a:p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Population: 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33,494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projected to increase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Expectancy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national average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stays for alcohol related harm above national average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Elective hospital admissions for hip replacement above national average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from stroke worse than national average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patients with high blood pressure; diabetes; asthma; and dementia than national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428382" y="5807631"/>
            <a:ext cx="336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 </a:t>
            </a:r>
            <a:r>
              <a:rPr lang="en-GB" dirty="0"/>
              <a:t>- Workington ICC </a:t>
            </a:r>
            <a:r>
              <a:rPr lang="en-GB" dirty="0" smtClean="0"/>
              <a:t>webpage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23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51728"/>
            <a:ext cx="2039977" cy="643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775" y="1833359"/>
            <a:ext cx="1096962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Recognition of the growing burden of</a:t>
            </a:r>
            <a:r>
              <a:rPr lang="en-US" sz="2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disability in the UK due to MSK conditions and the strain this puts on the NHS in particular the primary care (1 in 5)</a:t>
            </a:r>
            <a:r>
              <a:rPr lang="en-US" sz="2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2800" baseline="30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3200" b="1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3200" b="1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hanging population –age and chronic conditions/diseases</a:t>
            </a:r>
            <a:endParaRPr lang="en-US" sz="3200" b="1" baseline="30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3200" b="1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Success Stories of FCP in neighboring regions  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3200" b="1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Challenges in recruitment and retention of GP in the region</a:t>
            </a:r>
            <a:endParaRPr lang="en-US" sz="3200" baseline="30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3200" b="1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Geographical isolation leading to increased demand on primary care services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  <a:buFont typeface="Arial" charset="0"/>
              <a:buChar char="•"/>
            </a:pPr>
            <a:r>
              <a:rPr lang="en-US" sz="3200" b="1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Onboard and supportive commissioners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r>
              <a:rPr lang="en-US" sz="2800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role of the FCP in primary care is to assess patients with soft </a:t>
            </a:r>
            <a:r>
              <a:rPr lang="en-US" sz="2800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tissue,</a:t>
            </a:r>
            <a:r>
              <a:rPr lang="en-US" sz="2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muscle </a:t>
            </a:r>
            <a:r>
              <a:rPr lang="en-US" sz="2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and joint pain and to </a:t>
            </a:r>
            <a:r>
              <a:rPr lang="en-US" sz="2800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decide </a:t>
            </a:r>
            <a:r>
              <a:rPr lang="en-US" sz="2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 the most appropriate </a:t>
            </a:r>
            <a:r>
              <a:rPr lang="en-US" sz="2800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management</a:t>
            </a:r>
            <a:r>
              <a:rPr lang="en-US" sz="2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pathway.</a:t>
            </a:r>
            <a:r>
              <a:rPr lang="en-US" sz="2800" i="1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i="1" baseline="30000" dirty="0" smtClean="0">
                <a:latin typeface="Arial" charset="0"/>
                <a:ea typeface="Arial" charset="0"/>
                <a:cs typeface="Arial" charset="0"/>
              </a:rPr>
              <a:t>FCP posts in General Practice: A guide for implementation in England (May2018Version3)</a:t>
            </a:r>
            <a:endParaRPr lang="en-US" sz="2400" baseline="30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r>
              <a:rPr lang="en-US" sz="32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3200" b="1" baseline="30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2622" y="943908"/>
            <a:ext cx="9220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Service Background</a:t>
            </a:r>
            <a:endParaRPr lang="en-US" sz="4800" b="1" kern="1000" spc="-1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AutoShape 2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6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380372" y="208193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931112" y="446915"/>
            <a:ext cx="140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2" name="Picture 8" descr="Image result for north cumbria integrated care nhs foundation tr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231" y="-245404"/>
            <a:ext cx="2907769" cy="16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51728"/>
            <a:ext cx="2039977" cy="643969"/>
          </a:xfrm>
          <a:prstGeom prst="rect">
            <a:avLst/>
          </a:prstGeom>
        </p:spPr>
      </p:pic>
      <p:sp>
        <p:nvSpPr>
          <p:cNvPr id="2" name="AutoShape 2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6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380372" y="208193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931112" y="446915"/>
            <a:ext cx="140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2" name="Picture 8" descr="Image result for north cumbria integrated care nhs foundation tr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231" y="-245404"/>
            <a:ext cx="2907769" cy="16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975" y="1031122"/>
            <a:ext cx="10956373" cy="1162308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FCP Service – Cluster model within the Workington ICC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7975" y="2160104"/>
            <a:ext cx="11535455" cy="409492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Pilot March 2017 – March 2018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Pilot March 2018 – Present (Evaluation –Patient registration)</a:t>
            </a:r>
          </a:p>
          <a:p>
            <a:endParaRPr lang="en-GB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– Workington Com. Hosp.(Primary Care Centre)</a:t>
            </a:r>
          </a:p>
          <a:p>
            <a:endParaRPr lang="en-GB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 – Resident GP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– Visiting GP (from one of the practices)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Networks     - PCC clinicians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- Acute care teams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- Physio MSK Services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- Community services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255430" y="3218609"/>
            <a:ext cx="348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Appointments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GP Practices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5430" y="3557836"/>
            <a:ext cx="461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Diary management &amp; Gen. admin.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Workington Health 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4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51728"/>
            <a:ext cx="2039977" cy="643969"/>
          </a:xfrm>
          <a:prstGeom prst="rect">
            <a:avLst/>
          </a:prstGeom>
        </p:spPr>
      </p:pic>
      <p:sp>
        <p:nvSpPr>
          <p:cNvPr id="2" name="AutoShape 2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6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380372" y="208193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931112" y="446915"/>
            <a:ext cx="140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2" name="Picture 8" descr="Image result for north cumbria integrated care nhs foundation tr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231" y="-245404"/>
            <a:ext cx="2907769" cy="16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912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FCP Clinic Structure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1613851"/>
            <a:ext cx="5181600" cy="45631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Session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 clinic set up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30 min New slots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 30 min Review slot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 30 min Admin. Slot</a:t>
            </a:r>
          </a:p>
          <a:p>
            <a:pPr marL="0" indent="0">
              <a:buNone/>
            </a:pPr>
            <a:r>
              <a:rPr lang="en-GB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Afternoon Session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 30 min review slot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30 min New slots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30 min Admin slots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172200" y="1613851"/>
            <a:ext cx="5181600" cy="4533433"/>
          </a:xfrm>
        </p:spPr>
        <p:txBody>
          <a:bodyPr anchor="t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GB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Clinic activity</a:t>
            </a:r>
          </a:p>
          <a:p>
            <a:pPr algn="just"/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</a:t>
            </a:r>
          </a:p>
          <a:p>
            <a:pPr algn="just"/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Requesting investigations and onward referrals</a:t>
            </a:r>
          </a:p>
          <a:p>
            <a:pPr algn="just"/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- injections, occ. Mobs    </a:t>
            </a:r>
          </a:p>
          <a:p>
            <a:pPr marL="0" indent="0" algn="just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ex prescription/advice </a:t>
            </a:r>
          </a:p>
          <a:p>
            <a:pPr algn="just"/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    - injections &amp; telephone</a:t>
            </a:r>
          </a:p>
          <a:p>
            <a:pPr algn="just"/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       - Calls/emails</a:t>
            </a:r>
          </a:p>
          <a:p>
            <a:pPr marL="0" indent="0" algn="just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- Investigations review</a:t>
            </a:r>
          </a:p>
          <a:p>
            <a:pPr marL="0" indent="0" algn="just">
              <a:buNone/>
            </a:pP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- Record keeping/Pilot </a:t>
            </a:r>
          </a:p>
          <a:p>
            <a:pPr marL="0" indent="0" algn="just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data      </a:t>
            </a:r>
          </a:p>
          <a:p>
            <a:pPr marL="0" indent="0" algn="just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- Clinic activity log     </a:t>
            </a:r>
          </a:p>
          <a:p>
            <a:endParaRPr lang="en-GB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51728"/>
            <a:ext cx="2039977" cy="643969"/>
          </a:xfrm>
          <a:prstGeom prst="rect">
            <a:avLst/>
          </a:prstGeom>
        </p:spPr>
      </p:pic>
      <p:sp>
        <p:nvSpPr>
          <p:cNvPr id="2" name="AutoShape 2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6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380372" y="208193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931112" y="446915"/>
            <a:ext cx="140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2" name="Picture 8" descr="Image result for north cumbria integrated care nhs foundation tr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231" y="-245404"/>
            <a:ext cx="2907769" cy="16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375" y="737672"/>
            <a:ext cx="11439703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Learnt –Implementation and Practice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Successes/Opportunities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12776" y="2649179"/>
            <a:ext cx="5384800" cy="35404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established ICC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 and engaging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CCG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support network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Constant/ongoing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>
              <a:lnSpc>
                <a:spcPct val="10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Training/P&amp;P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Challenges/Threats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72200" y="2649179"/>
            <a:ext cx="5183188" cy="3540484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1 MSK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roles/time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capture/reporting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location</a:t>
            </a:r>
            <a:endParaRPr lang="en-GB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set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mentee ratio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turn over</a:t>
            </a:r>
          </a:p>
          <a:p>
            <a:endParaRPr lang="en-GB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51728"/>
            <a:ext cx="2039977" cy="643969"/>
          </a:xfrm>
          <a:prstGeom prst="rect">
            <a:avLst/>
          </a:prstGeom>
        </p:spPr>
      </p:pic>
      <p:sp>
        <p:nvSpPr>
          <p:cNvPr id="2" name="AutoShape 2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6" descr="Image result for north cumbria integrated care nhs foundation tru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380372" y="208193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931112" y="446915"/>
            <a:ext cx="140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2" name="Picture 8" descr="Image result for north cumbria integrated care nhs foundation tr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231" y="-245404"/>
            <a:ext cx="2907769" cy="16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icrosoft Excel - 01 04 2019 Copy of Daily Spreadsheet template (24).xlsx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552854"/>
            <a:ext cx="11592104" cy="4606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2545119" y="507158"/>
            <a:ext cx="587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EVALUATION</a:t>
            </a:r>
            <a:endParaRPr lang="en-GB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P_Corporate Powerpoint Template 2018 [Read-Only]" id="{1205EBD4-5420-4184-8572-2D7FE02145DB}" vid="{4E2727A2-1959-4EB4-B35C-03F34FA5B1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CSP_Corporate Powerpoint Template 2018</Template>
  <TotalTime>725</TotalTime>
  <Words>597</Words>
  <Application>Microsoft Office PowerPoint</Application>
  <PresentationFormat>Widescreen</PresentationFormat>
  <Paragraphs>125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My background</vt:lpstr>
      <vt:lpstr>Geographic location &amp; Demographics of the Service</vt:lpstr>
      <vt:lpstr>Workington ICC and Health Profile </vt:lpstr>
      <vt:lpstr>PowerPoint Presentation</vt:lpstr>
      <vt:lpstr>FCP Service – Cluster model within the Workington ICC </vt:lpstr>
      <vt:lpstr>FCP Clinic Structure</vt:lpstr>
      <vt:lpstr>Lessons Learnt –Implementation and Practice</vt:lpstr>
      <vt:lpstr>PowerPoint Presentation</vt:lpstr>
      <vt:lpstr>PowerPoint Presentation</vt:lpstr>
      <vt:lpstr>THANK YOU</vt:lpstr>
    </vt:vector>
  </TitlesOfParts>
  <Company>Cumbria Partnership NHS Foundation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Moyo Sima (RNN) Cumbria Partnership NHS FT</dc:creator>
  <cp:lastModifiedBy>Moyo Sima (RNN) Cumbria Partnership NHS FT</cp:lastModifiedBy>
  <cp:revision>55</cp:revision>
  <dcterms:created xsi:type="dcterms:W3CDTF">2019-10-12T12:17:48Z</dcterms:created>
  <dcterms:modified xsi:type="dcterms:W3CDTF">2019-10-13T09:04:34Z</dcterms:modified>
</cp:coreProperties>
</file>