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285" r:id="rId3"/>
    <p:sldId id="258" r:id="rId4"/>
    <p:sldId id="281" r:id="rId5"/>
    <p:sldId id="263" r:id="rId6"/>
    <p:sldId id="286" r:id="rId7"/>
    <p:sldId id="265" r:id="rId8"/>
    <p:sldId id="259" r:id="rId9"/>
    <p:sldId id="284" r:id="rId10"/>
    <p:sldId id="282" r:id="rId11"/>
    <p:sldId id="260" r:id="rId12"/>
    <p:sldId id="287" r:id="rId13"/>
    <p:sldId id="272" r:id="rId14"/>
    <p:sldId id="261" r:id="rId15"/>
    <p:sldId id="275" r:id="rId16"/>
    <p:sldId id="276" r:id="rId17"/>
    <p:sldId id="283" r:id="rId18"/>
    <p:sldId id="262" r:id="rId19"/>
    <p:sldId id="288" r:id="rId20"/>
    <p:sldId id="257" r:id="rId21"/>
    <p:sldId id="280" r:id="rId22"/>
    <p:sldId id="27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8027"/>
  </p:normalViewPr>
  <p:slideViewPr>
    <p:cSldViewPr snapToGrid="0" snapToObjects="1" showGuides="1">
      <p:cViewPr varScale="1">
        <p:scale>
          <a:sx n="97" d="100"/>
          <a:sy n="97" d="100"/>
        </p:scale>
        <p:origin x="1074"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0DA3C4-31C8-4129-8F97-CE5690DBFACA}"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GB"/>
        </a:p>
      </dgm:t>
    </dgm:pt>
    <dgm:pt modelId="{C7486040-F8D8-43DD-A0F7-7229C530C161}">
      <dgm:prSet phldrT="[Text]"/>
      <dgm:spPr/>
      <dgm:t>
        <a:bodyPr/>
        <a:lstStyle/>
        <a:p>
          <a:r>
            <a:rPr lang="en-GB" dirty="0"/>
            <a:t>Aims</a:t>
          </a:r>
        </a:p>
      </dgm:t>
    </dgm:pt>
    <dgm:pt modelId="{52786C3D-C5D8-45AD-944D-D34844BFB075}" type="parTrans" cxnId="{C53DF6A3-35D0-4EB9-A879-4AEC27C3BB87}">
      <dgm:prSet/>
      <dgm:spPr/>
      <dgm:t>
        <a:bodyPr/>
        <a:lstStyle/>
        <a:p>
          <a:endParaRPr lang="en-GB"/>
        </a:p>
      </dgm:t>
    </dgm:pt>
    <dgm:pt modelId="{8E14C611-39C1-4209-94DC-7F9500BDDCFD}" type="sibTrans" cxnId="{C53DF6A3-35D0-4EB9-A879-4AEC27C3BB87}">
      <dgm:prSet/>
      <dgm:spPr/>
      <dgm:t>
        <a:bodyPr/>
        <a:lstStyle/>
        <a:p>
          <a:endParaRPr lang="en-GB"/>
        </a:p>
      </dgm:t>
    </dgm:pt>
    <dgm:pt modelId="{89680B68-09FB-4A56-A449-CB8D3ABF9F24}">
      <dgm:prSet phldrT="[Text]"/>
      <dgm:spPr/>
      <dgm:t>
        <a:bodyPr/>
        <a:lstStyle/>
        <a:p>
          <a:r>
            <a:rPr lang="en-GB" dirty="0"/>
            <a:t>Resources/ inputs</a:t>
          </a:r>
        </a:p>
      </dgm:t>
    </dgm:pt>
    <dgm:pt modelId="{67099300-B704-4CFF-8792-1144B80B73F2}" type="parTrans" cxnId="{1B75B21E-2B25-495A-AE76-9FE68EE5C915}">
      <dgm:prSet/>
      <dgm:spPr/>
      <dgm:t>
        <a:bodyPr/>
        <a:lstStyle/>
        <a:p>
          <a:endParaRPr lang="en-GB"/>
        </a:p>
      </dgm:t>
    </dgm:pt>
    <dgm:pt modelId="{15C67127-1116-432C-8CAF-0A3253A19A7E}" type="sibTrans" cxnId="{1B75B21E-2B25-495A-AE76-9FE68EE5C915}">
      <dgm:prSet/>
      <dgm:spPr/>
      <dgm:t>
        <a:bodyPr/>
        <a:lstStyle/>
        <a:p>
          <a:endParaRPr lang="en-GB"/>
        </a:p>
      </dgm:t>
    </dgm:pt>
    <dgm:pt modelId="{9DB37A8D-DB46-4833-8736-F2CF13409666}">
      <dgm:prSet phldrT="[Text]"/>
      <dgm:spPr/>
      <dgm:t>
        <a:bodyPr/>
        <a:lstStyle/>
        <a:p>
          <a:r>
            <a:rPr lang="en-GB" dirty="0"/>
            <a:t>Impacts</a:t>
          </a:r>
        </a:p>
      </dgm:t>
    </dgm:pt>
    <dgm:pt modelId="{AABADE0B-C4BC-4AB9-8B96-8ED85B2F07D3}" type="parTrans" cxnId="{134A2CFB-F008-4719-AF1C-4E725F572318}">
      <dgm:prSet/>
      <dgm:spPr/>
      <dgm:t>
        <a:bodyPr/>
        <a:lstStyle/>
        <a:p>
          <a:endParaRPr lang="en-GB"/>
        </a:p>
      </dgm:t>
    </dgm:pt>
    <dgm:pt modelId="{731C5E47-ED92-42CC-92D8-980A29E7D9EA}" type="sibTrans" cxnId="{134A2CFB-F008-4719-AF1C-4E725F572318}">
      <dgm:prSet/>
      <dgm:spPr/>
      <dgm:t>
        <a:bodyPr/>
        <a:lstStyle/>
        <a:p>
          <a:endParaRPr lang="en-GB"/>
        </a:p>
      </dgm:t>
    </dgm:pt>
    <dgm:pt modelId="{C4DD8162-EA16-4EDA-AA88-4505BF3B9FBD}">
      <dgm:prSet phldrT="[Text]"/>
      <dgm:spPr/>
      <dgm:t>
        <a:bodyPr/>
        <a:lstStyle/>
        <a:p>
          <a:r>
            <a:rPr lang="en-GB" dirty="0"/>
            <a:t>Outcomes</a:t>
          </a:r>
        </a:p>
      </dgm:t>
    </dgm:pt>
    <dgm:pt modelId="{32719B90-C6AA-4DBC-B5BC-A630DF530BA9}" type="parTrans" cxnId="{97CBD2AA-7D50-4838-93B7-AEC6BCB1F153}">
      <dgm:prSet/>
      <dgm:spPr/>
      <dgm:t>
        <a:bodyPr/>
        <a:lstStyle/>
        <a:p>
          <a:endParaRPr lang="en-GB"/>
        </a:p>
      </dgm:t>
    </dgm:pt>
    <dgm:pt modelId="{C692C323-C5CC-4D60-937A-7E5708B081E8}" type="sibTrans" cxnId="{97CBD2AA-7D50-4838-93B7-AEC6BCB1F153}">
      <dgm:prSet/>
      <dgm:spPr/>
      <dgm:t>
        <a:bodyPr/>
        <a:lstStyle/>
        <a:p>
          <a:endParaRPr lang="en-GB"/>
        </a:p>
      </dgm:t>
    </dgm:pt>
    <dgm:pt modelId="{4FE45B67-403B-4046-8A88-8E918FD1EC47}">
      <dgm:prSet phldrT="[Text]"/>
      <dgm:spPr/>
      <dgm:t>
        <a:bodyPr/>
        <a:lstStyle/>
        <a:p>
          <a:r>
            <a:rPr lang="en-GB" dirty="0"/>
            <a:t>Activities</a:t>
          </a:r>
        </a:p>
      </dgm:t>
    </dgm:pt>
    <dgm:pt modelId="{0B651049-D8E9-418E-902D-C6AFDD08B23E}" type="parTrans" cxnId="{6208539B-9C5E-4F29-8693-981776A46DE6}">
      <dgm:prSet/>
      <dgm:spPr/>
      <dgm:t>
        <a:bodyPr/>
        <a:lstStyle/>
        <a:p>
          <a:endParaRPr lang="en-GB"/>
        </a:p>
      </dgm:t>
    </dgm:pt>
    <dgm:pt modelId="{9F56566B-F1B0-42EC-9682-0E0726167D8F}" type="sibTrans" cxnId="{6208539B-9C5E-4F29-8693-981776A46DE6}">
      <dgm:prSet/>
      <dgm:spPr/>
      <dgm:t>
        <a:bodyPr/>
        <a:lstStyle/>
        <a:p>
          <a:endParaRPr lang="en-GB"/>
        </a:p>
      </dgm:t>
    </dgm:pt>
    <dgm:pt modelId="{C6051627-71B1-4887-B656-FD5AC8F522D4}" type="pres">
      <dgm:prSet presAssocID="{480DA3C4-31C8-4129-8F97-CE5690DBFACA}" presName="cycle" presStyleCnt="0">
        <dgm:presLayoutVars>
          <dgm:dir/>
          <dgm:resizeHandles val="exact"/>
        </dgm:presLayoutVars>
      </dgm:prSet>
      <dgm:spPr/>
    </dgm:pt>
    <dgm:pt modelId="{7703BAE3-1897-43EC-BAAC-D1A5706624EE}" type="pres">
      <dgm:prSet presAssocID="{C7486040-F8D8-43DD-A0F7-7229C530C161}" presName="node" presStyleLbl="node1" presStyleIdx="0" presStyleCnt="5">
        <dgm:presLayoutVars>
          <dgm:bulletEnabled val="1"/>
        </dgm:presLayoutVars>
      </dgm:prSet>
      <dgm:spPr/>
    </dgm:pt>
    <dgm:pt modelId="{ACD5FE24-7434-41DE-9B8F-8FA2FC9FFBD0}" type="pres">
      <dgm:prSet presAssocID="{C7486040-F8D8-43DD-A0F7-7229C530C161}" presName="spNode" presStyleCnt="0"/>
      <dgm:spPr/>
    </dgm:pt>
    <dgm:pt modelId="{E81E53D6-165C-4B23-9107-BE5E4923C2A7}" type="pres">
      <dgm:prSet presAssocID="{8E14C611-39C1-4209-94DC-7F9500BDDCFD}" presName="sibTrans" presStyleLbl="sibTrans1D1" presStyleIdx="0" presStyleCnt="5"/>
      <dgm:spPr/>
    </dgm:pt>
    <dgm:pt modelId="{E8B2E00E-CCF5-4418-964C-A6D335CB45AC}" type="pres">
      <dgm:prSet presAssocID="{89680B68-09FB-4A56-A449-CB8D3ABF9F24}" presName="node" presStyleLbl="node1" presStyleIdx="1" presStyleCnt="5">
        <dgm:presLayoutVars>
          <dgm:bulletEnabled val="1"/>
        </dgm:presLayoutVars>
      </dgm:prSet>
      <dgm:spPr/>
    </dgm:pt>
    <dgm:pt modelId="{96C13F67-8B83-489C-8324-8404CCAE1CC0}" type="pres">
      <dgm:prSet presAssocID="{89680B68-09FB-4A56-A449-CB8D3ABF9F24}" presName="spNode" presStyleCnt="0"/>
      <dgm:spPr/>
    </dgm:pt>
    <dgm:pt modelId="{57CFB304-67D8-4EA6-ACD2-A93EFBBA8CD4}" type="pres">
      <dgm:prSet presAssocID="{15C67127-1116-432C-8CAF-0A3253A19A7E}" presName="sibTrans" presStyleLbl="sibTrans1D1" presStyleIdx="1" presStyleCnt="5"/>
      <dgm:spPr/>
    </dgm:pt>
    <dgm:pt modelId="{4D919FBC-AC8B-4F87-8FFF-A86C0B799ABA}" type="pres">
      <dgm:prSet presAssocID="{9DB37A8D-DB46-4833-8736-F2CF13409666}" presName="node" presStyleLbl="node1" presStyleIdx="2" presStyleCnt="5">
        <dgm:presLayoutVars>
          <dgm:bulletEnabled val="1"/>
        </dgm:presLayoutVars>
      </dgm:prSet>
      <dgm:spPr/>
    </dgm:pt>
    <dgm:pt modelId="{7ABC9267-6214-4BBE-BAE8-FFB9C66E79EA}" type="pres">
      <dgm:prSet presAssocID="{9DB37A8D-DB46-4833-8736-F2CF13409666}" presName="spNode" presStyleCnt="0"/>
      <dgm:spPr/>
    </dgm:pt>
    <dgm:pt modelId="{2ECE58BD-16A2-494D-A6A1-F1953DFC23D1}" type="pres">
      <dgm:prSet presAssocID="{731C5E47-ED92-42CC-92D8-980A29E7D9EA}" presName="sibTrans" presStyleLbl="sibTrans1D1" presStyleIdx="2" presStyleCnt="5"/>
      <dgm:spPr/>
    </dgm:pt>
    <dgm:pt modelId="{F15B0129-48B5-40EB-BF6C-846233C3DEE0}" type="pres">
      <dgm:prSet presAssocID="{C4DD8162-EA16-4EDA-AA88-4505BF3B9FBD}" presName="node" presStyleLbl="node1" presStyleIdx="3" presStyleCnt="5">
        <dgm:presLayoutVars>
          <dgm:bulletEnabled val="1"/>
        </dgm:presLayoutVars>
      </dgm:prSet>
      <dgm:spPr/>
    </dgm:pt>
    <dgm:pt modelId="{1DD44B12-79D2-4F11-B197-3B754724FE68}" type="pres">
      <dgm:prSet presAssocID="{C4DD8162-EA16-4EDA-AA88-4505BF3B9FBD}" presName="spNode" presStyleCnt="0"/>
      <dgm:spPr/>
    </dgm:pt>
    <dgm:pt modelId="{88CCAD9F-0619-4345-838C-BC0A7986FDFD}" type="pres">
      <dgm:prSet presAssocID="{C692C323-C5CC-4D60-937A-7E5708B081E8}" presName="sibTrans" presStyleLbl="sibTrans1D1" presStyleIdx="3" presStyleCnt="5"/>
      <dgm:spPr/>
    </dgm:pt>
    <dgm:pt modelId="{18237629-9E81-4D70-A984-83427BD2C0EC}" type="pres">
      <dgm:prSet presAssocID="{4FE45B67-403B-4046-8A88-8E918FD1EC47}" presName="node" presStyleLbl="node1" presStyleIdx="4" presStyleCnt="5">
        <dgm:presLayoutVars>
          <dgm:bulletEnabled val="1"/>
        </dgm:presLayoutVars>
      </dgm:prSet>
      <dgm:spPr/>
    </dgm:pt>
    <dgm:pt modelId="{66F27E38-38B9-452C-BBE3-657067EC61C1}" type="pres">
      <dgm:prSet presAssocID="{4FE45B67-403B-4046-8A88-8E918FD1EC47}" presName="spNode" presStyleCnt="0"/>
      <dgm:spPr/>
    </dgm:pt>
    <dgm:pt modelId="{577E2EF1-8142-4C8F-8F97-70C39F8620CC}" type="pres">
      <dgm:prSet presAssocID="{9F56566B-F1B0-42EC-9682-0E0726167D8F}" presName="sibTrans" presStyleLbl="sibTrans1D1" presStyleIdx="4" presStyleCnt="5"/>
      <dgm:spPr/>
    </dgm:pt>
  </dgm:ptLst>
  <dgm:cxnLst>
    <dgm:cxn modelId="{D91B2C0F-097E-4663-8C03-29D93BDB5D3D}" type="presOf" srcId="{4FE45B67-403B-4046-8A88-8E918FD1EC47}" destId="{18237629-9E81-4D70-A984-83427BD2C0EC}" srcOrd="0" destOrd="0" presId="urn:microsoft.com/office/officeart/2005/8/layout/cycle6"/>
    <dgm:cxn modelId="{1B75B21E-2B25-495A-AE76-9FE68EE5C915}" srcId="{480DA3C4-31C8-4129-8F97-CE5690DBFACA}" destId="{89680B68-09FB-4A56-A449-CB8D3ABF9F24}" srcOrd="1" destOrd="0" parTransId="{67099300-B704-4CFF-8792-1144B80B73F2}" sibTransId="{15C67127-1116-432C-8CAF-0A3253A19A7E}"/>
    <dgm:cxn modelId="{DADC411F-5710-4D31-BA82-DBB284200EC9}" type="presOf" srcId="{480DA3C4-31C8-4129-8F97-CE5690DBFACA}" destId="{C6051627-71B1-4887-B656-FD5AC8F522D4}" srcOrd="0" destOrd="0" presId="urn:microsoft.com/office/officeart/2005/8/layout/cycle6"/>
    <dgm:cxn modelId="{A73EFB37-1682-42E2-83DF-E3FE205AE085}" type="presOf" srcId="{9DB37A8D-DB46-4833-8736-F2CF13409666}" destId="{4D919FBC-AC8B-4F87-8FFF-A86C0B799ABA}" srcOrd="0" destOrd="0" presId="urn:microsoft.com/office/officeart/2005/8/layout/cycle6"/>
    <dgm:cxn modelId="{7CCD0045-AAF8-4E53-BF83-650BF92F16D7}" type="presOf" srcId="{C7486040-F8D8-43DD-A0F7-7229C530C161}" destId="{7703BAE3-1897-43EC-BAAC-D1A5706624EE}" srcOrd="0" destOrd="0" presId="urn:microsoft.com/office/officeart/2005/8/layout/cycle6"/>
    <dgm:cxn modelId="{5C8DA36C-DA7A-4EC3-9E9D-CEC52392E86F}" type="presOf" srcId="{C692C323-C5CC-4D60-937A-7E5708B081E8}" destId="{88CCAD9F-0619-4345-838C-BC0A7986FDFD}" srcOrd="0" destOrd="0" presId="urn:microsoft.com/office/officeart/2005/8/layout/cycle6"/>
    <dgm:cxn modelId="{4E49336F-CD55-49E8-8C06-78BE704D359A}" type="presOf" srcId="{15C67127-1116-432C-8CAF-0A3253A19A7E}" destId="{57CFB304-67D8-4EA6-ACD2-A93EFBBA8CD4}" srcOrd="0" destOrd="0" presId="urn:microsoft.com/office/officeart/2005/8/layout/cycle6"/>
    <dgm:cxn modelId="{D819CB97-EB6B-471A-AAA3-E2B37B4BE6DD}" type="presOf" srcId="{731C5E47-ED92-42CC-92D8-980A29E7D9EA}" destId="{2ECE58BD-16A2-494D-A6A1-F1953DFC23D1}" srcOrd="0" destOrd="0" presId="urn:microsoft.com/office/officeart/2005/8/layout/cycle6"/>
    <dgm:cxn modelId="{6208539B-9C5E-4F29-8693-981776A46DE6}" srcId="{480DA3C4-31C8-4129-8F97-CE5690DBFACA}" destId="{4FE45B67-403B-4046-8A88-8E918FD1EC47}" srcOrd="4" destOrd="0" parTransId="{0B651049-D8E9-418E-902D-C6AFDD08B23E}" sibTransId="{9F56566B-F1B0-42EC-9682-0E0726167D8F}"/>
    <dgm:cxn modelId="{C53DF6A3-35D0-4EB9-A879-4AEC27C3BB87}" srcId="{480DA3C4-31C8-4129-8F97-CE5690DBFACA}" destId="{C7486040-F8D8-43DD-A0F7-7229C530C161}" srcOrd="0" destOrd="0" parTransId="{52786C3D-C5D8-45AD-944D-D34844BFB075}" sibTransId="{8E14C611-39C1-4209-94DC-7F9500BDDCFD}"/>
    <dgm:cxn modelId="{B1C8AAA9-7A40-4F93-8635-46D835537D3A}" type="presOf" srcId="{9F56566B-F1B0-42EC-9682-0E0726167D8F}" destId="{577E2EF1-8142-4C8F-8F97-70C39F8620CC}" srcOrd="0" destOrd="0" presId="urn:microsoft.com/office/officeart/2005/8/layout/cycle6"/>
    <dgm:cxn modelId="{97CBD2AA-7D50-4838-93B7-AEC6BCB1F153}" srcId="{480DA3C4-31C8-4129-8F97-CE5690DBFACA}" destId="{C4DD8162-EA16-4EDA-AA88-4505BF3B9FBD}" srcOrd="3" destOrd="0" parTransId="{32719B90-C6AA-4DBC-B5BC-A630DF530BA9}" sibTransId="{C692C323-C5CC-4D60-937A-7E5708B081E8}"/>
    <dgm:cxn modelId="{3A313FB8-4FF3-4061-84F0-B0435A4CBF5E}" type="presOf" srcId="{8E14C611-39C1-4209-94DC-7F9500BDDCFD}" destId="{E81E53D6-165C-4B23-9107-BE5E4923C2A7}" srcOrd="0" destOrd="0" presId="urn:microsoft.com/office/officeart/2005/8/layout/cycle6"/>
    <dgm:cxn modelId="{82D896E8-AEC6-4DA8-8240-29CB14FD5E7C}" type="presOf" srcId="{89680B68-09FB-4A56-A449-CB8D3ABF9F24}" destId="{E8B2E00E-CCF5-4418-964C-A6D335CB45AC}" srcOrd="0" destOrd="0" presId="urn:microsoft.com/office/officeart/2005/8/layout/cycle6"/>
    <dgm:cxn modelId="{C5BA1DF5-BF30-44CB-84D3-A94FFD073AF0}" type="presOf" srcId="{C4DD8162-EA16-4EDA-AA88-4505BF3B9FBD}" destId="{F15B0129-48B5-40EB-BF6C-846233C3DEE0}" srcOrd="0" destOrd="0" presId="urn:microsoft.com/office/officeart/2005/8/layout/cycle6"/>
    <dgm:cxn modelId="{134A2CFB-F008-4719-AF1C-4E725F572318}" srcId="{480DA3C4-31C8-4129-8F97-CE5690DBFACA}" destId="{9DB37A8D-DB46-4833-8736-F2CF13409666}" srcOrd="2" destOrd="0" parTransId="{AABADE0B-C4BC-4AB9-8B96-8ED85B2F07D3}" sibTransId="{731C5E47-ED92-42CC-92D8-980A29E7D9EA}"/>
    <dgm:cxn modelId="{BDD778FD-255B-49A9-ACB1-AA6C4E9BC8EF}" type="presParOf" srcId="{C6051627-71B1-4887-B656-FD5AC8F522D4}" destId="{7703BAE3-1897-43EC-BAAC-D1A5706624EE}" srcOrd="0" destOrd="0" presId="urn:microsoft.com/office/officeart/2005/8/layout/cycle6"/>
    <dgm:cxn modelId="{841FF1B7-C989-4384-B9B7-35F18BC5EB00}" type="presParOf" srcId="{C6051627-71B1-4887-B656-FD5AC8F522D4}" destId="{ACD5FE24-7434-41DE-9B8F-8FA2FC9FFBD0}" srcOrd="1" destOrd="0" presId="urn:microsoft.com/office/officeart/2005/8/layout/cycle6"/>
    <dgm:cxn modelId="{E743345A-E99B-41FE-B71E-B7A11C1BE986}" type="presParOf" srcId="{C6051627-71B1-4887-B656-FD5AC8F522D4}" destId="{E81E53D6-165C-4B23-9107-BE5E4923C2A7}" srcOrd="2" destOrd="0" presId="urn:microsoft.com/office/officeart/2005/8/layout/cycle6"/>
    <dgm:cxn modelId="{AE4E69C5-336D-43D3-8E40-785349B2C365}" type="presParOf" srcId="{C6051627-71B1-4887-B656-FD5AC8F522D4}" destId="{E8B2E00E-CCF5-4418-964C-A6D335CB45AC}" srcOrd="3" destOrd="0" presId="urn:microsoft.com/office/officeart/2005/8/layout/cycle6"/>
    <dgm:cxn modelId="{FDE7C4CA-4797-4ACB-BEC8-6D5EDF680B3D}" type="presParOf" srcId="{C6051627-71B1-4887-B656-FD5AC8F522D4}" destId="{96C13F67-8B83-489C-8324-8404CCAE1CC0}" srcOrd="4" destOrd="0" presId="urn:microsoft.com/office/officeart/2005/8/layout/cycle6"/>
    <dgm:cxn modelId="{970811E2-158B-4B49-AD54-AA9CB74D1940}" type="presParOf" srcId="{C6051627-71B1-4887-B656-FD5AC8F522D4}" destId="{57CFB304-67D8-4EA6-ACD2-A93EFBBA8CD4}" srcOrd="5" destOrd="0" presId="urn:microsoft.com/office/officeart/2005/8/layout/cycle6"/>
    <dgm:cxn modelId="{F215CCD0-FBD0-4CA8-AAE4-BEB23675FC80}" type="presParOf" srcId="{C6051627-71B1-4887-B656-FD5AC8F522D4}" destId="{4D919FBC-AC8B-4F87-8FFF-A86C0B799ABA}" srcOrd="6" destOrd="0" presId="urn:microsoft.com/office/officeart/2005/8/layout/cycle6"/>
    <dgm:cxn modelId="{37A6B948-A738-4E34-A478-0D0F19ECECF8}" type="presParOf" srcId="{C6051627-71B1-4887-B656-FD5AC8F522D4}" destId="{7ABC9267-6214-4BBE-BAE8-FFB9C66E79EA}" srcOrd="7" destOrd="0" presId="urn:microsoft.com/office/officeart/2005/8/layout/cycle6"/>
    <dgm:cxn modelId="{221CEA0A-24F7-46DA-81BA-426A15F90AD9}" type="presParOf" srcId="{C6051627-71B1-4887-B656-FD5AC8F522D4}" destId="{2ECE58BD-16A2-494D-A6A1-F1953DFC23D1}" srcOrd="8" destOrd="0" presId="urn:microsoft.com/office/officeart/2005/8/layout/cycle6"/>
    <dgm:cxn modelId="{70BBF0B1-E46A-4FAA-9D04-F8EAC68FE3B9}" type="presParOf" srcId="{C6051627-71B1-4887-B656-FD5AC8F522D4}" destId="{F15B0129-48B5-40EB-BF6C-846233C3DEE0}" srcOrd="9" destOrd="0" presId="urn:microsoft.com/office/officeart/2005/8/layout/cycle6"/>
    <dgm:cxn modelId="{CC619DCA-2656-4C3A-991A-E45E0582569A}" type="presParOf" srcId="{C6051627-71B1-4887-B656-FD5AC8F522D4}" destId="{1DD44B12-79D2-4F11-B197-3B754724FE68}" srcOrd="10" destOrd="0" presId="urn:microsoft.com/office/officeart/2005/8/layout/cycle6"/>
    <dgm:cxn modelId="{1B426D17-38FE-4D57-9778-3EE0E3689755}" type="presParOf" srcId="{C6051627-71B1-4887-B656-FD5AC8F522D4}" destId="{88CCAD9F-0619-4345-838C-BC0A7986FDFD}" srcOrd="11" destOrd="0" presId="urn:microsoft.com/office/officeart/2005/8/layout/cycle6"/>
    <dgm:cxn modelId="{F3E268A8-DE95-4C97-AE3E-78B2CF51EF23}" type="presParOf" srcId="{C6051627-71B1-4887-B656-FD5AC8F522D4}" destId="{18237629-9E81-4D70-A984-83427BD2C0EC}" srcOrd="12" destOrd="0" presId="urn:microsoft.com/office/officeart/2005/8/layout/cycle6"/>
    <dgm:cxn modelId="{7D55AEB9-9F5E-43FC-B419-3B86A979BEDD}" type="presParOf" srcId="{C6051627-71B1-4887-B656-FD5AC8F522D4}" destId="{66F27E38-38B9-452C-BBE3-657067EC61C1}" srcOrd="13" destOrd="0" presId="urn:microsoft.com/office/officeart/2005/8/layout/cycle6"/>
    <dgm:cxn modelId="{6FDDE9C5-8A0D-4983-9673-6582178311E8}" type="presParOf" srcId="{C6051627-71B1-4887-B656-FD5AC8F522D4}" destId="{577E2EF1-8142-4C8F-8F97-70C39F8620CC}"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03BAE3-1897-43EC-BAAC-D1A5706624EE}">
      <dsp:nvSpPr>
        <dsp:cNvPr id="0" name=""/>
        <dsp:cNvSpPr/>
      </dsp:nvSpPr>
      <dsp:spPr>
        <a:xfrm>
          <a:off x="4544094" y="1266"/>
          <a:ext cx="1427410" cy="92781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Aims</a:t>
          </a:r>
        </a:p>
      </dsp:txBody>
      <dsp:txXfrm>
        <a:off x="4589386" y="46558"/>
        <a:ext cx="1336826" cy="837232"/>
      </dsp:txXfrm>
    </dsp:sp>
    <dsp:sp modelId="{E81E53D6-165C-4B23-9107-BE5E4923C2A7}">
      <dsp:nvSpPr>
        <dsp:cNvPr id="0" name=""/>
        <dsp:cNvSpPr/>
      </dsp:nvSpPr>
      <dsp:spPr>
        <a:xfrm>
          <a:off x="3400996" y="465174"/>
          <a:ext cx="3713607" cy="3713607"/>
        </a:xfrm>
        <a:custGeom>
          <a:avLst/>
          <a:gdLst/>
          <a:ahLst/>
          <a:cxnLst/>
          <a:rect l="0" t="0" r="0" b="0"/>
          <a:pathLst>
            <a:path>
              <a:moveTo>
                <a:pt x="2580354" y="146775"/>
              </a:moveTo>
              <a:arcTo wR="1856803" hR="1856803" stAng="17576057" swAng="1965558"/>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8B2E00E-CCF5-4418-964C-A6D335CB45AC}">
      <dsp:nvSpPr>
        <dsp:cNvPr id="0" name=""/>
        <dsp:cNvSpPr/>
      </dsp:nvSpPr>
      <dsp:spPr>
        <a:xfrm>
          <a:off x="6310020" y="1284286"/>
          <a:ext cx="1427410" cy="92781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Resources/ inputs</a:t>
          </a:r>
        </a:p>
      </dsp:txBody>
      <dsp:txXfrm>
        <a:off x="6355312" y="1329578"/>
        <a:ext cx="1336826" cy="837232"/>
      </dsp:txXfrm>
    </dsp:sp>
    <dsp:sp modelId="{57CFB304-67D8-4EA6-ACD2-A93EFBBA8CD4}">
      <dsp:nvSpPr>
        <dsp:cNvPr id="0" name=""/>
        <dsp:cNvSpPr/>
      </dsp:nvSpPr>
      <dsp:spPr>
        <a:xfrm>
          <a:off x="3400996" y="465174"/>
          <a:ext cx="3713607" cy="3713607"/>
        </a:xfrm>
        <a:custGeom>
          <a:avLst/>
          <a:gdLst/>
          <a:ahLst/>
          <a:cxnLst/>
          <a:rect l="0" t="0" r="0" b="0"/>
          <a:pathLst>
            <a:path>
              <a:moveTo>
                <a:pt x="3711020" y="1758813"/>
              </a:moveTo>
              <a:arcTo wR="1856803" hR="1856803" stAng="21418493" swAng="2199393"/>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D919FBC-AC8B-4F87-8FFF-A86C0B799ABA}">
      <dsp:nvSpPr>
        <dsp:cNvPr id="0" name=""/>
        <dsp:cNvSpPr/>
      </dsp:nvSpPr>
      <dsp:spPr>
        <a:xfrm>
          <a:off x="5635496" y="3360256"/>
          <a:ext cx="1427410" cy="92781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Impacts</a:t>
          </a:r>
        </a:p>
      </dsp:txBody>
      <dsp:txXfrm>
        <a:off x="5680788" y="3405548"/>
        <a:ext cx="1336826" cy="837232"/>
      </dsp:txXfrm>
    </dsp:sp>
    <dsp:sp modelId="{2ECE58BD-16A2-494D-A6A1-F1953DFC23D1}">
      <dsp:nvSpPr>
        <dsp:cNvPr id="0" name=""/>
        <dsp:cNvSpPr/>
      </dsp:nvSpPr>
      <dsp:spPr>
        <a:xfrm>
          <a:off x="3400996" y="465174"/>
          <a:ext cx="3713607" cy="3713607"/>
        </a:xfrm>
        <a:custGeom>
          <a:avLst/>
          <a:gdLst/>
          <a:ahLst/>
          <a:cxnLst/>
          <a:rect l="0" t="0" r="0" b="0"/>
          <a:pathLst>
            <a:path>
              <a:moveTo>
                <a:pt x="2227101" y="3676309"/>
              </a:moveTo>
              <a:arcTo wR="1856803" hR="1856803" stAng="4709791" swAng="1380417"/>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15B0129-48B5-40EB-BF6C-846233C3DEE0}">
      <dsp:nvSpPr>
        <dsp:cNvPr id="0" name=""/>
        <dsp:cNvSpPr/>
      </dsp:nvSpPr>
      <dsp:spPr>
        <a:xfrm>
          <a:off x="3452692" y="3360256"/>
          <a:ext cx="1427410" cy="92781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Outcomes</a:t>
          </a:r>
        </a:p>
      </dsp:txBody>
      <dsp:txXfrm>
        <a:off x="3497984" y="3405548"/>
        <a:ext cx="1336826" cy="837232"/>
      </dsp:txXfrm>
    </dsp:sp>
    <dsp:sp modelId="{88CCAD9F-0619-4345-838C-BC0A7986FDFD}">
      <dsp:nvSpPr>
        <dsp:cNvPr id="0" name=""/>
        <dsp:cNvSpPr/>
      </dsp:nvSpPr>
      <dsp:spPr>
        <a:xfrm>
          <a:off x="3400996" y="465174"/>
          <a:ext cx="3713607" cy="3713607"/>
        </a:xfrm>
        <a:custGeom>
          <a:avLst/>
          <a:gdLst/>
          <a:ahLst/>
          <a:cxnLst/>
          <a:rect l="0" t="0" r="0" b="0"/>
          <a:pathLst>
            <a:path>
              <a:moveTo>
                <a:pt x="310796" y="2885191"/>
              </a:moveTo>
              <a:arcTo wR="1856803" hR="1856803" stAng="8782115" swAng="2199393"/>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8237629-9E81-4D70-A984-83427BD2C0EC}">
      <dsp:nvSpPr>
        <dsp:cNvPr id="0" name=""/>
        <dsp:cNvSpPr/>
      </dsp:nvSpPr>
      <dsp:spPr>
        <a:xfrm>
          <a:off x="2778169" y="1284286"/>
          <a:ext cx="1427410" cy="92781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Activities</a:t>
          </a:r>
        </a:p>
      </dsp:txBody>
      <dsp:txXfrm>
        <a:off x="2823461" y="1329578"/>
        <a:ext cx="1336826" cy="837232"/>
      </dsp:txXfrm>
    </dsp:sp>
    <dsp:sp modelId="{577E2EF1-8142-4C8F-8F97-70C39F8620CC}">
      <dsp:nvSpPr>
        <dsp:cNvPr id="0" name=""/>
        <dsp:cNvSpPr/>
      </dsp:nvSpPr>
      <dsp:spPr>
        <a:xfrm>
          <a:off x="3400996" y="465174"/>
          <a:ext cx="3713607" cy="3713607"/>
        </a:xfrm>
        <a:custGeom>
          <a:avLst/>
          <a:gdLst/>
          <a:ahLst/>
          <a:cxnLst/>
          <a:rect l="0" t="0" r="0" b="0"/>
          <a:pathLst>
            <a:path>
              <a:moveTo>
                <a:pt x="323018" y="810274"/>
              </a:moveTo>
              <a:arcTo wR="1856803" hR="1856803" stAng="12858385" swAng="1965558"/>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A41CB3-9725-8846-89B4-2D3B324BA1F6}" type="datetimeFigureOut">
              <a:rPr lang="en-US" smtClean="0"/>
              <a:t>12/5/2022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F68015-8BDF-9C47-809F-D3EEEE148C99}" type="slidenum">
              <a:rPr lang="en-US" smtClean="0"/>
              <a:t>‹#›</a:t>
            </a:fld>
            <a:endParaRPr lang="en-US"/>
          </a:p>
        </p:txBody>
      </p:sp>
    </p:spTree>
    <p:extLst>
      <p:ext uri="{BB962C8B-B14F-4D97-AF65-F5344CB8AC3E}">
        <p14:creationId xmlns:p14="http://schemas.microsoft.com/office/powerpoint/2010/main" val="3256124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F68015-8BDF-9C47-809F-D3EEEE148C99}" type="slidenum">
              <a:rPr lang="en-US" smtClean="0"/>
              <a:t>1</a:t>
            </a:fld>
            <a:endParaRPr lang="en-US"/>
          </a:p>
        </p:txBody>
      </p:sp>
    </p:spTree>
    <p:extLst>
      <p:ext uri="{BB962C8B-B14F-4D97-AF65-F5344CB8AC3E}">
        <p14:creationId xmlns:p14="http://schemas.microsoft.com/office/powerpoint/2010/main" val="2344245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F68015-8BDF-9C47-809F-D3EEEE148C99}" type="slidenum">
              <a:rPr lang="en-US" smtClean="0"/>
              <a:t>2</a:t>
            </a:fld>
            <a:endParaRPr lang="en-US"/>
          </a:p>
        </p:txBody>
      </p:sp>
    </p:spTree>
    <p:extLst>
      <p:ext uri="{BB962C8B-B14F-4D97-AF65-F5344CB8AC3E}">
        <p14:creationId xmlns:p14="http://schemas.microsoft.com/office/powerpoint/2010/main" val="1373334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do modules on each of these methods- but the aim of today is to think about a </a:t>
            </a:r>
            <a:r>
              <a:rPr lang="en-US"/>
              <a:t>global approach</a:t>
            </a:r>
            <a:endParaRPr lang="en-US" dirty="0"/>
          </a:p>
        </p:txBody>
      </p:sp>
      <p:sp>
        <p:nvSpPr>
          <p:cNvPr id="4" name="Slide Number Placeholder 3"/>
          <p:cNvSpPr>
            <a:spLocks noGrp="1"/>
          </p:cNvSpPr>
          <p:nvPr>
            <p:ph type="sldNum" sz="quarter" idx="5"/>
          </p:nvPr>
        </p:nvSpPr>
        <p:spPr/>
        <p:txBody>
          <a:bodyPr/>
          <a:lstStyle/>
          <a:p>
            <a:fld id="{65F68015-8BDF-9C47-809F-D3EEEE148C99}" type="slidenum">
              <a:rPr lang="en-US" smtClean="0"/>
              <a:t>7</a:t>
            </a:fld>
            <a:endParaRPr lang="en-US"/>
          </a:p>
        </p:txBody>
      </p:sp>
    </p:spTree>
    <p:extLst>
      <p:ext uri="{BB962C8B-B14F-4D97-AF65-F5344CB8AC3E}">
        <p14:creationId xmlns:p14="http://schemas.microsoft.com/office/powerpoint/2010/main" val="3801846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Efficacy is the capacity of the intervention to generate change when delivered properly (for example, by experts) in favourable/ideal circumstances. Efficacy evaluations can demonstrate the potential of an intervention. Efficacy evaluations may be small scale (for example, a 2-site trial or a laboratory study).</a:t>
            </a:r>
          </a:p>
          <a:p>
            <a:r>
              <a:rPr lang="en-GB" dirty="0"/>
              <a:t>Conversely, effectiveness is the capacity of the intervention to generate change when delivered in practice (for example, as part of routine service delivery). Effectiveness evaluations (for example, multisite service randomised control trials) may be challenging and expensive to conduct and are usually best undertaken once good efficacy has been demonstrated.</a:t>
            </a:r>
          </a:p>
          <a:p>
            <a:r>
              <a:rPr lang="en-GB" dirty="0"/>
              <a:t>Efficacy does not guarantee effectiveness.</a:t>
            </a:r>
          </a:p>
          <a:p>
            <a:endParaRPr lang="en-GB" dirty="0"/>
          </a:p>
        </p:txBody>
      </p:sp>
      <p:sp>
        <p:nvSpPr>
          <p:cNvPr id="4" name="Slide Number Placeholder 3"/>
          <p:cNvSpPr>
            <a:spLocks noGrp="1"/>
          </p:cNvSpPr>
          <p:nvPr>
            <p:ph type="sldNum" sz="quarter" idx="5"/>
          </p:nvPr>
        </p:nvSpPr>
        <p:spPr/>
        <p:txBody>
          <a:bodyPr/>
          <a:lstStyle/>
          <a:p>
            <a:fld id="{65F68015-8BDF-9C47-809F-D3EEEE148C99}" type="slidenum">
              <a:rPr lang="en-US" smtClean="0"/>
              <a:t>12</a:t>
            </a:fld>
            <a:endParaRPr lang="en-US"/>
          </a:p>
        </p:txBody>
      </p:sp>
    </p:spTree>
    <p:extLst>
      <p:ext uri="{BB962C8B-B14F-4D97-AF65-F5344CB8AC3E}">
        <p14:creationId xmlns:p14="http://schemas.microsoft.com/office/powerpoint/2010/main" val="1688414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Evaluation in real time; Think about airports</a:t>
            </a:r>
          </a:p>
        </p:txBody>
      </p:sp>
      <p:sp>
        <p:nvSpPr>
          <p:cNvPr id="4" name="Slide Number Placeholder 3"/>
          <p:cNvSpPr>
            <a:spLocks noGrp="1"/>
          </p:cNvSpPr>
          <p:nvPr>
            <p:ph type="sldNum" sz="quarter" idx="5"/>
          </p:nvPr>
        </p:nvSpPr>
        <p:spPr/>
        <p:txBody>
          <a:bodyPr/>
          <a:lstStyle/>
          <a:p>
            <a:fld id="{65F68015-8BDF-9C47-809F-D3EEEE148C99}" type="slidenum">
              <a:rPr lang="en-US" smtClean="0"/>
              <a:t>16</a:t>
            </a:fld>
            <a:endParaRPr lang="en-US"/>
          </a:p>
        </p:txBody>
      </p:sp>
    </p:spTree>
    <p:extLst>
      <p:ext uri="{BB962C8B-B14F-4D97-AF65-F5344CB8AC3E}">
        <p14:creationId xmlns:p14="http://schemas.microsoft.com/office/powerpoint/2010/main" val="35187955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49237-B0E8-5D4F-BD64-10F68B423E7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7769C3EA-DA8E-DC41-B7FE-090FFE0125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456F8F18-3C39-7541-98A3-B95766328D6B}"/>
              </a:ext>
            </a:extLst>
          </p:cNvPr>
          <p:cNvSpPr>
            <a:spLocks noGrp="1"/>
          </p:cNvSpPr>
          <p:nvPr>
            <p:ph type="dt" sz="half" idx="10"/>
          </p:nvPr>
        </p:nvSpPr>
        <p:spPr/>
        <p:txBody>
          <a:bodyPr/>
          <a:lstStyle/>
          <a:p>
            <a:fld id="{33143FEA-88FF-AC42-954C-89277DD5F595}" type="datetimeFigureOut">
              <a:rPr lang="en-US" smtClean="0"/>
              <a:t>12/5/2022</a:t>
            </a:fld>
            <a:endParaRPr lang="en-US"/>
          </a:p>
        </p:txBody>
      </p:sp>
      <p:sp>
        <p:nvSpPr>
          <p:cNvPr id="5" name="Footer Placeholder 4">
            <a:extLst>
              <a:ext uri="{FF2B5EF4-FFF2-40B4-BE49-F238E27FC236}">
                <a16:creationId xmlns:a16="http://schemas.microsoft.com/office/drawing/2014/main" id="{66B1C050-49B8-184C-A1C9-3991DF3104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C5AC59-021D-2D4D-97E1-5DEDF45D90EC}"/>
              </a:ext>
            </a:extLst>
          </p:cNvPr>
          <p:cNvSpPr>
            <a:spLocks noGrp="1"/>
          </p:cNvSpPr>
          <p:nvPr>
            <p:ph type="sldNum" sz="quarter" idx="12"/>
          </p:nvPr>
        </p:nvSpPr>
        <p:spPr/>
        <p:txBody>
          <a:bodyPr/>
          <a:lstStyle/>
          <a:p>
            <a:fld id="{F7514092-D0B7-7340-BC7C-FAD734971BA9}" type="slidenum">
              <a:rPr lang="en-US" smtClean="0"/>
              <a:t>‹#›</a:t>
            </a:fld>
            <a:endParaRPr lang="en-US"/>
          </a:p>
        </p:txBody>
      </p:sp>
    </p:spTree>
    <p:extLst>
      <p:ext uri="{BB962C8B-B14F-4D97-AF65-F5344CB8AC3E}">
        <p14:creationId xmlns:p14="http://schemas.microsoft.com/office/powerpoint/2010/main" val="3002887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C1AAA-593E-F041-B185-A6C115CA0A38}"/>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0AC9A11-2747-3845-B6C9-B7F6280A639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187EC60-A210-9D48-828F-EE11EBC87B31}"/>
              </a:ext>
            </a:extLst>
          </p:cNvPr>
          <p:cNvSpPr>
            <a:spLocks noGrp="1"/>
          </p:cNvSpPr>
          <p:nvPr>
            <p:ph type="dt" sz="half" idx="10"/>
          </p:nvPr>
        </p:nvSpPr>
        <p:spPr/>
        <p:txBody>
          <a:bodyPr/>
          <a:lstStyle/>
          <a:p>
            <a:fld id="{33143FEA-88FF-AC42-954C-89277DD5F595}" type="datetimeFigureOut">
              <a:rPr lang="en-US" smtClean="0"/>
              <a:t>12/5/2022</a:t>
            </a:fld>
            <a:endParaRPr lang="en-US"/>
          </a:p>
        </p:txBody>
      </p:sp>
      <p:sp>
        <p:nvSpPr>
          <p:cNvPr id="5" name="Footer Placeholder 4">
            <a:extLst>
              <a:ext uri="{FF2B5EF4-FFF2-40B4-BE49-F238E27FC236}">
                <a16:creationId xmlns:a16="http://schemas.microsoft.com/office/drawing/2014/main" id="{B4F6CEF0-A52D-6841-9A24-A71A55F1BF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649387-0C51-4E45-AE5C-48316D43F0D0}"/>
              </a:ext>
            </a:extLst>
          </p:cNvPr>
          <p:cNvSpPr>
            <a:spLocks noGrp="1"/>
          </p:cNvSpPr>
          <p:nvPr>
            <p:ph type="sldNum" sz="quarter" idx="12"/>
          </p:nvPr>
        </p:nvSpPr>
        <p:spPr/>
        <p:txBody>
          <a:bodyPr/>
          <a:lstStyle/>
          <a:p>
            <a:fld id="{F7514092-D0B7-7340-BC7C-FAD734971BA9}" type="slidenum">
              <a:rPr lang="en-US" smtClean="0"/>
              <a:t>‹#›</a:t>
            </a:fld>
            <a:endParaRPr lang="en-US"/>
          </a:p>
        </p:txBody>
      </p:sp>
    </p:spTree>
    <p:extLst>
      <p:ext uri="{BB962C8B-B14F-4D97-AF65-F5344CB8AC3E}">
        <p14:creationId xmlns:p14="http://schemas.microsoft.com/office/powerpoint/2010/main" val="2688404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8216E57-DCE6-644C-919A-C0984E0FE9D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BBEAFBB-886A-F947-9BDD-83F22B371EDC}"/>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A10F104-FA99-534C-8D05-ABCE5F7A03E6}"/>
              </a:ext>
            </a:extLst>
          </p:cNvPr>
          <p:cNvSpPr>
            <a:spLocks noGrp="1"/>
          </p:cNvSpPr>
          <p:nvPr>
            <p:ph type="dt" sz="half" idx="10"/>
          </p:nvPr>
        </p:nvSpPr>
        <p:spPr/>
        <p:txBody>
          <a:bodyPr/>
          <a:lstStyle/>
          <a:p>
            <a:fld id="{33143FEA-88FF-AC42-954C-89277DD5F595}" type="datetimeFigureOut">
              <a:rPr lang="en-US" smtClean="0"/>
              <a:t>12/5/2022</a:t>
            </a:fld>
            <a:endParaRPr lang="en-US"/>
          </a:p>
        </p:txBody>
      </p:sp>
      <p:sp>
        <p:nvSpPr>
          <p:cNvPr id="5" name="Footer Placeholder 4">
            <a:extLst>
              <a:ext uri="{FF2B5EF4-FFF2-40B4-BE49-F238E27FC236}">
                <a16:creationId xmlns:a16="http://schemas.microsoft.com/office/drawing/2014/main" id="{2A3216B7-7E24-7C40-B39F-712125BFCD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2A853B-69CC-8348-8BD9-CD972C0AA8EE}"/>
              </a:ext>
            </a:extLst>
          </p:cNvPr>
          <p:cNvSpPr>
            <a:spLocks noGrp="1"/>
          </p:cNvSpPr>
          <p:nvPr>
            <p:ph type="sldNum" sz="quarter" idx="12"/>
          </p:nvPr>
        </p:nvSpPr>
        <p:spPr/>
        <p:txBody>
          <a:bodyPr/>
          <a:lstStyle/>
          <a:p>
            <a:fld id="{F7514092-D0B7-7340-BC7C-FAD734971BA9}" type="slidenum">
              <a:rPr lang="en-US" smtClean="0"/>
              <a:t>‹#›</a:t>
            </a:fld>
            <a:endParaRPr lang="en-US"/>
          </a:p>
        </p:txBody>
      </p:sp>
    </p:spTree>
    <p:extLst>
      <p:ext uri="{BB962C8B-B14F-4D97-AF65-F5344CB8AC3E}">
        <p14:creationId xmlns:p14="http://schemas.microsoft.com/office/powerpoint/2010/main" val="986340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226D3-DB86-CC49-B4DF-D64AF5FF8A4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DA2393E-3B33-F749-A5C7-495B21D8FDB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F5B274F-07BF-7B45-A945-2DEC32EC79D3}"/>
              </a:ext>
            </a:extLst>
          </p:cNvPr>
          <p:cNvSpPr>
            <a:spLocks noGrp="1"/>
          </p:cNvSpPr>
          <p:nvPr>
            <p:ph type="dt" sz="half" idx="10"/>
          </p:nvPr>
        </p:nvSpPr>
        <p:spPr/>
        <p:txBody>
          <a:bodyPr/>
          <a:lstStyle/>
          <a:p>
            <a:fld id="{33143FEA-88FF-AC42-954C-89277DD5F595}" type="datetimeFigureOut">
              <a:rPr lang="en-US" smtClean="0"/>
              <a:t>12/5/2022</a:t>
            </a:fld>
            <a:endParaRPr lang="en-US"/>
          </a:p>
        </p:txBody>
      </p:sp>
      <p:sp>
        <p:nvSpPr>
          <p:cNvPr id="5" name="Footer Placeholder 4">
            <a:extLst>
              <a:ext uri="{FF2B5EF4-FFF2-40B4-BE49-F238E27FC236}">
                <a16:creationId xmlns:a16="http://schemas.microsoft.com/office/drawing/2014/main" id="{849CF460-018A-A84F-97E2-C3BF57E3C3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18855F-0D8F-CD4D-8699-7FF8FDEFDF8F}"/>
              </a:ext>
            </a:extLst>
          </p:cNvPr>
          <p:cNvSpPr>
            <a:spLocks noGrp="1"/>
          </p:cNvSpPr>
          <p:nvPr>
            <p:ph type="sldNum" sz="quarter" idx="12"/>
          </p:nvPr>
        </p:nvSpPr>
        <p:spPr/>
        <p:txBody>
          <a:bodyPr/>
          <a:lstStyle/>
          <a:p>
            <a:fld id="{F7514092-D0B7-7340-BC7C-FAD734971BA9}" type="slidenum">
              <a:rPr lang="en-US" smtClean="0"/>
              <a:t>‹#›</a:t>
            </a:fld>
            <a:endParaRPr lang="en-US"/>
          </a:p>
        </p:txBody>
      </p:sp>
    </p:spTree>
    <p:extLst>
      <p:ext uri="{BB962C8B-B14F-4D97-AF65-F5344CB8AC3E}">
        <p14:creationId xmlns:p14="http://schemas.microsoft.com/office/powerpoint/2010/main" val="4023702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C93F3-7FB5-C24D-B114-EB01F6B0D49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8902120-1242-ED4E-9E91-3B3161A340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1504310-6A9B-3347-9735-78B7884B3D97}"/>
              </a:ext>
            </a:extLst>
          </p:cNvPr>
          <p:cNvSpPr>
            <a:spLocks noGrp="1"/>
          </p:cNvSpPr>
          <p:nvPr>
            <p:ph type="dt" sz="half" idx="10"/>
          </p:nvPr>
        </p:nvSpPr>
        <p:spPr/>
        <p:txBody>
          <a:bodyPr/>
          <a:lstStyle/>
          <a:p>
            <a:fld id="{33143FEA-88FF-AC42-954C-89277DD5F595}" type="datetimeFigureOut">
              <a:rPr lang="en-US" smtClean="0"/>
              <a:t>12/5/2022</a:t>
            </a:fld>
            <a:endParaRPr lang="en-US"/>
          </a:p>
        </p:txBody>
      </p:sp>
      <p:sp>
        <p:nvSpPr>
          <p:cNvPr id="5" name="Footer Placeholder 4">
            <a:extLst>
              <a:ext uri="{FF2B5EF4-FFF2-40B4-BE49-F238E27FC236}">
                <a16:creationId xmlns:a16="http://schemas.microsoft.com/office/drawing/2014/main" id="{3DE4F393-A68D-A046-A057-71C03E76B4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4A8CF3-2FC7-174B-9759-982B308C6716}"/>
              </a:ext>
            </a:extLst>
          </p:cNvPr>
          <p:cNvSpPr>
            <a:spLocks noGrp="1"/>
          </p:cNvSpPr>
          <p:nvPr>
            <p:ph type="sldNum" sz="quarter" idx="12"/>
          </p:nvPr>
        </p:nvSpPr>
        <p:spPr/>
        <p:txBody>
          <a:bodyPr/>
          <a:lstStyle/>
          <a:p>
            <a:fld id="{F7514092-D0B7-7340-BC7C-FAD734971BA9}" type="slidenum">
              <a:rPr lang="en-US" smtClean="0"/>
              <a:t>‹#›</a:t>
            </a:fld>
            <a:endParaRPr lang="en-US"/>
          </a:p>
        </p:txBody>
      </p:sp>
    </p:spTree>
    <p:extLst>
      <p:ext uri="{BB962C8B-B14F-4D97-AF65-F5344CB8AC3E}">
        <p14:creationId xmlns:p14="http://schemas.microsoft.com/office/powerpoint/2010/main" val="286727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D1094-22FA-AB45-8709-9E311DB4799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A48163B-22FA-114D-903C-7188510E131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7773571E-4F02-B541-97AF-5268B2BFC8F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DDE2FA45-93BB-0944-9ECA-E3ACC17F6203}"/>
              </a:ext>
            </a:extLst>
          </p:cNvPr>
          <p:cNvSpPr>
            <a:spLocks noGrp="1"/>
          </p:cNvSpPr>
          <p:nvPr>
            <p:ph type="dt" sz="half" idx="10"/>
          </p:nvPr>
        </p:nvSpPr>
        <p:spPr/>
        <p:txBody>
          <a:bodyPr/>
          <a:lstStyle/>
          <a:p>
            <a:fld id="{33143FEA-88FF-AC42-954C-89277DD5F595}" type="datetimeFigureOut">
              <a:rPr lang="en-US" smtClean="0"/>
              <a:t>12/5/2022</a:t>
            </a:fld>
            <a:endParaRPr lang="en-US"/>
          </a:p>
        </p:txBody>
      </p:sp>
      <p:sp>
        <p:nvSpPr>
          <p:cNvPr id="6" name="Footer Placeholder 5">
            <a:extLst>
              <a:ext uri="{FF2B5EF4-FFF2-40B4-BE49-F238E27FC236}">
                <a16:creationId xmlns:a16="http://schemas.microsoft.com/office/drawing/2014/main" id="{170652F7-882A-9B41-A75B-1A371AE950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2A8F56-BF96-684E-94DF-71F83AE66BBF}"/>
              </a:ext>
            </a:extLst>
          </p:cNvPr>
          <p:cNvSpPr>
            <a:spLocks noGrp="1"/>
          </p:cNvSpPr>
          <p:nvPr>
            <p:ph type="sldNum" sz="quarter" idx="12"/>
          </p:nvPr>
        </p:nvSpPr>
        <p:spPr/>
        <p:txBody>
          <a:bodyPr/>
          <a:lstStyle/>
          <a:p>
            <a:fld id="{F7514092-D0B7-7340-BC7C-FAD734971BA9}" type="slidenum">
              <a:rPr lang="en-US" smtClean="0"/>
              <a:t>‹#›</a:t>
            </a:fld>
            <a:endParaRPr lang="en-US"/>
          </a:p>
        </p:txBody>
      </p:sp>
    </p:spTree>
    <p:extLst>
      <p:ext uri="{BB962C8B-B14F-4D97-AF65-F5344CB8AC3E}">
        <p14:creationId xmlns:p14="http://schemas.microsoft.com/office/powerpoint/2010/main" val="1846545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75508-5202-0B49-9F56-CF011F4E2760}"/>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BE1DCDD-2B42-4D40-AAD5-5F708B8149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AC15072-1E7E-B649-8754-A0C4BBBEF49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EE34CE60-0FA8-7749-8DE8-9AE713F3CF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5F1558C-AE11-094C-B78F-6BCA41C2812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7F8DEAE0-BDC5-BB46-93C5-76EE805E2A24}"/>
              </a:ext>
            </a:extLst>
          </p:cNvPr>
          <p:cNvSpPr>
            <a:spLocks noGrp="1"/>
          </p:cNvSpPr>
          <p:nvPr>
            <p:ph type="dt" sz="half" idx="10"/>
          </p:nvPr>
        </p:nvSpPr>
        <p:spPr/>
        <p:txBody>
          <a:bodyPr/>
          <a:lstStyle/>
          <a:p>
            <a:fld id="{33143FEA-88FF-AC42-954C-89277DD5F595}" type="datetimeFigureOut">
              <a:rPr lang="en-US" smtClean="0"/>
              <a:t>12/5/2022</a:t>
            </a:fld>
            <a:endParaRPr lang="en-US"/>
          </a:p>
        </p:txBody>
      </p:sp>
      <p:sp>
        <p:nvSpPr>
          <p:cNvPr id="8" name="Footer Placeholder 7">
            <a:extLst>
              <a:ext uri="{FF2B5EF4-FFF2-40B4-BE49-F238E27FC236}">
                <a16:creationId xmlns:a16="http://schemas.microsoft.com/office/drawing/2014/main" id="{50825079-6B52-C946-B6A3-C6D0D197846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70D658-9BD2-3B40-8C9E-F350A87BCCBE}"/>
              </a:ext>
            </a:extLst>
          </p:cNvPr>
          <p:cNvSpPr>
            <a:spLocks noGrp="1"/>
          </p:cNvSpPr>
          <p:nvPr>
            <p:ph type="sldNum" sz="quarter" idx="12"/>
          </p:nvPr>
        </p:nvSpPr>
        <p:spPr/>
        <p:txBody>
          <a:bodyPr/>
          <a:lstStyle/>
          <a:p>
            <a:fld id="{F7514092-D0B7-7340-BC7C-FAD734971BA9}" type="slidenum">
              <a:rPr lang="en-US" smtClean="0"/>
              <a:t>‹#›</a:t>
            </a:fld>
            <a:endParaRPr lang="en-US"/>
          </a:p>
        </p:txBody>
      </p:sp>
    </p:spTree>
    <p:extLst>
      <p:ext uri="{BB962C8B-B14F-4D97-AF65-F5344CB8AC3E}">
        <p14:creationId xmlns:p14="http://schemas.microsoft.com/office/powerpoint/2010/main" val="1882976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ABD83-B2A8-B74D-A43B-060781FFA4E8}"/>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74941CF7-A6CB-3041-B0A7-352C4D729244}"/>
              </a:ext>
            </a:extLst>
          </p:cNvPr>
          <p:cNvSpPr>
            <a:spLocks noGrp="1"/>
          </p:cNvSpPr>
          <p:nvPr>
            <p:ph type="dt" sz="half" idx="10"/>
          </p:nvPr>
        </p:nvSpPr>
        <p:spPr/>
        <p:txBody>
          <a:bodyPr/>
          <a:lstStyle/>
          <a:p>
            <a:fld id="{33143FEA-88FF-AC42-954C-89277DD5F595}" type="datetimeFigureOut">
              <a:rPr lang="en-US" smtClean="0"/>
              <a:t>12/5/2022</a:t>
            </a:fld>
            <a:endParaRPr lang="en-US"/>
          </a:p>
        </p:txBody>
      </p:sp>
      <p:sp>
        <p:nvSpPr>
          <p:cNvPr id="4" name="Footer Placeholder 3">
            <a:extLst>
              <a:ext uri="{FF2B5EF4-FFF2-40B4-BE49-F238E27FC236}">
                <a16:creationId xmlns:a16="http://schemas.microsoft.com/office/drawing/2014/main" id="{F160E317-F14E-4B48-8A53-CB48A1F2198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EDEA271-E622-F847-9536-171BBCDF5AB2}"/>
              </a:ext>
            </a:extLst>
          </p:cNvPr>
          <p:cNvSpPr>
            <a:spLocks noGrp="1"/>
          </p:cNvSpPr>
          <p:nvPr>
            <p:ph type="sldNum" sz="quarter" idx="12"/>
          </p:nvPr>
        </p:nvSpPr>
        <p:spPr/>
        <p:txBody>
          <a:bodyPr/>
          <a:lstStyle/>
          <a:p>
            <a:fld id="{F7514092-D0B7-7340-BC7C-FAD734971BA9}" type="slidenum">
              <a:rPr lang="en-US" smtClean="0"/>
              <a:t>‹#›</a:t>
            </a:fld>
            <a:endParaRPr lang="en-US"/>
          </a:p>
        </p:txBody>
      </p:sp>
    </p:spTree>
    <p:extLst>
      <p:ext uri="{BB962C8B-B14F-4D97-AF65-F5344CB8AC3E}">
        <p14:creationId xmlns:p14="http://schemas.microsoft.com/office/powerpoint/2010/main" val="925700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542F3C-9D9A-5C46-93A3-86C8010F0734}"/>
              </a:ext>
            </a:extLst>
          </p:cNvPr>
          <p:cNvSpPr>
            <a:spLocks noGrp="1"/>
          </p:cNvSpPr>
          <p:nvPr>
            <p:ph type="dt" sz="half" idx="10"/>
          </p:nvPr>
        </p:nvSpPr>
        <p:spPr/>
        <p:txBody>
          <a:bodyPr/>
          <a:lstStyle/>
          <a:p>
            <a:fld id="{33143FEA-88FF-AC42-954C-89277DD5F595}" type="datetimeFigureOut">
              <a:rPr lang="en-US" smtClean="0"/>
              <a:t>12/5/2022</a:t>
            </a:fld>
            <a:endParaRPr lang="en-US"/>
          </a:p>
        </p:txBody>
      </p:sp>
      <p:sp>
        <p:nvSpPr>
          <p:cNvPr id="3" name="Footer Placeholder 2">
            <a:extLst>
              <a:ext uri="{FF2B5EF4-FFF2-40B4-BE49-F238E27FC236}">
                <a16:creationId xmlns:a16="http://schemas.microsoft.com/office/drawing/2014/main" id="{6E3A832A-6C1F-4F45-AF03-C43667F59E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796F2DD-5810-2240-8BC1-593967BC7938}"/>
              </a:ext>
            </a:extLst>
          </p:cNvPr>
          <p:cNvSpPr>
            <a:spLocks noGrp="1"/>
          </p:cNvSpPr>
          <p:nvPr>
            <p:ph type="sldNum" sz="quarter" idx="12"/>
          </p:nvPr>
        </p:nvSpPr>
        <p:spPr/>
        <p:txBody>
          <a:bodyPr/>
          <a:lstStyle/>
          <a:p>
            <a:fld id="{F7514092-D0B7-7340-BC7C-FAD734971BA9}" type="slidenum">
              <a:rPr lang="en-US" smtClean="0"/>
              <a:t>‹#›</a:t>
            </a:fld>
            <a:endParaRPr lang="en-US"/>
          </a:p>
        </p:txBody>
      </p:sp>
    </p:spTree>
    <p:extLst>
      <p:ext uri="{BB962C8B-B14F-4D97-AF65-F5344CB8AC3E}">
        <p14:creationId xmlns:p14="http://schemas.microsoft.com/office/powerpoint/2010/main" val="1457183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74E85-E99C-ED46-9825-EF78EECDAFF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76764A20-03D9-314D-9723-DB3EE19AC1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4BD33CE5-52CE-A941-814A-6FF8817F78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3235029-9BAB-4041-AE4F-492507CAA885}"/>
              </a:ext>
            </a:extLst>
          </p:cNvPr>
          <p:cNvSpPr>
            <a:spLocks noGrp="1"/>
          </p:cNvSpPr>
          <p:nvPr>
            <p:ph type="dt" sz="half" idx="10"/>
          </p:nvPr>
        </p:nvSpPr>
        <p:spPr/>
        <p:txBody>
          <a:bodyPr/>
          <a:lstStyle/>
          <a:p>
            <a:fld id="{33143FEA-88FF-AC42-954C-89277DD5F595}" type="datetimeFigureOut">
              <a:rPr lang="en-US" smtClean="0"/>
              <a:t>12/5/2022</a:t>
            </a:fld>
            <a:endParaRPr lang="en-US"/>
          </a:p>
        </p:txBody>
      </p:sp>
      <p:sp>
        <p:nvSpPr>
          <p:cNvPr id="6" name="Footer Placeholder 5">
            <a:extLst>
              <a:ext uri="{FF2B5EF4-FFF2-40B4-BE49-F238E27FC236}">
                <a16:creationId xmlns:a16="http://schemas.microsoft.com/office/drawing/2014/main" id="{3E485147-BB27-C74F-AC6F-E97D79605D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956342-FC99-3F4F-A61B-20375EBADCAB}"/>
              </a:ext>
            </a:extLst>
          </p:cNvPr>
          <p:cNvSpPr>
            <a:spLocks noGrp="1"/>
          </p:cNvSpPr>
          <p:nvPr>
            <p:ph type="sldNum" sz="quarter" idx="12"/>
          </p:nvPr>
        </p:nvSpPr>
        <p:spPr/>
        <p:txBody>
          <a:bodyPr/>
          <a:lstStyle/>
          <a:p>
            <a:fld id="{F7514092-D0B7-7340-BC7C-FAD734971BA9}" type="slidenum">
              <a:rPr lang="en-US" smtClean="0"/>
              <a:t>‹#›</a:t>
            </a:fld>
            <a:endParaRPr lang="en-US"/>
          </a:p>
        </p:txBody>
      </p:sp>
    </p:spTree>
    <p:extLst>
      <p:ext uri="{BB962C8B-B14F-4D97-AF65-F5344CB8AC3E}">
        <p14:creationId xmlns:p14="http://schemas.microsoft.com/office/powerpoint/2010/main" val="2913207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01DCA-F305-A340-A1BE-F0E0EA54214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F8A43DEE-10AE-3C45-8045-D374A95A7B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C29EECF-F3B0-084F-B0A3-BC50E75D01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43A6424-B72F-3649-BEC3-0B2743E7C313}"/>
              </a:ext>
            </a:extLst>
          </p:cNvPr>
          <p:cNvSpPr>
            <a:spLocks noGrp="1"/>
          </p:cNvSpPr>
          <p:nvPr>
            <p:ph type="dt" sz="half" idx="10"/>
          </p:nvPr>
        </p:nvSpPr>
        <p:spPr/>
        <p:txBody>
          <a:bodyPr/>
          <a:lstStyle/>
          <a:p>
            <a:fld id="{33143FEA-88FF-AC42-954C-89277DD5F595}" type="datetimeFigureOut">
              <a:rPr lang="en-US" smtClean="0"/>
              <a:t>12/5/2022</a:t>
            </a:fld>
            <a:endParaRPr lang="en-US"/>
          </a:p>
        </p:txBody>
      </p:sp>
      <p:sp>
        <p:nvSpPr>
          <p:cNvPr id="6" name="Footer Placeholder 5">
            <a:extLst>
              <a:ext uri="{FF2B5EF4-FFF2-40B4-BE49-F238E27FC236}">
                <a16:creationId xmlns:a16="http://schemas.microsoft.com/office/drawing/2014/main" id="{ED5177AE-6527-5D44-AD6A-E3F7EE45F1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E25CED-F5FE-FA48-ACA6-AAEF543B7EEC}"/>
              </a:ext>
            </a:extLst>
          </p:cNvPr>
          <p:cNvSpPr>
            <a:spLocks noGrp="1"/>
          </p:cNvSpPr>
          <p:nvPr>
            <p:ph type="sldNum" sz="quarter" idx="12"/>
          </p:nvPr>
        </p:nvSpPr>
        <p:spPr/>
        <p:txBody>
          <a:bodyPr/>
          <a:lstStyle/>
          <a:p>
            <a:fld id="{F7514092-D0B7-7340-BC7C-FAD734971BA9}" type="slidenum">
              <a:rPr lang="en-US" smtClean="0"/>
              <a:t>‹#›</a:t>
            </a:fld>
            <a:endParaRPr lang="en-US"/>
          </a:p>
        </p:txBody>
      </p:sp>
    </p:spTree>
    <p:extLst>
      <p:ext uri="{BB962C8B-B14F-4D97-AF65-F5344CB8AC3E}">
        <p14:creationId xmlns:p14="http://schemas.microsoft.com/office/powerpoint/2010/main" val="3520574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2281C3-C6BA-8F41-A5D2-1CF5F014B5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240A95E-3602-C941-AC8E-0A2E77B79E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D64B87B-11C5-734D-987B-88FA2C1DBF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143FEA-88FF-AC42-954C-89277DD5F595}" type="datetimeFigureOut">
              <a:rPr lang="en-US" smtClean="0"/>
              <a:t>12/5/2022</a:t>
            </a:fld>
            <a:endParaRPr lang="en-US"/>
          </a:p>
        </p:txBody>
      </p:sp>
      <p:sp>
        <p:nvSpPr>
          <p:cNvPr id="5" name="Footer Placeholder 4">
            <a:extLst>
              <a:ext uri="{FF2B5EF4-FFF2-40B4-BE49-F238E27FC236}">
                <a16:creationId xmlns:a16="http://schemas.microsoft.com/office/drawing/2014/main" id="{51D8D7B3-8BF2-B344-8281-7F8EFAC189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DE2FFC4-3CC6-8C46-B9A1-ED9080FEF6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514092-D0B7-7340-BC7C-FAD734971BA9}" type="slidenum">
              <a:rPr lang="en-US" smtClean="0"/>
              <a:t>‹#›</a:t>
            </a:fld>
            <a:endParaRPr lang="en-US"/>
          </a:p>
        </p:txBody>
      </p:sp>
    </p:spTree>
    <p:extLst>
      <p:ext uri="{BB962C8B-B14F-4D97-AF65-F5344CB8AC3E}">
        <p14:creationId xmlns:p14="http://schemas.microsoft.com/office/powerpoint/2010/main" val="15847781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video" Target="https://www.youtube.com/embed/FkobfY6K1SM?feature=oembed" TargetMode="Externa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www.gov.uk/guidance/evaluation-in-health-and-wellbeing-process#introduction-to-process-evaluation" TargetMode="External"/><Relationship Id="rId1" Type="http://schemas.openxmlformats.org/officeDocument/2006/relationships/slideLayout" Target="../slideLayouts/slideLayout2.xml"/><Relationship Id="rId4" Type="http://schemas.openxmlformats.org/officeDocument/2006/relationships/hyperlink" Target="mailto:Hilary.gunn100@Plymouth.ac.uk"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nspccro.nihr.ac.uk/working-with-us/research-service-evaluation-or-audit"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85F5A7-90D6-6D40-944A-660E9A4A8381}"/>
              </a:ext>
            </a:extLst>
          </p:cNvPr>
          <p:cNvSpPr>
            <a:spLocks noGrp="1"/>
          </p:cNvSpPr>
          <p:nvPr>
            <p:ph type="ctrTitle"/>
          </p:nvPr>
        </p:nvSpPr>
        <p:spPr>
          <a:xfrm>
            <a:off x="643468" y="643467"/>
            <a:ext cx="4620584" cy="4567137"/>
          </a:xfrm>
        </p:spPr>
        <p:txBody>
          <a:bodyPr>
            <a:normAutofit fontScale="90000"/>
          </a:bodyPr>
          <a:lstStyle/>
          <a:p>
            <a:pPr algn="l"/>
            <a:r>
              <a:rPr lang="en-GB" dirty="0"/>
              <a:t>Measuring impact: Service Evaluation and development</a:t>
            </a:r>
            <a:r>
              <a:rPr lang="en-GB" sz="4400" dirty="0">
                <a:effectLst/>
              </a:rPr>
              <a:t> </a:t>
            </a:r>
            <a:endParaRPr lang="en-US" sz="4400" dirty="0"/>
          </a:p>
        </p:txBody>
      </p:sp>
      <p:sp>
        <p:nvSpPr>
          <p:cNvPr id="3" name="Subtitle 2">
            <a:extLst>
              <a:ext uri="{FF2B5EF4-FFF2-40B4-BE49-F238E27FC236}">
                <a16:creationId xmlns:a16="http://schemas.microsoft.com/office/drawing/2014/main" id="{3851A822-BCCE-DA4C-8EDB-8BBADD355B72}"/>
              </a:ext>
            </a:extLst>
          </p:cNvPr>
          <p:cNvSpPr>
            <a:spLocks noGrp="1"/>
          </p:cNvSpPr>
          <p:nvPr>
            <p:ph type="subTitle" idx="1"/>
          </p:nvPr>
        </p:nvSpPr>
        <p:spPr>
          <a:xfrm>
            <a:off x="643467" y="5277684"/>
            <a:ext cx="4620584" cy="775494"/>
          </a:xfrm>
        </p:spPr>
        <p:txBody>
          <a:bodyPr>
            <a:normAutofit/>
          </a:bodyPr>
          <a:lstStyle/>
          <a:p>
            <a:pPr algn="l"/>
            <a:r>
              <a:rPr lang="en-US" dirty="0"/>
              <a:t>Hilary Gunn</a:t>
            </a:r>
          </a:p>
        </p:txBody>
      </p:sp>
      <p:pic>
        <p:nvPicPr>
          <p:cNvPr id="5" name="Picture 4" descr="Hotel bell">
            <a:extLst>
              <a:ext uri="{FF2B5EF4-FFF2-40B4-BE49-F238E27FC236}">
                <a16:creationId xmlns:a16="http://schemas.microsoft.com/office/drawing/2014/main" id="{8A009DB5-6CD3-41CA-8DEE-802E4CE67F46}"/>
              </a:ext>
            </a:extLst>
          </p:cNvPr>
          <p:cNvPicPr>
            <a:picLocks noChangeAspect="1"/>
          </p:cNvPicPr>
          <p:nvPr/>
        </p:nvPicPr>
        <p:blipFill rotWithShape="1">
          <a:blip r:embed="rId3"/>
          <a:srcRect l="41964" r="-1"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245880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graphical user interface&#10;&#10;Description automatically generated">
            <a:extLst>
              <a:ext uri="{FF2B5EF4-FFF2-40B4-BE49-F238E27FC236}">
                <a16:creationId xmlns:a16="http://schemas.microsoft.com/office/drawing/2014/main" id="{3D8C0093-2619-3248-9750-F247F5C65E17}"/>
              </a:ext>
            </a:extLst>
          </p:cNvPr>
          <p:cNvPicPr>
            <a:picLocks noGrp="1" noChangeAspect="1"/>
          </p:cNvPicPr>
          <p:nvPr>
            <p:ph idx="1"/>
          </p:nvPr>
        </p:nvPicPr>
        <p:blipFill rotWithShape="1">
          <a:blip r:embed="rId2"/>
          <a:srcRect b="9133"/>
          <a:stretch/>
        </p:blipFill>
        <p:spPr>
          <a:xfrm>
            <a:off x="457200" y="457200"/>
            <a:ext cx="11277600" cy="5943600"/>
          </a:xfrm>
          <a:prstGeom prst="rect">
            <a:avLst/>
          </a:prstGeom>
        </p:spPr>
      </p:pic>
    </p:spTree>
    <p:extLst>
      <p:ext uri="{BB962C8B-B14F-4D97-AF65-F5344CB8AC3E}">
        <p14:creationId xmlns:p14="http://schemas.microsoft.com/office/powerpoint/2010/main" val="1910483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D894347-C9A9-4BFD-8A6D-05A2B0CDDF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ED281-4082-46F9-86EE-D78901367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2"/>
            <a:ext cx="9379192" cy="4251280"/>
          </a:xfrm>
          <a:custGeom>
            <a:avLst/>
            <a:gdLst>
              <a:gd name="connsiteX0" fmla="*/ 9379192 w 9379192"/>
              <a:gd name="connsiteY0" fmla="*/ 3752527 h 3752527"/>
              <a:gd name="connsiteX1" fmla="*/ 3293459 w 9379192"/>
              <a:gd name="connsiteY1" fmla="*/ 3752527 h 3752527"/>
              <a:gd name="connsiteX2" fmla="*/ 3297156 w 9379192"/>
              <a:gd name="connsiteY2" fmla="*/ 3752055 h 3752527"/>
              <a:gd name="connsiteX3" fmla="*/ 3642095 w 9379192"/>
              <a:gd name="connsiteY3" fmla="*/ 3690141 h 3752527"/>
              <a:gd name="connsiteX4" fmla="*/ 2307659 w 9379192"/>
              <a:gd name="connsiteY4" fmla="*/ 3500267 h 3752527"/>
              <a:gd name="connsiteX5" fmla="*/ 2383194 w 9379192"/>
              <a:gd name="connsiteY5" fmla="*/ 3475501 h 3752527"/>
              <a:gd name="connsiteX6" fmla="*/ 2237161 w 9379192"/>
              <a:gd name="connsiteY6" fmla="*/ 3376437 h 3752527"/>
              <a:gd name="connsiteX7" fmla="*/ 1637924 w 9379192"/>
              <a:gd name="connsiteY7" fmla="*/ 3219585 h 3752527"/>
              <a:gd name="connsiteX8" fmla="*/ 2383194 w 9379192"/>
              <a:gd name="connsiteY8" fmla="*/ 2955415 h 3752527"/>
              <a:gd name="connsiteX9" fmla="*/ 1542249 w 9379192"/>
              <a:gd name="connsiteY9" fmla="*/ 2596307 h 3752527"/>
              <a:gd name="connsiteX10" fmla="*/ 1114221 w 9379192"/>
              <a:gd name="connsiteY10" fmla="*/ 2509625 h 3752527"/>
              <a:gd name="connsiteX11" fmla="*/ 2524191 w 9379192"/>
              <a:gd name="connsiteY11" fmla="*/ 2059708 h 3752527"/>
              <a:gd name="connsiteX12" fmla="*/ 238027 w 9379192"/>
              <a:gd name="connsiteY12" fmla="*/ 1836815 h 3752527"/>
              <a:gd name="connsiteX13" fmla="*/ 424343 w 9379192"/>
              <a:gd name="connsiteY13" fmla="*/ 1746006 h 3752527"/>
              <a:gd name="connsiteX14" fmla="*/ 1844384 w 9379192"/>
              <a:gd name="connsiteY14" fmla="*/ 1770772 h 3752527"/>
              <a:gd name="connsiteX15" fmla="*/ 2081058 w 9379192"/>
              <a:gd name="connsiteY15" fmla="*/ 1700602 h 3752527"/>
              <a:gd name="connsiteX16" fmla="*/ 1844384 w 9379192"/>
              <a:gd name="connsiteY16" fmla="*/ 1589154 h 3752527"/>
              <a:gd name="connsiteX17" fmla="*/ 922869 w 9379192"/>
              <a:gd name="connsiteY17" fmla="*/ 1506601 h 3752527"/>
              <a:gd name="connsiteX18" fmla="*/ 681160 w 9379192"/>
              <a:gd name="connsiteY18" fmla="*/ 1320855 h 3752527"/>
              <a:gd name="connsiteX19" fmla="*/ 273276 w 9379192"/>
              <a:gd name="connsiteY19" fmla="*/ 1106216 h 3752527"/>
              <a:gd name="connsiteX20" fmla="*/ 555269 w 9379192"/>
              <a:gd name="connsiteY20" fmla="*/ 928727 h 3752527"/>
              <a:gd name="connsiteX21" fmla="*/ 97029 w 9379192"/>
              <a:gd name="connsiteY21" fmla="*/ 664555 h 3752527"/>
              <a:gd name="connsiteX22" fmla="*/ 227955 w 9379192"/>
              <a:gd name="connsiteY22" fmla="*/ 317831 h 3752527"/>
              <a:gd name="connsiteX23" fmla="*/ 998402 w 9379192"/>
              <a:gd name="connsiteY23" fmla="*/ 235277 h 3752527"/>
              <a:gd name="connsiteX24" fmla="*/ 2030701 w 9379192"/>
              <a:gd name="connsiteY24" fmla="*/ 115575 h 3752527"/>
              <a:gd name="connsiteX25" fmla="*/ 3068036 w 9379192"/>
              <a:gd name="connsiteY25" fmla="*/ 12383 h 3752527"/>
              <a:gd name="connsiteX26" fmla="*/ 4105370 w 9379192"/>
              <a:gd name="connsiteY26" fmla="*/ 12383 h 3752527"/>
              <a:gd name="connsiteX27" fmla="*/ 4402472 w 9379192"/>
              <a:gd name="connsiteY27" fmla="*/ 20638 h 3752527"/>
              <a:gd name="connsiteX28" fmla="*/ 4407507 w 9379192"/>
              <a:gd name="connsiteY28" fmla="*/ 20638 h 3752527"/>
              <a:gd name="connsiteX29" fmla="*/ 5696622 w 9379192"/>
              <a:gd name="connsiteY29" fmla="*/ 57788 h 3752527"/>
              <a:gd name="connsiteX30" fmla="*/ 6175004 w 9379192"/>
              <a:gd name="connsiteY30" fmla="*/ 61915 h 3752527"/>
              <a:gd name="connsiteX31" fmla="*/ 7212339 w 9379192"/>
              <a:gd name="connsiteY31" fmla="*/ 66042 h 3752527"/>
              <a:gd name="connsiteX32" fmla="*/ 8244638 w 9379192"/>
              <a:gd name="connsiteY32" fmla="*/ 49532 h 3752527"/>
              <a:gd name="connsiteX33" fmla="*/ 9292044 w 9379192"/>
              <a:gd name="connsiteY33" fmla="*/ 0 h 3752527"/>
              <a:gd name="connsiteX34" fmla="*/ 9379192 w 9379192"/>
              <a:gd name="connsiteY34" fmla="*/ 2762 h 375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379192" h="3752527">
                <a:moveTo>
                  <a:pt x="9379192" y="3752527"/>
                </a:moveTo>
                <a:lnTo>
                  <a:pt x="3293459" y="3752527"/>
                </a:lnTo>
                <a:lnTo>
                  <a:pt x="3297156" y="3752055"/>
                </a:lnTo>
                <a:cubicBezTo>
                  <a:pt x="3412975" y="3736577"/>
                  <a:pt x="3551454" y="3714906"/>
                  <a:pt x="3642095" y="3690141"/>
                </a:cubicBezTo>
                <a:cubicBezTo>
                  <a:pt x="3380244" y="3686012"/>
                  <a:pt x="2347945" y="3529162"/>
                  <a:pt x="2307659" y="3500267"/>
                </a:cubicBezTo>
                <a:cubicBezTo>
                  <a:pt x="2327803" y="3492012"/>
                  <a:pt x="2358017" y="3483757"/>
                  <a:pt x="2383194" y="3475501"/>
                </a:cubicBezTo>
                <a:cubicBezTo>
                  <a:pt x="2327803" y="3450736"/>
                  <a:pt x="2282482" y="3421842"/>
                  <a:pt x="2237161" y="3376437"/>
                </a:cubicBezTo>
                <a:cubicBezTo>
                  <a:pt x="2091129" y="3223714"/>
                  <a:pt x="1844384" y="3277374"/>
                  <a:pt x="1637924" y="3219585"/>
                </a:cubicBezTo>
                <a:cubicBezTo>
                  <a:pt x="1768850" y="2897627"/>
                  <a:pt x="2116307" y="3017329"/>
                  <a:pt x="2383194" y="2955415"/>
                </a:cubicBezTo>
                <a:cubicBezTo>
                  <a:pt x="1683245" y="2765541"/>
                  <a:pt x="1819207" y="2666477"/>
                  <a:pt x="1542249" y="2596307"/>
                </a:cubicBezTo>
                <a:cubicBezTo>
                  <a:pt x="1194791" y="2509625"/>
                  <a:pt x="1114221" y="2509625"/>
                  <a:pt x="1114221" y="2509625"/>
                </a:cubicBezTo>
                <a:cubicBezTo>
                  <a:pt x="1522105" y="2245455"/>
                  <a:pt x="2010559" y="2530264"/>
                  <a:pt x="2524191" y="2059708"/>
                </a:cubicBezTo>
                <a:cubicBezTo>
                  <a:pt x="2030701" y="1993667"/>
                  <a:pt x="555269" y="1960645"/>
                  <a:pt x="238027" y="1836815"/>
                </a:cubicBezTo>
                <a:cubicBezTo>
                  <a:pt x="358880" y="1882219"/>
                  <a:pt x="368952" y="1746006"/>
                  <a:pt x="424343" y="1746006"/>
                </a:cubicBezTo>
                <a:cubicBezTo>
                  <a:pt x="892655" y="1741879"/>
                  <a:pt x="1371037" y="1820305"/>
                  <a:pt x="1844384" y="1770772"/>
                </a:cubicBezTo>
                <a:cubicBezTo>
                  <a:pt x="1929989" y="1766645"/>
                  <a:pt x="2065951" y="1803793"/>
                  <a:pt x="2081058" y="1700602"/>
                </a:cubicBezTo>
                <a:cubicBezTo>
                  <a:pt x="2096164" y="1572644"/>
                  <a:pt x="1919919" y="1601537"/>
                  <a:pt x="1844384" y="1589154"/>
                </a:cubicBezTo>
                <a:cubicBezTo>
                  <a:pt x="1537212" y="1547877"/>
                  <a:pt x="1235076" y="1531367"/>
                  <a:pt x="922869" y="1506601"/>
                </a:cubicBezTo>
                <a:cubicBezTo>
                  <a:pt x="791943" y="1494218"/>
                  <a:pt x="630804" y="1518984"/>
                  <a:pt x="681160" y="1320855"/>
                </a:cubicBezTo>
                <a:cubicBezTo>
                  <a:pt x="640874" y="1130983"/>
                  <a:pt x="399166" y="1197025"/>
                  <a:pt x="273276" y="1106216"/>
                </a:cubicBezTo>
                <a:cubicBezTo>
                  <a:pt x="333703" y="998897"/>
                  <a:pt x="504913" y="1073196"/>
                  <a:pt x="555269" y="928727"/>
                </a:cubicBezTo>
                <a:cubicBezTo>
                  <a:pt x="313560" y="974131"/>
                  <a:pt x="338738" y="660428"/>
                  <a:pt x="97029" y="664555"/>
                </a:cubicBezTo>
                <a:cubicBezTo>
                  <a:pt x="-104395" y="478810"/>
                  <a:pt x="41638" y="388001"/>
                  <a:pt x="227955" y="317831"/>
                </a:cubicBezTo>
                <a:cubicBezTo>
                  <a:pt x="469664" y="231150"/>
                  <a:pt x="736551" y="251788"/>
                  <a:pt x="998402" y="235277"/>
                </a:cubicBezTo>
                <a:cubicBezTo>
                  <a:pt x="1345860" y="198128"/>
                  <a:pt x="1678209" y="111447"/>
                  <a:pt x="2030701" y="115575"/>
                </a:cubicBezTo>
                <a:cubicBezTo>
                  <a:pt x="2363052" y="28893"/>
                  <a:pt x="2730650" y="123829"/>
                  <a:pt x="3068036" y="12383"/>
                </a:cubicBezTo>
                <a:cubicBezTo>
                  <a:pt x="3410457" y="12383"/>
                  <a:pt x="3757914" y="12383"/>
                  <a:pt x="4105370" y="12383"/>
                </a:cubicBezTo>
                <a:cubicBezTo>
                  <a:pt x="4206084" y="16510"/>
                  <a:pt x="4301759" y="16510"/>
                  <a:pt x="4402472" y="20638"/>
                </a:cubicBezTo>
                <a:cubicBezTo>
                  <a:pt x="4402472" y="20638"/>
                  <a:pt x="4407507" y="20638"/>
                  <a:pt x="4407507" y="20638"/>
                </a:cubicBezTo>
                <a:cubicBezTo>
                  <a:pt x="4840570" y="33022"/>
                  <a:pt x="5268596" y="41276"/>
                  <a:pt x="5696622" y="57788"/>
                </a:cubicBezTo>
                <a:cubicBezTo>
                  <a:pt x="5857761" y="57788"/>
                  <a:pt x="6013864" y="61915"/>
                  <a:pt x="6175004" y="61915"/>
                </a:cubicBezTo>
                <a:cubicBezTo>
                  <a:pt x="6517425" y="82553"/>
                  <a:pt x="6864883" y="94936"/>
                  <a:pt x="7212339" y="66042"/>
                </a:cubicBezTo>
                <a:cubicBezTo>
                  <a:pt x="7559796" y="90809"/>
                  <a:pt x="7897182" y="74298"/>
                  <a:pt x="8244638" y="49532"/>
                </a:cubicBezTo>
                <a:cubicBezTo>
                  <a:pt x="8597130" y="78426"/>
                  <a:pt x="8944587" y="37149"/>
                  <a:pt x="9292044" y="0"/>
                </a:cubicBezTo>
                <a:lnTo>
                  <a:pt x="9379192" y="2762"/>
                </a:lnTo>
                <a:close/>
              </a:path>
            </a:pathLst>
          </a:custGeom>
          <a:solidFill>
            <a:schemeClr val="bg2">
              <a:alpha val="50000"/>
            </a:schemeClr>
          </a:solidFill>
          <a:ln w="32707"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5531D9B7-48AB-4407-A9E8-13391FCB2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9902" flipV="1">
            <a:off x="5210629" y="4242714"/>
            <a:ext cx="7104297" cy="3137347"/>
          </a:xfrm>
          <a:custGeom>
            <a:avLst/>
            <a:gdLst>
              <a:gd name="connsiteX0" fmla="*/ 6772629 w 7104297"/>
              <a:gd name="connsiteY0" fmla="*/ 3137347 h 3137347"/>
              <a:gd name="connsiteX1" fmla="*/ 7104297 w 7104297"/>
              <a:gd name="connsiteY1" fmla="*/ 1081624 h 3137347"/>
              <a:gd name="connsiteX2" fmla="*/ 400225 w 7104297"/>
              <a:gd name="connsiteY2" fmla="*/ 0 h 3137347"/>
              <a:gd name="connsiteX3" fmla="*/ 277738 w 7104297"/>
              <a:gd name="connsiteY3" fmla="*/ 5048 h 3137347"/>
              <a:gd name="connsiteX4" fmla="*/ 0 w 7104297"/>
              <a:gd name="connsiteY4" fmla="*/ 23585 h 3137347"/>
              <a:gd name="connsiteX5" fmla="*/ 296410 w 7104297"/>
              <a:gd name="connsiteY5" fmla="*/ 136472 h 3137347"/>
              <a:gd name="connsiteX6" fmla="*/ 396403 w 7104297"/>
              <a:gd name="connsiteY6" fmla="*/ 445861 h 3137347"/>
              <a:gd name="connsiteX7" fmla="*/ 760665 w 7104297"/>
              <a:gd name="connsiteY7" fmla="*/ 621461 h 3137347"/>
              <a:gd name="connsiteX8" fmla="*/ 996368 w 7104297"/>
              <a:gd name="connsiteY8" fmla="*/ 684176 h 3137347"/>
              <a:gd name="connsiteX9" fmla="*/ 1535617 w 7104297"/>
              <a:gd name="connsiteY9" fmla="*/ 776157 h 3137347"/>
              <a:gd name="connsiteX10" fmla="*/ 1614185 w 7104297"/>
              <a:gd name="connsiteY10" fmla="*/ 926671 h 3137347"/>
              <a:gd name="connsiteX11" fmla="*/ 1682037 w 7104297"/>
              <a:gd name="connsiteY11" fmla="*/ 1093909 h 3137347"/>
              <a:gd name="connsiteX12" fmla="*/ 1824886 w 7104297"/>
              <a:gd name="connsiteY12" fmla="*/ 1202614 h 3137347"/>
              <a:gd name="connsiteX13" fmla="*/ 714243 w 7104297"/>
              <a:gd name="connsiteY13" fmla="*/ 1185890 h 3137347"/>
              <a:gd name="connsiteX14" fmla="*/ 1967733 w 7104297"/>
              <a:gd name="connsiteY14" fmla="*/ 1537090 h 3137347"/>
              <a:gd name="connsiteX15" fmla="*/ 1857026 w 7104297"/>
              <a:gd name="connsiteY15" fmla="*/ 1675062 h 3137347"/>
              <a:gd name="connsiteX16" fmla="*/ 2542697 w 7104297"/>
              <a:gd name="connsiteY16" fmla="*/ 1863205 h 3137347"/>
              <a:gd name="connsiteX17" fmla="*/ 2174863 w 7104297"/>
              <a:gd name="connsiteY17" fmla="*/ 1884109 h 3137347"/>
              <a:gd name="connsiteX18" fmla="*/ 4314015 w 7104297"/>
              <a:gd name="connsiteY18" fmla="*/ 2670128 h 3137347"/>
              <a:gd name="connsiteX19" fmla="*/ 5430784 w 7104297"/>
              <a:gd name="connsiteY19" fmla="*/ 2889725 h 3137347"/>
              <a:gd name="connsiteX20" fmla="*/ 6613344 w 7104297"/>
              <a:gd name="connsiteY20" fmla="*/ 3108822 h 3137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104297" h="3137347">
                <a:moveTo>
                  <a:pt x="6772629" y="3137347"/>
                </a:moveTo>
                <a:lnTo>
                  <a:pt x="7104297" y="1081624"/>
                </a:lnTo>
                <a:lnTo>
                  <a:pt x="400225" y="0"/>
                </a:lnTo>
                <a:lnTo>
                  <a:pt x="277738" y="5048"/>
                </a:lnTo>
                <a:cubicBezTo>
                  <a:pt x="185423" y="9801"/>
                  <a:pt x="92851" y="15745"/>
                  <a:pt x="0" y="23585"/>
                </a:cubicBezTo>
                <a:cubicBezTo>
                  <a:pt x="96424" y="149013"/>
                  <a:pt x="221416" y="44490"/>
                  <a:pt x="296410" y="136472"/>
                </a:cubicBezTo>
                <a:cubicBezTo>
                  <a:pt x="224986" y="328795"/>
                  <a:pt x="253557" y="433318"/>
                  <a:pt x="396403" y="445861"/>
                </a:cubicBezTo>
                <a:cubicBezTo>
                  <a:pt x="535682" y="458403"/>
                  <a:pt x="685672" y="391507"/>
                  <a:pt x="760665" y="621461"/>
                </a:cubicBezTo>
                <a:cubicBezTo>
                  <a:pt x="782093" y="692537"/>
                  <a:pt x="914229" y="671633"/>
                  <a:pt x="996368" y="684176"/>
                </a:cubicBezTo>
                <a:cubicBezTo>
                  <a:pt x="1174926" y="713442"/>
                  <a:pt x="1364202" y="684176"/>
                  <a:pt x="1535617" y="776157"/>
                </a:cubicBezTo>
                <a:cubicBezTo>
                  <a:pt x="1603471" y="809604"/>
                  <a:pt x="1649896" y="834690"/>
                  <a:pt x="1614185" y="926671"/>
                </a:cubicBezTo>
                <a:cubicBezTo>
                  <a:pt x="1578472" y="1022833"/>
                  <a:pt x="1624898" y="1056279"/>
                  <a:pt x="1682037" y="1093909"/>
                </a:cubicBezTo>
                <a:cubicBezTo>
                  <a:pt x="1724892" y="1123175"/>
                  <a:pt x="1789173" y="1114814"/>
                  <a:pt x="1824886" y="1202614"/>
                </a:cubicBezTo>
                <a:cubicBezTo>
                  <a:pt x="1449909" y="1190070"/>
                  <a:pt x="1085647" y="1118994"/>
                  <a:pt x="714243" y="1185890"/>
                </a:cubicBezTo>
                <a:cubicBezTo>
                  <a:pt x="1121358" y="1353128"/>
                  <a:pt x="1567759" y="1344765"/>
                  <a:pt x="1967733" y="1537090"/>
                </a:cubicBezTo>
                <a:cubicBezTo>
                  <a:pt x="1953448" y="1603986"/>
                  <a:pt x="1860597" y="1574718"/>
                  <a:pt x="1857026" y="1675062"/>
                </a:cubicBezTo>
                <a:cubicBezTo>
                  <a:pt x="2067727" y="1779586"/>
                  <a:pt x="2321284" y="1708508"/>
                  <a:pt x="2542697" y="1863205"/>
                </a:cubicBezTo>
                <a:cubicBezTo>
                  <a:pt x="2414134" y="1934281"/>
                  <a:pt x="2296285" y="1817213"/>
                  <a:pt x="2174863" y="1884109"/>
                </a:cubicBezTo>
                <a:cubicBezTo>
                  <a:pt x="2214147" y="1984452"/>
                  <a:pt x="3992607" y="2603233"/>
                  <a:pt x="4314015" y="2670128"/>
                </a:cubicBezTo>
                <a:cubicBezTo>
                  <a:pt x="4559090" y="2721868"/>
                  <a:pt x="4976921" y="2803592"/>
                  <a:pt x="5430784" y="2889725"/>
                </a:cubicBezTo>
                <a:cubicBezTo>
                  <a:pt x="5827914" y="2965093"/>
                  <a:pt x="6252633" y="3043836"/>
                  <a:pt x="6613344" y="3108822"/>
                </a:cubicBezTo>
                <a:close/>
              </a:path>
            </a:pathLst>
          </a:custGeom>
          <a:solidFill>
            <a:schemeClr val="bg2">
              <a:alpha val="5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2C8A44CB-E3B5-2049-B415-9445CF8CA060}"/>
              </a:ext>
            </a:extLst>
          </p:cNvPr>
          <p:cNvSpPr>
            <a:spLocks noGrp="1"/>
          </p:cNvSpPr>
          <p:nvPr>
            <p:ph type="title"/>
          </p:nvPr>
        </p:nvSpPr>
        <p:spPr>
          <a:xfrm>
            <a:off x="838200" y="937845"/>
            <a:ext cx="9685149" cy="3643679"/>
          </a:xfrm>
        </p:spPr>
        <p:txBody>
          <a:bodyPr vert="horz" lIns="91440" tIns="45720" rIns="91440" bIns="45720" rtlCol="0" anchor="b">
            <a:normAutofit/>
          </a:bodyPr>
          <a:lstStyle/>
          <a:p>
            <a:r>
              <a:rPr lang="en-US" sz="5200" kern="1200" dirty="0">
                <a:solidFill>
                  <a:schemeClr val="tx1"/>
                </a:solidFill>
                <a:latin typeface="+mj-lt"/>
                <a:ea typeface="+mj-ea"/>
                <a:cs typeface="+mj-cs"/>
              </a:rPr>
              <a:t>Outcomes based evaluation </a:t>
            </a:r>
            <a:br>
              <a:rPr lang="en-US" sz="5200" kern="1200" dirty="0">
                <a:solidFill>
                  <a:schemeClr val="tx1"/>
                </a:solidFill>
                <a:latin typeface="+mj-lt"/>
                <a:ea typeface="+mj-ea"/>
                <a:cs typeface="+mj-cs"/>
              </a:rPr>
            </a:br>
            <a:r>
              <a:rPr lang="en-US" sz="5200" kern="1200" dirty="0">
                <a:solidFill>
                  <a:schemeClr val="tx1"/>
                </a:solidFill>
                <a:latin typeface="+mj-lt"/>
                <a:ea typeface="+mj-ea"/>
                <a:cs typeface="+mj-cs"/>
              </a:rPr>
              <a:t>(the easy bit)</a:t>
            </a:r>
          </a:p>
        </p:txBody>
      </p:sp>
    </p:spTree>
    <p:extLst>
      <p:ext uri="{BB962C8B-B14F-4D97-AF65-F5344CB8AC3E}">
        <p14:creationId xmlns:p14="http://schemas.microsoft.com/office/powerpoint/2010/main" val="41138685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484CC14-7C54-4F44-84D3-DCE85B14F47F}"/>
              </a:ext>
            </a:extLst>
          </p:cNvPr>
          <p:cNvSpPr>
            <a:spLocks noGrp="1"/>
          </p:cNvSpPr>
          <p:nvPr>
            <p:ph type="title"/>
          </p:nvPr>
        </p:nvSpPr>
        <p:spPr>
          <a:xfrm>
            <a:off x="643467" y="321734"/>
            <a:ext cx="10905066" cy="1135737"/>
          </a:xfrm>
        </p:spPr>
        <p:txBody>
          <a:bodyPr>
            <a:normAutofit/>
          </a:bodyPr>
          <a:lstStyle/>
          <a:p>
            <a:r>
              <a:rPr lang="en-GB" sz="3600"/>
              <a:t>…or is it….? </a:t>
            </a:r>
          </a:p>
        </p:txBody>
      </p:sp>
      <p:sp>
        <p:nvSpPr>
          <p:cNvPr id="3" name="Content Placeholder 2">
            <a:extLst>
              <a:ext uri="{FF2B5EF4-FFF2-40B4-BE49-F238E27FC236}">
                <a16:creationId xmlns:a16="http://schemas.microsoft.com/office/drawing/2014/main" id="{EFE8805B-FA38-4B9A-A145-D8E9835232CA}"/>
              </a:ext>
            </a:extLst>
          </p:cNvPr>
          <p:cNvSpPr>
            <a:spLocks noGrp="1"/>
          </p:cNvSpPr>
          <p:nvPr>
            <p:ph idx="1"/>
          </p:nvPr>
        </p:nvSpPr>
        <p:spPr>
          <a:xfrm>
            <a:off x="643465" y="1545187"/>
            <a:ext cx="5452535" cy="4983017"/>
          </a:xfrm>
        </p:spPr>
        <p:txBody>
          <a:bodyPr>
            <a:normAutofit/>
          </a:bodyPr>
          <a:lstStyle/>
          <a:p>
            <a:r>
              <a:rPr lang="en-GB" dirty="0"/>
              <a:t>What outcomes are you using/are you using them ‘properly’? </a:t>
            </a:r>
          </a:p>
          <a:p>
            <a:r>
              <a:rPr lang="en-GB" dirty="0"/>
              <a:t>Can you access the data? </a:t>
            </a:r>
          </a:p>
          <a:p>
            <a:r>
              <a:rPr lang="en-GB" dirty="0"/>
              <a:t>What level are you measuring at (ICF)? </a:t>
            </a:r>
          </a:p>
          <a:p>
            <a:r>
              <a:rPr lang="en-GB" dirty="0"/>
              <a:t>How long are you following up for? </a:t>
            </a:r>
          </a:p>
          <a:p>
            <a:r>
              <a:rPr lang="en-GB" dirty="0"/>
              <a:t>Efficacy versus effectiveness</a:t>
            </a:r>
          </a:p>
          <a:p>
            <a:r>
              <a:rPr lang="en-GB" dirty="0"/>
              <a:t>Whose outcome is it anyway?- what outcome matters (and to whom)?  </a:t>
            </a:r>
          </a:p>
          <a:p>
            <a:endParaRPr lang="en-GB" sz="2400" dirty="0"/>
          </a:p>
        </p:txBody>
      </p:sp>
      <p:grpSp>
        <p:nvGrpSpPr>
          <p:cNvPr id="12" name="Group 11">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3" name="Isosceles Triangle 12">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descr="Diagram&#10;&#10;Description automatically generated">
            <a:extLst>
              <a:ext uri="{FF2B5EF4-FFF2-40B4-BE49-F238E27FC236}">
                <a16:creationId xmlns:a16="http://schemas.microsoft.com/office/drawing/2014/main" id="{2A33E4D1-C3BD-4B6C-8D4C-691E74AD22E2}"/>
              </a:ext>
            </a:extLst>
          </p:cNvPr>
          <p:cNvPicPr>
            <a:picLocks noChangeAspect="1"/>
          </p:cNvPicPr>
          <p:nvPr/>
        </p:nvPicPr>
        <p:blipFill>
          <a:blip r:embed="rId3"/>
          <a:stretch>
            <a:fillRect/>
          </a:stretch>
        </p:blipFill>
        <p:spPr>
          <a:xfrm>
            <a:off x="6357309" y="2088610"/>
            <a:ext cx="5348335" cy="3179594"/>
          </a:xfrm>
          <a:prstGeom prst="rect">
            <a:avLst/>
          </a:prstGeom>
        </p:spPr>
      </p:pic>
      <p:grpSp>
        <p:nvGrpSpPr>
          <p:cNvPr id="16" name="Group 15">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7" name="Rectangle 16">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165882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1E3536-0F58-534F-84B3-14201DBE1DF4}"/>
              </a:ext>
            </a:extLst>
          </p:cNvPr>
          <p:cNvSpPr>
            <a:spLocks noGrp="1"/>
          </p:cNvSpPr>
          <p:nvPr>
            <p:ph type="title"/>
          </p:nvPr>
        </p:nvSpPr>
        <p:spPr>
          <a:xfrm>
            <a:off x="640080" y="325369"/>
            <a:ext cx="4368602" cy="1956841"/>
          </a:xfrm>
        </p:spPr>
        <p:txBody>
          <a:bodyPr anchor="b">
            <a:normAutofit/>
          </a:bodyPr>
          <a:lstStyle/>
          <a:p>
            <a:r>
              <a:rPr lang="en-US" sz="5400"/>
              <a:t>Is it all about ‘outcome’? </a:t>
            </a:r>
          </a:p>
        </p:txBody>
      </p:sp>
      <p:sp>
        <p:nvSpPr>
          <p:cNvPr id="2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13">
            <a:extLst>
              <a:ext uri="{FF2B5EF4-FFF2-40B4-BE49-F238E27FC236}">
                <a16:creationId xmlns:a16="http://schemas.microsoft.com/office/drawing/2014/main" id="{DA784A6D-E8DA-455B-95E1-EC1968BB2CA5}"/>
              </a:ext>
            </a:extLst>
          </p:cNvPr>
          <p:cNvSpPr>
            <a:spLocks noGrp="1"/>
          </p:cNvSpPr>
          <p:nvPr>
            <p:ph idx="1"/>
          </p:nvPr>
        </p:nvSpPr>
        <p:spPr>
          <a:xfrm>
            <a:off x="640080" y="2872899"/>
            <a:ext cx="4243589" cy="3320668"/>
          </a:xfrm>
        </p:spPr>
        <p:txBody>
          <a:bodyPr>
            <a:normAutofit lnSpcReduction="10000"/>
          </a:bodyPr>
          <a:lstStyle/>
          <a:p>
            <a:r>
              <a:rPr lang="en-US" sz="2200" dirty="0"/>
              <a:t>Where?</a:t>
            </a:r>
          </a:p>
          <a:p>
            <a:r>
              <a:rPr lang="en-US" sz="2200" dirty="0"/>
              <a:t>Why?</a:t>
            </a:r>
          </a:p>
          <a:p>
            <a:r>
              <a:rPr lang="en-US" sz="2200" dirty="0"/>
              <a:t>How? </a:t>
            </a:r>
          </a:p>
          <a:p>
            <a:r>
              <a:rPr lang="en-US" sz="2200" dirty="0"/>
              <a:t>Which? </a:t>
            </a:r>
          </a:p>
          <a:p>
            <a:r>
              <a:rPr lang="en-US" sz="2200" dirty="0"/>
              <a:t>Who?</a:t>
            </a:r>
          </a:p>
          <a:p>
            <a:r>
              <a:rPr lang="en-US" sz="2200" dirty="0"/>
              <a:t>When? </a:t>
            </a:r>
          </a:p>
          <a:p>
            <a:r>
              <a:rPr lang="en-US" sz="2200" dirty="0"/>
              <a:t>So what? </a:t>
            </a:r>
          </a:p>
          <a:p>
            <a:r>
              <a:rPr lang="en-US" sz="2200" dirty="0"/>
              <a:t>What now? </a:t>
            </a:r>
          </a:p>
        </p:txBody>
      </p:sp>
      <p:pic>
        <p:nvPicPr>
          <p:cNvPr id="10" name="Content Placeholder 9" descr="A picture containing sky, water, ice, nature&#10;&#10;Description automatically generated">
            <a:extLst>
              <a:ext uri="{FF2B5EF4-FFF2-40B4-BE49-F238E27FC236}">
                <a16:creationId xmlns:a16="http://schemas.microsoft.com/office/drawing/2014/main" id="{6BF9C3E3-6228-8F42-AF46-4601723B50EB}"/>
              </a:ext>
            </a:extLst>
          </p:cNvPr>
          <p:cNvPicPr>
            <a:picLocks noChangeAspect="1"/>
          </p:cNvPicPr>
          <p:nvPr/>
        </p:nvPicPr>
        <p:blipFill rotWithShape="1">
          <a:blip r:embed="rId2"/>
          <a:srcRect r="120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11" name="TextBox 10">
            <a:extLst>
              <a:ext uri="{FF2B5EF4-FFF2-40B4-BE49-F238E27FC236}">
                <a16:creationId xmlns:a16="http://schemas.microsoft.com/office/drawing/2014/main" id="{8F7DA13B-BBA7-754E-A5E6-560C7B0CD167}"/>
              </a:ext>
            </a:extLst>
          </p:cNvPr>
          <p:cNvSpPr txBox="1"/>
          <p:nvPr/>
        </p:nvSpPr>
        <p:spPr>
          <a:xfrm>
            <a:off x="4345288" y="1523998"/>
            <a:ext cx="1076762" cy="369332"/>
          </a:xfrm>
          <a:prstGeom prst="rect">
            <a:avLst/>
          </a:prstGeom>
          <a:noFill/>
        </p:spPr>
        <p:txBody>
          <a:bodyPr wrap="square" rtlCol="0">
            <a:spAutoFit/>
          </a:bodyPr>
          <a:lstStyle/>
          <a:p>
            <a:r>
              <a:rPr lang="en-US" dirty="0"/>
              <a:t>WHAT</a:t>
            </a:r>
          </a:p>
        </p:txBody>
      </p:sp>
      <p:sp>
        <p:nvSpPr>
          <p:cNvPr id="13" name="Right Arrow 12">
            <a:extLst>
              <a:ext uri="{FF2B5EF4-FFF2-40B4-BE49-F238E27FC236}">
                <a16:creationId xmlns:a16="http://schemas.microsoft.com/office/drawing/2014/main" id="{26FB607A-6F1D-8D4B-8E31-E13893DA3582}"/>
              </a:ext>
            </a:extLst>
          </p:cNvPr>
          <p:cNvSpPr/>
          <p:nvPr/>
        </p:nvSpPr>
        <p:spPr>
          <a:xfrm>
            <a:off x="5105920" y="1523998"/>
            <a:ext cx="2199327" cy="369332"/>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a:extLst>
              <a:ext uri="{FF2B5EF4-FFF2-40B4-BE49-F238E27FC236}">
                <a16:creationId xmlns:a16="http://schemas.microsoft.com/office/drawing/2014/main" id="{0D51DEDF-DE67-044E-BFA3-6A864B850944}"/>
              </a:ext>
            </a:extLst>
          </p:cNvPr>
          <p:cNvSpPr/>
          <p:nvPr/>
        </p:nvSpPr>
        <p:spPr>
          <a:xfrm>
            <a:off x="2836712" y="3621531"/>
            <a:ext cx="3917014" cy="109484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3741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xEl>
                                              <p:pRg st="7" end="7"/>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EC7823C-FDD6-429C-986C-063FDEBF9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CF7FE1C-8BC5-4B0C-A2BC-93AB72C90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bg2">
              <a:alpha val="50000"/>
            </a:schemeClr>
          </a:solidFill>
          <a:ln w="32707"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B0651F5E-0457-4065-ACB2-8B81590C2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050098" flipH="1" flipV="1">
            <a:off x="-160709" y="3977842"/>
            <a:ext cx="7507400" cy="3166385"/>
          </a:xfrm>
          <a:custGeom>
            <a:avLst/>
            <a:gdLst>
              <a:gd name="connsiteX0" fmla="*/ 5497485 w 7507400"/>
              <a:gd name="connsiteY0" fmla="*/ 2912009 h 3166385"/>
              <a:gd name="connsiteX1" fmla="*/ 7034681 w 7507400"/>
              <a:gd name="connsiteY1" fmla="*/ 3151263 h 3166385"/>
              <a:gd name="connsiteX2" fmla="*/ 7137723 w 7507400"/>
              <a:gd name="connsiteY2" fmla="*/ 3166385 h 3166385"/>
              <a:gd name="connsiteX3" fmla="*/ 7507400 w 7507400"/>
              <a:gd name="connsiteY3" fmla="*/ 875071 h 3166385"/>
              <a:gd name="connsiteX4" fmla="*/ 2083578 w 7507400"/>
              <a:gd name="connsiteY4" fmla="*/ 0 h 3166385"/>
              <a:gd name="connsiteX5" fmla="*/ 2023081 w 7507400"/>
              <a:gd name="connsiteY5" fmla="*/ 5468 h 3166385"/>
              <a:gd name="connsiteX6" fmla="*/ 1865374 w 7507400"/>
              <a:gd name="connsiteY6" fmla="*/ 76313 h 3166385"/>
              <a:gd name="connsiteX7" fmla="*/ 1634010 w 7507400"/>
              <a:gd name="connsiteY7" fmla="*/ 119359 h 3166385"/>
              <a:gd name="connsiteX8" fmla="*/ 1388186 w 7507400"/>
              <a:gd name="connsiteY8" fmla="*/ 130121 h 3166385"/>
              <a:gd name="connsiteX9" fmla="*/ 1330344 w 7507400"/>
              <a:gd name="connsiteY9" fmla="*/ 198275 h 3166385"/>
              <a:gd name="connsiteX10" fmla="*/ 1406262 w 7507400"/>
              <a:gd name="connsiteY10" fmla="*/ 270018 h 3166385"/>
              <a:gd name="connsiteX11" fmla="*/ 1521942 w 7507400"/>
              <a:gd name="connsiteY11" fmla="*/ 277191 h 3166385"/>
              <a:gd name="connsiteX12" fmla="*/ 2212420 w 7507400"/>
              <a:gd name="connsiteY12" fmla="*/ 295128 h 3166385"/>
              <a:gd name="connsiteX13" fmla="*/ 0 w 7507400"/>
              <a:gd name="connsiteY13" fmla="*/ 452960 h 3166385"/>
              <a:gd name="connsiteX14" fmla="*/ 300051 w 7507400"/>
              <a:gd name="connsiteY14" fmla="*/ 549813 h 3166385"/>
              <a:gd name="connsiteX15" fmla="*/ 401272 w 7507400"/>
              <a:gd name="connsiteY15" fmla="*/ 815258 h 3166385"/>
              <a:gd name="connsiteX16" fmla="*/ 770008 w 7507400"/>
              <a:gd name="connsiteY16" fmla="*/ 965917 h 3166385"/>
              <a:gd name="connsiteX17" fmla="*/ 1008605 w 7507400"/>
              <a:gd name="connsiteY17" fmla="*/ 1019724 h 3166385"/>
              <a:gd name="connsiteX18" fmla="*/ 1554478 w 7507400"/>
              <a:gd name="connsiteY18" fmla="*/ 1098641 h 3166385"/>
              <a:gd name="connsiteX19" fmla="*/ 1634010 w 7507400"/>
              <a:gd name="connsiteY19" fmla="*/ 1227777 h 3166385"/>
              <a:gd name="connsiteX20" fmla="*/ 1702696 w 7507400"/>
              <a:gd name="connsiteY20" fmla="*/ 1371261 h 3166385"/>
              <a:gd name="connsiteX21" fmla="*/ 1847299 w 7507400"/>
              <a:gd name="connsiteY21" fmla="*/ 1464526 h 3166385"/>
              <a:gd name="connsiteX22" fmla="*/ 723015 w 7507400"/>
              <a:gd name="connsiteY22" fmla="*/ 1450177 h 3166385"/>
              <a:gd name="connsiteX23" fmla="*/ 1991901 w 7507400"/>
              <a:gd name="connsiteY23" fmla="*/ 1751495 h 3166385"/>
              <a:gd name="connsiteX24" fmla="*/ 1879835 w 7507400"/>
              <a:gd name="connsiteY24" fmla="*/ 1869870 h 3166385"/>
              <a:gd name="connsiteX25" fmla="*/ 2573927 w 7507400"/>
              <a:gd name="connsiteY25" fmla="*/ 2031290 h 3166385"/>
              <a:gd name="connsiteX26" fmla="*/ 2201575 w 7507400"/>
              <a:gd name="connsiteY26" fmla="*/ 2049225 h 3166385"/>
              <a:gd name="connsiteX27" fmla="*/ 4367000 w 7507400"/>
              <a:gd name="connsiteY27" fmla="*/ 2723602 h 3166385"/>
              <a:gd name="connsiteX28" fmla="*/ 5497485 w 7507400"/>
              <a:gd name="connsiteY28" fmla="*/ 2912009 h 316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507400" h="3166385">
                <a:moveTo>
                  <a:pt x="5497485" y="2912009"/>
                </a:moveTo>
                <a:cubicBezTo>
                  <a:pt x="6033497" y="2998226"/>
                  <a:pt x="6619155" y="3089592"/>
                  <a:pt x="7034681" y="3151263"/>
                </a:cubicBezTo>
                <a:lnTo>
                  <a:pt x="7137723" y="3166385"/>
                </a:lnTo>
                <a:lnTo>
                  <a:pt x="7507400" y="875071"/>
                </a:lnTo>
                <a:lnTo>
                  <a:pt x="2083578" y="0"/>
                </a:lnTo>
                <a:lnTo>
                  <a:pt x="2023081" y="5468"/>
                </a:lnTo>
                <a:cubicBezTo>
                  <a:pt x="1965692" y="12642"/>
                  <a:pt x="1910562" y="27887"/>
                  <a:pt x="1865374" y="76313"/>
                </a:cubicBezTo>
                <a:cubicBezTo>
                  <a:pt x="1796688" y="151642"/>
                  <a:pt x="1724387" y="162404"/>
                  <a:pt x="1634010" y="119359"/>
                </a:cubicBezTo>
                <a:cubicBezTo>
                  <a:pt x="1554478" y="79900"/>
                  <a:pt x="1467718" y="90662"/>
                  <a:pt x="1388186" y="130121"/>
                </a:cubicBezTo>
                <a:cubicBezTo>
                  <a:pt x="1359266" y="144469"/>
                  <a:pt x="1330344" y="162404"/>
                  <a:pt x="1330344" y="198275"/>
                </a:cubicBezTo>
                <a:cubicBezTo>
                  <a:pt x="1330344" y="248495"/>
                  <a:pt x="1366496" y="262843"/>
                  <a:pt x="1406262" y="270018"/>
                </a:cubicBezTo>
                <a:cubicBezTo>
                  <a:pt x="1442412" y="277191"/>
                  <a:pt x="1485792" y="284366"/>
                  <a:pt x="1521942" y="277191"/>
                </a:cubicBezTo>
                <a:cubicBezTo>
                  <a:pt x="1753307" y="237734"/>
                  <a:pt x="1981057" y="302301"/>
                  <a:pt x="2212420" y="295128"/>
                </a:cubicBezTo>
                <a:cubicBezTo>
                  <a:pt x="1485792" y="449373"/>
                  <a:pt x="751934" y="399154"/>
                  <a:pt x="0" y="452960"/>
                </a:cubicBezTo>
                <a:cubicBezTo>
                  <a:pt x="97608" y="560573"/>
                  <a:pt x="224135" y="470896"/>
                  <a:pt x="300051" y="549813"/>
                </a:cubicBezTo>
                <a:cubicBezTo>
                  <a:pt x="227750" y="714820"/>
                  <a:pt x="256671" y="804497"/>
                  <a:pt x="401272" y="815258"/>
                </a:cubicBezTo>
                <a:cubicBezTo>
                  <a:pt x="542261" y="826019"/>
                  <a:pt x="694093" y="768625"/>
                  <a:pt x="770008" y="965917"/>
                </a:cubicBezTo>
                <a:cubicBezTo>
                  <a:pt x="791699" y="1026898"/>
                  <a:pt x="925458" y="1008963"/>
                  <a:pt x="1008605" y="1019724"/>
                </a:cubicBezTo>
                <a:cubicBezTo>
                  <a:pt x="1189357" y="1044833"/>
                  <a:pt x="1380957" y="1019724"/>
                  <a:pt x="1554478" y="1098641"/>
                </a:cubicBezTo>
                <a:cubicBezTo>
                  <a:pt x="1623165" y="1127337"/>
                  <a:pt x="1670160" y="1148860"/>
                  <a:pt x="1634010" y="1227777"/>
                </a:cubicBezTo>
                <a:cubicBezTo>
                  <a:pt x="1597859" y="1310280"/>
                  <a:pt x="1644855" y="1338976"/>
                  <a:pt x="1702696" y="1371261"/>
                </a:cubicBezTo>
                <a:cubicBezTo>
                  <a:pt x="1746077" y="1396370"/>
                  <a:pt x="1811148" y="1389197"/>
                  <a:pt x="1847299" y="1464526"/>
                </a:cubicBezTo>
                <a:cubicBezTo>
                  <a:pt x="1467717" y="1453764"/>
                  <a:pt x="1098981" y="1392783"/>
                  <a:pt x="723015" y="1450177"/>
                </a:cubicBezTo>
                <a:cubicBezTo>
                  <a:pt x="1135131" y="1593662"/>
                  <a:pt x="1587014" y="1586487"/>
                  <a:pt x="1991901" y="1751495"/>
                </a:cubicBezTo>
                <a:cubicBezTo>
                  <a:pt x="1977441" y="1808889"/>
                  <a:pt x="1883449" y="1783778"/>
                  <a:pt x="1879835" y="1869870"/>
                </a:cubicBezTo>
                <a:cubicBezTo>
                  <a:pt x="2093123" y="1959548"/>
                  <a:pt x="2349794" y="1898566"/>
                  <a:pt x="2573927" y="2031290"/>
                </a:cubicBezTo>
                <a:cubicBezTo>
                  <a:pt x="2443785" y="2092271"/>
                  <a:pt x="2324488" y="1991831"/>
                  <a:pt x="2201575" y="2049225"/>
                </a:cubicBezTo>
                <a:cubicBezTo>
                  <a:pt x="2241342" y="2135316"/>
                  <a:pt x="4041644" y="2666208"/>
                  <a:pt x="4367000" y="2723602"/>
                </a:cubicBezTo>
                <a:cubicBezTo>
                  <a:pt x="4615085" y="2767993"/>
                  <a:pt x="5038048" y="2838109"/>
                  <a:pt x="5497485" y="2912009"/>
                </a:cubicBezTo>
                <a:close/>
              </a:path>
            </a:pathLst>
          </a:custGeom>
          <a:solidFill>
            <a:schemeClr val="bg2">
              <a:alpha val="5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25076CC4-A251-A841-9D24-909E1DE079F7}"/>
              </a:ext>
            </a:extLst>
          </p:cNvPr>
          <p:cNvSpPr>
            <a:spLocks noGrp="1"/>
          </p:cNvSpPr>
          <p:nvPr>
            <p:ph type="title"/>
          </p:nvPr>
        </p:nvSpPr>
        <p:spPr>
          <a:xfrm>
            <a:off x="3592991" y="1058780"/>
            <a:ext cx="9122043" cy="3092116"/>
          </a:xfrm>
        </p:spPr>
        <p:txBody>
          <a:bodyPr vert="horz" lIns="91440" tIns="45720" rIns="91440" bIns="45720" rtlCol="0" anchor="ctr">
            <a:normAutofit/>
          </a:bodyPr>
          <a:lstStyle/>
          <a:p>
            <a:r>
              <a:rPr lang="en-US" sz="5200" kern="1200" dirty="0">
                <a:solidFill>
                  <a:schemeClr val="tx1"/>
                </a:solidFill>
                <a:latin typeface="+mj-lt"/>
                <a:ea typeface="+mj-ea"/>
                <a:cs typeface="+mj-cs"/>
              </a:rPr>
              <a:t>Process based evaluation</a:t>
            </a:r>
            <a:br>
              <a:rPr lang="en-US" sz="5200" kern="1200" dirty="0">
                <a:solidFill>
                  <a:schemeClr val="tx1"/>
                </a:solidFill>
                <a:latin typeface="+mj-lt"/>
                <a:ea typeface="+mj-ea"/>
                <a:cs typeface="+mj-cs"/>
              </a:rPr>
            </a:br>
            <a:r>
              <a:rPr lang="en-US" sz="5200" kern="1200" dirty="0">
                <a:solidFill>
                  <a:schemeClr val="tx1"/>
                </a:solidFill>
                <a:latin typeface="+mj-lt"/>
                <a:ea typeface="+mj-ea"/>
                <a:cs typeface="+mj-cs"/>
              </a:rPr>
              <a:t>(the much messier bit….)</a:t>
            </a:r>
          </a:p>
        </p:txBody>
      </p:sp>
    </p:spTree>
    <p:extLst>
      <p:ext uri="{BB962C8B-B14F-4D97-AF65-F5344CB8AC3E}">
        <p14:creationId xmlns:p14="http://schemas.microsoft.com/office/powerpoint/2010/main" val="1744543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FB73E-933A-CD44-BC41-AC15C189C762}"/>
              </a:ext>
            </a:extLst>
          </p:cNvPr>
          <p:cNvSpPr>
            <a:spLocks noGrp="1"/>
          </p:cNvSpPr>
          <p:nvPr>
            <p:ph type="title"/>
          </p:nvPr>
        </p:nvSpPr>
        <p:spPr/>
        <p:txBody>
          <a:bodyPr/>
          <a:lstStyle/>
          <a:p>
            <a:r>
              <a:rPr lang="en-US" dirty="0"/>
              <a:t>Evaluating the other ‘stuff’ is about process…  </a:t>
            </a:r>
          </a:p>
        </p:txBody>
      </p:sp>
      <p:sp>
        <p:nvSpPr>
          <p:cNvPr id="3" name="Content Placeholder 2">
            <a:extLst>
              <a:ext uri="{FF2B5EF4-FFF2-40B4-BE49-F238E27FC236}">
                <a16:creationId xmlns:a16="http://schemas.microsoft.com/office/drawing/2014/main" id="{837FF2BF-8B0D-B040-8B6C-7FA36A7E8891}"/>
              </a:ext>
            </a:extLst>
          </p:cNvPr>
          <p:cNvSpPr>
            <a:spLocks noGrp="1"/>
          </p:cNvSpPr>
          <p:nvPr>
            <p:ph idx="1"/>
          </p:nvPr>
        </p:nvSpPr>
        <p:spPr/>
        <p:txBody>
          <a:bodyPr>
            <a:normAutofit lnSpcReduction="10000"/>
          </a:bodyPr>
          <a:lstStyle/>
          <a:p>
            <a:pPr marL="514350" indent="-514350">
              <a:buFont typeface="+mj-lt"/>
              <a:buAutoNum type="arabicPeriod"/>
            </a:pPr>
            <a:r>
              <a:rPr lang="en-US" dirty="0"/>
              <a:t>Was the ‘service’ delivered according to plan? If not- what was the consequence (good and bad!)</a:t>
            </a:r>
          </a:p>
          <a:p>
            <a:pPr marL="514350" indent="-514350">
              <a:buFont typeface="+mj-lt"/>
              <a:buAutoNum type="arabicPeriod"/>
            </a:pPr>
            <a:endParaRPr lang="en-US" dirty="0"/>
          </a:p>
          <a:p>
            <a:pPr marL="514350" indent="-514350">
              <a:buFont typeface="+mj-lt"/>
              <a:buAutoNum type="arabicPeriod"/>
            </a:pPr>
            <a:r>
              <a:rPr lang="en-US" dirty="0"/>
              <a:t>(How) did delivery of the ‘service’ affect outcome? If so, in what way (and with what outcome)? </a:t>
            </a:r>
          </a:p>
          <a:p>
            <a:pPr marL="514350" indent="-514350">
              <a:buFont typeface="+mj-lt"/>
              <a:buAutoNum type="arabicPeriod"/>
            </a:pPr>
            <a:endParaRPr lang="en-US" dirty="0"/>
          </a:p>
          <a:p>
            <a:pPr marL="514350" indent="-514350">
              <a:buFont typeface="+mj-lt"/>
              <a:buAutoNum type="arabicPeriod"/>
            </a:pPr>
            <a:r>
              <a:rPr lang="en-US" dirty="0"/>
              <a:t>How did the service user respond to and interact with the ‘service’ and what did they take away? </a:t>
            </a:r>
          </a:p>
          <a:p>
            <a:pPr marL="514350" indent="-514350">
              <a:buFont typeface="+mj-lt"/>
              <a:buAutoNum type="arabicPeriod"/>
            </a:pPr>
            <a:endParaRPr lang="en-US" dirty="0"/>
          </a:p>
          <a:p>
            <a:pPr marL="514350" indent="-514350">
              <a:buFont typeface="+mj-lt"/>
              <a:buAutoNum type="arabicPeriod"/>
            </a:pPr>
            <a:r>
              <a:rPr lang="en-US" dirty="0"/>
              <a:t>Were there ‘external’ factors that mediated the outcome? </a:t>
            </a:r>
          </a:p>
          <a:p>
            <a:endParaRPr lang="en-US" dirty="0"/>
          </a:p>
        </p:txBody>
      </p:sp>
    </p:spTree>
    <p:extLst>
      <p:ext uri="{BB962C8B-B14F-4D97-AF65-F5344CB8AC3E}">
        <p14:creationId xmlns:p14="http://schemas.microsoft.com/office/powerpoint/2010/main" val="33972435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B92E9-F6CB-2243-A3C7-313C584B216A}"/>
              </a:ext>
            </a:extLst>
          </p:cNvPr>
          <p:cNvSpPr>
            <a:spLocks noGrp="1"/>
          </p:cNvSpPr>
          <p:nvPr>
            <p:ph type="title"/>
          </p:nvPr>
        </p:nvSpPr>
        <p:spPr/>
        <p:txBody>
          <a:bodyPr/>
          <a:lstStyle/>
          <a:p>
            <a:r>
              <a:rPr lang="en-US" dirty="0"/>
              <a:t>Examples of process- focused evaluation methods</a:t>
            </a:r>
          </a:p>
        </p:txBody>
      </p:sp>
      <p:sp>
        <p:nvSpPr>
          <p:cNvPr id="3" name="Content Placeholder 2">
            <a:extLst>
              <a:ext uri="{FF2B5EF4-FFF2-40B4-BE49-F238E27FC236}">
                <a16:creationId xmlns:a16="http://schemas.microsoft.com/office/drawing/2014/main" id="{E4550B1E-D0E5-464B-8913-8316AC8DC248}"/>
              </a:ext>
            </a:extLst>
          </p:cNvPr>
          <p:cNvSpPr>
            <a:spLocks noGrp="1"/>
          </p:cNvSpPr>
          <p:nvPr>
            <p:ph idx="1"/>
          </p:nvPr>
        </p:nvSpPr>
        <p:spPr>
          <a:xfrm>
            <a:off x="838200" y="1880129"/>
            <a:ext cx="10515600" cy="4351338"/>
          </a:xfrm>
        </p:spPr>
        <p:txBody>
          <a:bodyPr>
            <a:normAutofit lnSpcReduction="10000"/>
          </a:bodyPr>
          <a:lstStyle/>
          <a:p>
            <a:r>
              <a:rPr lang="en-US" dirty="0"/>
              <a:t>Process ‘walkthroughs’</a:t>
            </a:r>
          </a:p>
          <a:p>
            <a:r>
              <a:rPr lang="en-US" dirty="0"/>
              <a:t>Service user evaluations (NOT just satisfaction, NOT just questionnaires)! </a:t>
            </a:r>
          </a:p>
          <a:p>
            <a:r>
              <a:rPr lang="en-US" dirty="0"/>
              <a:t>Evaluation real time….</a:t>
            </a:r>
          </a:p>
          <a:p>
            <a:r>
              <a:rPr lang="en-US" dirty="0"/>
              <a:t>Fidelity assessment</a:t>
            </a:r>
          </a:p>
          <a:p>
            <a:r>
              <a:rPr lang="en-US" dirty="0"/>
              <a:t>Think aloud interviews</a:t>
            </a:r>
          </a:p>
          <a:p>
            <a:r>
              <a:rPr lang="en-US" dirty="0"/>
              <a:t>360 degree evaluation</a:t>
            </a:r>
          </a:p>
          <a:p>
            <a:endParaRPr lang="en-US" dirty="0"/>
          </a:p>
          <a:p>
            <a:r>
              <a:rPr lang="en-US" dirty="0" err="1"/>
              <a:t>Etc</a:t>
            </a:r>
            <a:r>
              <a:rPr lang="en-US" dirty="0"/>
              <a:t> </a:t>
            </a:r>
            <a:r>
              <a:rPr lang="en-US" dirty="0" err="1"/>
              <a:t>etc</a:t>
            </a:r>
            <a:r>
              <a:rPr lang="en-US" dirty="0"/>
              <a:t>…. There are loads! </a:t>
            </a:r>
          </a:p>
        </p:txBody>
      </p:sp>
    </p:spTree>
    <p:extLst>
      <p:ext uri="{BB962C8B-B14F-4D97-AF65-F5344CB8AC3E}">
        <p14:creationId xmlns:p14="http://schemas.microsoft.com/office/powerpoint/2010/main" val="1605072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88521" y="381403"/>
            <a:ext cx="2200313"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030C44E-9279-BA42-8726-1FA1956645D9}"/>
              </a:ext>
            </a:extLst>
          </p:cNvPr>
          <p:cNvSpPr>
            <a:spLocks noGrp="1"/>
          </p:cNvSpPr>
          <p:nvPr>
            <p:ph type="title"/>
          </p:nvPr>
        </p:nvSpPr>
        <p:spPr>
          <a:xfrm>
            <a:off x="966952" y="1204108"/>
            <a:ext cx="2669406" cy="1781175"/>
          </a:xfrm>
        </p:spPr>
        <p:txBody>
          <a:bodyPr>
            <a:normAutofit/>
          </a:bodyPr>
          <a:lstStyle/>
          <a:p>
            <a:r>
              <a:rPr lang="en-US" sz="3200" dirty="0">
                <a:solidFill>
                  <a:srgbClr val="FFFFFF"/>
                </a:solidFill>
              </a:rPr>
              <a:t>Process evaluation… </a:t>
            </a:r>
          </a:p>
        </p:txBody>
      </p:sp>
      <p:sp>
        <p:nvSpPr>
          <p:cNvPr id="9" name="Content Placeholder 8">
            <a:extLst>
              <a:ext uri="{FF2B5EF4-FFF2-40B4-BE49-F238E27FC236}">
                <a16:creationId xmlns:a16="http://schemas.microsoft.com/office/drawing/2014/main" id="{F684F70F-FBAB-4D54-9275-EB4CA1FDAFD8}"/>
              </a:ext>
            </a:extLst>
          </p:cNvPr>
          <p:cNvSpPr>
            <a:spLocks noGrp="1"/>
          </p:cNvSpPr>
          <p:nvPr>
            <p:ph idx="1"/>
          </p:nvPr>
        </p:nvSpPr>
        <p:spPr>
          <a:xfrm>
            <a:off x="966951" y="3355130"/>
            <a:ext cx="2669407" cy="2427333"/>
          </a:xfrm>
        </p:spPr>
        <p:txBody>
          <a:bodyPr>
            <a:normAutofit/>
          </a:bodyPr>
          <a:lstStyle/>
          <a:p>
            <a:endParaRPr lang="en-US" sz="1600"/>
          </a:p>
        </p:txBody>
      </p:sp>
      <p:pic>
        <p:nvPicPr>
          <p:cNvPr id="5" name="Content Placeholder 4" descr="Chart, diagram, bubble chart&#10;&#10;Description automatically generated">
            <a:extLst>
              <a:ext uri="{FF2B5EF4-FFF2-40B4-BE49-F238E27FC236}">
                <a16:creationId xmlns:a16="http://schemas.microsoft.com/office/drawing/2014/main" id="{0BBD9DBD-39A8-BA4D-B319-C2457FF503DD}"/>
              </a:ext>
            </a:extLst>
          </p:cNvPr>
          <p:cNvPicPr>
            <a:picLocks noChangeAspect="1"/>
          </p:cNvPicPr>
          <p:nvPr/>
        </p:nvPicPr>
        <p:blipFill>
          <a:blip r:embed="rId2"/>
          <a:stretch>
            <a:fillRect/>
          </a:stretch>
        </p:blipFill>
        <p:spPr>
          <a:xfrm>
            <a:off x="4662102" y="1002957"/>
            <a:ext cx="6903723" cy="4729048"/>
          </a:xfrm>
          <a:prstGeom prst="rect">
            <a:avLst/>
          </a:prstGeom>
        </p:spPr>
      </p:pic>
    </p:spTree>
    <p:extLst>
      <p:ext uri="{BB962C8B-B14F-4D97-AF65-F5344CB8AC3E}">
        <p14:creationId xmlns:p14="http://schemas.microsoft.com/office/powerpoint/2010/main" val="22679859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1257B1-A768-CD4F-B057-3DA38F237249}"/>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6600" kern="1200">
                <a:solidFill>
                  <a:schemeClr val="tx1"/>
                </a:solidFill>
                <a:latin typeface="+mj-lt"/>
                <a:ea typeface="+mj-ea"/>
                <a:cs typeface="+mj-cs"/>
              </a:rPr>
              <a:t>Putting it all together</a:t>
            </a:r>
          </a:p>
        </p:txBody>
      </p:sp>
      <p:sp>
        <p:nvSpPr>
          <p:cNvPr id="19"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4" descr="Text&#10;&#10;Description automatically generated">
            <a:extLst>
              <a:ext uri="{FF2B5EF4-FFF2-40B4-BE49-F238E27FC236}">
                <a16:creationId xmlns:a16="http://schemas.microsoft.com/office/drawing/2014/main" id="{321946A6-7251-1D4E-B9C6-BEC1480548E6}"/>
              </a:ext>
            </a:extLst>
          </p:cNvPr>
          <p:cNvPicPr>
            <a:picLocks noChangeAspect="1"/>
          </p:cNvPicPr>
          <p:nvPr/>
        </p:nvPicPr>
        <p:blipFill>
          <a:blip r:embed="rId2"/>
          <a:stretch>
            <a:fillRect/>
          </a:stretch>
        </p:blipFill>
        <p:spPr>
          <a:xfrm>
            <a:off x="4654296" y="1079552"/>
            <a:ext cx="7214616" cy="4671464"/>
          </a:xfrm>
          <a:prstGeom prst="rect">
            <a:avLst/>
          </a:prstGeom>
        </p:spPr>
      </p:pic>
    </p:spTree>
    <p:extLst>
      <p:ext uri="{BB962C8B-B14F-4D97-AF65-F5344CB8AC3E}">
        <p14:creationId xmlns:p14="http://schemas.microsoft.com/office/powerpoint/2010/main" val="23145594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C3AD2B-DA50-4AB3-AA66-123A4B8DAE3E}"/>
              </a:ext>
            </a:extLst>
          </p:cNvPr>
          <p:cNvSpPr>
            <a:spLocks noGrp="1"/>
          </p:cNvSpPr>
          <p:nvPr>
            <p:ph type="title"/>
          </p:nvPr>
        </p:nvSpPr>
        <p:spPr>
          <a:xfrm>
            <a:off x="6981825" y="1641752"/>
            <a:ext cx="4391024" cy="1323439"/>
          </a:xfrm>
        </p:spPr>
        <p:txBody>
          <a:bodyPr anchor="t">
            <a:normAutofit/>
          </a:bodyPr>
          <a:lstStyle/>
          <a:p>
            <a:r>
              <a:rPr lang="en-GB" sz="4000">
                <a:solidFill>
                  <a:schemeClr val="bg1"/>
                </a:solidFill>
              </a:rPr>
              <a:t>Presenting your results</a:t>
            </a:r>
          </a:p>
        </p:txBody>
      </p:sp>
      <p:grpSp>
        <p:nvGrpSpPr>
          <p:cNvPr id="24" name="Group 23">
            <a:extLst>
              <a:ext uri="{FF2B5EF4-FFF2-40B4-BE49-F238E27FC236}">
                <a16:creationId xmlns:a16="http://schemas.microsoft.com/office/drawing/2014/main" id="{CC09AFE8-9934-40C0-A058-4008A3B197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7160" y="1498600"/>
            <a:ext cx="5260976" cy="4707593"/>
            <a:chOff x="6096000" y="841376"/>
            <a:chExt cx="5260976" cy="4707593"/>
          </a:xfrm>
          <a:effectLst>
            <a:outerShdw blurRad="381000" dist="152400" dir="5400000" algn="ctr" rotWithShape="0">
              <a:srgbClr val="000000">
                <a:alpha val="10000"/>
              </a:srgbClr>
            </a:outerShdw>
          </a:effectLst>
        </p:grpSpPr>
        <p:grpSp>
          <p:nvGrpSpPr>
            <p:cNvPr id="25" name="Group 24">
              <a:extLst>
                <a:ext uri="{FF2B5EF4-FFF2-40B4-BE49-F238E27FC236}">
                  <a16:creationId xmlns:a16="http://schemas.microsoft.com/office/drawing/2014/main" id="{23588ED6-49C5-4EAF-BBCE-DB6B4184D36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096001" y="841376"/>
              <a:ext cx="5260975" cy="4707593"/>
              <a:chOff x="6096001" y="841376"/>
              <a:chExt cx="5260975" cy="4707593"/>
            </a:xfrm>
          </p:grpSpPr>
          <p:sp>
            <p:nvSpPr>
              <p:cNvPr id="29" name="Freeform: Shape 28">
                <a:extLst>
                  <a:ext uri="{FF2B5EF4-FFF2-40B4-BE49-F238E27FC236}">
                    <a16:creationId xmlns:a16="http://schemas.microsoft.com/office/drawing/2014/main" id="{0149B80A-4A62-4495-AE87-F32755EBDD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841376"/>
                <a:ext cx="5260975" cy="4707593"/>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3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3 w 5260975"/>
                  <a:gd name="connsiteY10" fmla="*/ 3775382 h 4707593"/>
                  <a:gd name="connsiteX11" fmla="*/ 4897844 w 5260975"/>
                  <a:gd name="connsiteY11" fmla="*/ 3792472 h 4707593"/>
                  <a:gd name="connsiteX12" fmla="*/ 4870767 w 5260975"/>
                  <a:gd name="connsiteY12" fmla="*/ 3811388 h 4707593"/>
                  <a:gd name="connsiteX13" fmla="*/ 4847916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49 w 5260975"/>
                  <a:gd name="connsiteY22" fmla="*/ 4089832 h 4707593"/>
                  <a:gd name="connsiteX23" fmla="*/ 4468944 w 5260975"/>
                  <a:gd name="connsiteY23" fmla="*/ 4113356 h 4707593"/>
                  <a:gd name="connsiteX24" fmla="*/ 4452622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438C3DC5-5887-49A9-AABB-A9772488F2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841376"/>
                <a:ext cx="5260975" cy="4707593"/>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3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3 w 5260975"/>
                  <a:gd name="connsiteY10" fmla="*/ 3775382 h 4707593"/>
                  <a:gd name="connsiteX11" fmla="*/ 4897844 w 5260975"/>
                  <a:gd name="connsiteY11" fmla="*/ 3792472 h 4707593"/>
                  <a:gd name="connsiteX12" fmla="*/ 4870767 w 5260975"/>
                  <a:gd name="connsiteY12" fmla="*/ 3811388 h 4707593"/>
                  <a:gd name="connsiteX13" fmla="*/ 4847916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49 w 5260975"/>
                  <a:gd name="connsiteY22" fmla="*/ 4089832 h 4707593"/>
                  <a:gd name="connsiteX23" fmla="*/ 4468944 w 5260975"/>
                  <a:gd name="connsiteY23" fmla="*/ 4113356 h 4707593"/>
                  <a:gd name="connsiteX24" fmla="*/ 4452622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26" name="Group 25">
              <a:extLst>
                <a:ext uri="{FF2B5EF4-FFF2-40B4-BE49-F238E27FC236}">
                  <a16:creationId xmlns:a16="http://schemas.microsoft.com/office/drawing/2014/main" id="{5BD695E1-00AC-49AE-93BF-22000734A8FE}"/>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096000" y="4138312"/>
              <a:ext cx="5260975" cy="1410656"/>
              <a:chOff x="6096000" y="4138312"/>
              <a:chExt cx="5260975" cy="1410656"/>
            </a:xfrm>
          </p:grpSpPr>
          <p:sp>
            <p:nvSpPr>
              <p:cNvPr id="27" name="Freeform: Shape 26">
                <a:extLst>
                  <a:ext uri="{FF2B5EF4-FFF2-40B4-BE49-F238E27FC236}">
                    <a16:creationId xmlns:a16="http://schemas.microsoft.com/office/drawing/2014/main" id="{F721D808-B8BC-4568-A927-12BC276FBF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7B2886F6-DE07-47C7-840F-22CD86C0D1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pic>
        <p:nvPicPr>
          <p:cNvPr id="4" name="Online Media 3" title="“Feeling like the old me&quot;">
            <a:hlinkClick r:id="" action="ppaction://media"/>
            <a:extLst>
              <a:ext uri="{FF2B5EF4-FFF2-40B4-BE49-F238E27FC236}">
                <a16:creationId xmlns:a16="http://schemas.microsoft.com/office/drawing/2014/main" id="{D89AE775-5CF0-4782-860F-134F3F3DA88B}"/>
              </a:ext>
            </a:extLst>
          </p:cNvPr>
          <p:cNvPicPr>
            <a:picLocks noRot="1" noChangeAspect="1"/>
          </p:cNvPicPr>
          <p:nvPr>
            <a:videoFile r:link="rId1"/>
          </p:nvPr>
        </p:nvPicPr>
        <p:blipFill>
          <a:blip r:embed="rId4"/>
          <a:stretch>
            <a:fillRect/>
          </a:stretch>
        </p:blipFill>
        <p:spPr>
          <a:xfrm>
            <a:off x="1273091" y="2305456"/>
            <a:ext cx="4369112" cy="2468548"/>
          </a:xfrm>
          <a:prstGeom prst="rect">
            <a:avLst/>
          </a:prstGeom>
        </p:spPr>
      </p:pic>
      <p:sp>
        <p:nvSpPr>
          <p:cNvPr id="3" name="Content Placeholder 2">
            <a:extLst>
              <a:ext uri="{FF2B5EF4-FFF2-40B4-BE49-F238E27FC236}">
                <a16:creationId xmlns:a16="http://schemas.microsoft.com/office/drawing/2014/main" id="{C0D79BA0-A25A-4A78-AD2E-4C72DBE50AC7}"/>
              </a:ext>
            </a:extLst>
          </p:cNvPr>
          <p:cNvSpPr>
            <a:spLocks noGrp="1"/>
          </p:cNvSpPr>
          <p:nvPr>
            <p:ph idx="1"/>
          </p:nvPr>
        </p:nvSpPr>
        <p:spPr>
          <a:xfrm>
            <a:off x="6981826" y="3146400"/>
            <a:ext cx="4391024" cy="2454300"/>
          </a:xfrm>
        </p:spPr>
        <p:txBody>
          <a:bodyPr>
            <a:normAutofit/>
          </a:bodyPr>
          <a:lstStyle/>
          <a:p>
            <a:r>
              <a:rPr lang="en-GB" sz="2200" dirty="0">
                <a:solidFill>
                  <a:schemeClr val="bg1">
                    <a:alpha val="80000"/>
                  </a:schemeClr>
                </a:solidFill>
              </a:rPr>
              <a:t>Think about your audience and your message- make them match</a:t>
            </a:r>
          </a:p>
          <a:p>
            <a:r>
              <a:rPr lang="en-GB" sz="2200" dirty="0">
                <a:solidFill>
                  <a:schemeClr val="bg1">
                    <a:alpha val="80000"/>
                  </a:schemeClr>
                </a:solidFill>
              </a:rPr>
              <a:t>Keep it snappy- people can always ask for more</a:t>
            </a:r>
          </a:p>
          <a:p>
            <a:r>
              <a:rPr lang="en-GB" sz="2200" dirty="0">
                <a:solidFill>
                  <a:schemeClr val="bg1">
                    <a:alpha val="80000"/>
                  </a:schemeClr>
                </a:solidFill>
              </a:rPr>
              <a:t>Keep it factual- but not necessarily about numbers….</a:t>
            </a:r>
          </a:p>
        </p:txBody>
      </p:sp>
    </p:spTree>
    <p:extLst>
      <p:ext uri="{BB962C8B-B14F-4D97-AF65-F5344CB8AC3E}">
        <p14:creationId xmlns:p14="http://schemas.microsoft.com/office/powerpoint/2010/main" val="1854021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85F5A7-90D6-6D40-944A-660E9A4A8381}"/>
              </a:ext>
            </a:extLst>
          </p:cNvPr>
          <p:cNvSpPr>
            <a:spLocks noGrp="1"/>
          </p:cNvSpPr>
          <p:nvPr>
            <p:ph type="ctrTitle"/>
          </p:nvPr>
        </p:nvSpPr>
        <p:spPr>
          <a:xfrm>
            <a:off x="643468" y="643467"/>
            <a:ext cx="4620584" cy="4567137"/>
          </a:xfrm>
        </p:spPr>
        <p:txBody>
          <a:bodyPr>
            <a:normAutofit/>
          </a:bodyPr>
          <a:lstStyle/>
          <a:p>
            <a:pPr algn="l"/>
            <a:r>
              <a:rPr lang="en-GB" sz="4400" dirty="0"/>
              <a:t>Alternative title: Service evaluation- moving beyond the patient satisfaction survey….</a:t>
            </a:r>
            <a:endParaRPr lang="en-US" sz="4400" dirty="0"/>
          </a:p>
        </p:txBody>
      </p:sp>
      <p:sp>
        <p:nvSpPr>
          <p:cNvPr id="3" name="Subtitle 2">
            <a:extLst>
              <a:ext uri="{FF2B5EF4-FFF2-40B4-BE49-F238E27FC236}">
                <a16:creationId xmlns:a16="http://schemas.microsoft.com/office/drawing/2014/main" id="{3851A822-BCCE-DA4C-8EDB-8BBADD355B72}"/>
              </a:ext>
            </a:extLst>
          </p:cNvPr>
          <p:cNvSpPr>
            <a:spLocks noGrp="1"/>
          </p:cNvSpPr>
          <p:nvPr>
            <p:ph type="subTitle" idx="1"/>
          </p:nvPr>
        </p:nvSpPr>
        <p:spPr>
          <a:xfrm>
            <a:off x="643467" y="5277684"/>
            <a:ext cx="4620584" cy="775494"/>
          </a:xfrm>
        </p:spPr>
        <p:txBody>
          <a:bodyPr>
            <a:normAutofit/>
          </a:bodyPr>
          <a:lstStyle/>
          <a:p>
            <a:pPr algn="l"/>
            <a:r>
              <a:rPr lang="en-US" dirty="0"/>
              <a:t>Hilary Gunn</a:t>
            </a:r>
          </a:p>
        </p:txBody>
      </p:sp>
      <p:pic>
        <p:nvPicPr>
          <p:cNvPr id="5" name="Picture 4" descr="Hotel bell">
            <a:extLst>
              <a:ext uri="{FF2B5EF4-FFF2-40B4-BE49-F238E27FC236}">
                <a16:creationId xmlns:a16="http://schemas.microsoft.com/office/drawing/2014/main" id="{8A009DB5-6CD3-41CA-8DEE-802E4CE67F46}"/>
              </a:ext>
            </a:extLst>
          </p:cNvPr>
          <p:cNvPicPr>
            <a:picLocks noChangeAspect="1"/>
          </p:cNvPicPr>
          <p:nvPr/>
        </p:nvPicPr>
        <p:blipFill rotWithShape="1">
          <a:blip r:embed="rId3"/>
          <a:srcRect l="41964" r="-1"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4234203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585F7B-4FC9-2245-8D8F-AB7A7FFBB983}"/>
              </a:ext>
            </a:extLst>
          </p:cNvPr>
          <p:cNvSpPr>
            <a:spLocks noGrp="1"/>
          </p:cNvSpPr>
          <p:nvPr>
            <p:ph type="title"/>
          </p:nvPr>
        </p:nvSpPr>
        <p:spPr>
          <a:xfrm>
            <a:off x="663742" y="252329"/>
            <a:ext cx="10515600" cy="1325563"/>
          </a:xfrm>
        </p:spPr>
        <p:txBody>
          <a:bodyPr/>
          <a:lstStyle/>
          <a:p>
            <a:r>
              <a:rPr lang="en-US" dirty="0"/>
              <a:t>Wrapping up what you are doing in context…</a:t>
            </a:r>
          </a:p>
        </p:txBody>
      </p:sp>
      <p:pic>
        <p:nvPicPr>
          <p:cNvPr id="4" name="Content Placeholder 3" descr="Diagram&#10;&#10;Description automatically generated">
            <a:extLst>
              <a:ext uri="{FF2B5EF4-FFF2-40B4-BE49-F238E27FC236}">
                <a16:creationId xmlns:a16="http://schemas.microsoft.com/office/drawing/2014/main" id="{CDD7D87E-D595-4244-BD0F-009617325FAA}"/>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838200" y="1475874"/>
            <a:ext cx="10166684" cy="4876800"/>
          </a:xfrm>
          <a:prstGeom prst="rect">
            <a:avLst/>
          </a:prstGeom>
          <a:noFill/>
        </p:spPr>
      </p:pic>
      <p:sp>
        <p:nvSpPr>
          <p:cNvPr id="5" name="TextBox 4">
            <a:extLst>
              <a:ext uri="{FF2B5EF4-FFF2-40B4-BE49-F238E27FC236}">
                <a16:creationId xmlns:a16="http://schemas.microsoft.com/office/drawing/2014/main" id="{7D5CA9D4-9764-974A-BF63-D3256CA48608}"/>
              </a:ext>
            </a:extLst>
          </p:cNvPr>
          <p:cNvSpPr txBox="1"/>
          <p:nvPr/>
        </p:nvSpPr>
        <p:spPr>
          <a:xfrm>
            <a:off x="9091750" y="6214532"/>
            <a:ext cx="1799467" cy="369332"/>
          </a:xfrm>
          <a:prstGeom prst="rect">
            <a:avLst/>
          </a:prstGeom>
          <a:noFill/>
        </p:spPr>
        <p:txBody>
          <a:bodyPr wrap="none" rtlCol="0">
            <a:spAutoFit/>
          </a:bodyPr>
          <a:lstStyle/>
          <a:p>
            <a:r>
              <a:rPr lang="en-US" dirty="0"/>
              <a:t>Moore et al 2014</a:t>
            </a:r>
          </a:p>
        </p:txBody>
      </p:sp>
      <p:sp>
        <p:nvSpPr>
          <p:cNvPr id="7" name="Oval 6">
            <a:extLst>
              <a:ext uri="{FF2B5EF4-FFF2-40B4-BE49-F238E27FC236}">
                <a16:creationId xmlns:a16="http://schemas.microsoft.com/office/drawing/2014/main" id="{208BF5AF-D99A-1649-A7D7-D3FA958A8B71}"/>
              </a:ext>
            </a:extLst>
          </p:cNvPr>
          <p:cNvSpPr/>
          <p:nvPr/>
        </p:nvSpPr>
        <p:spPr>
          <a:xfrm>
            <a:off x="110289" y="3017336"/>
            <a:ext cx="1455821" cy="120173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Logic Model</a:t>
            </a:r>
          </a:p>
        </p:txBody>
      </p:sp>
      <p:sp>
        <p:nvSpPr>
          <p:cNvPr id="10" name="Oval 9">
            <a:extLst>
              <a:ext uri="{FF2B5EF4-FFF2-40B4-BE49-F238E27FC236}">
                <a16:creationId xmlns:a16="http://schemas.microsoft.com/office/drawing/2014/main" id="{A17075C3-F293-D94E-932A-BA12A4478FA1}"/>
              </a:ext>
            </a:extLst>
          </p:cNvPr>
          <p:cNvSpPr/>
          <p:nvPr/>
        </p:nvSpPr>
        <p:spPr>
          <a:xfrm>
            <a:off x="10169638" y="4409338"/>
            <a:ext cx="1918405" cy="1512023"/>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Evaluation of outcome</a:t>
            </a:r>
          </a:p>
        </p:txBody>
      </p:sp>
      <p:sp>
        <p:nvSpPr>
          <p:cNvPr id="12" name="Oval 11">
            <a:extLst>
              <a:ext uri="{FF2B5EF4-FFF2-40B4-BE49-F238E27FC236}">
                <a16:creationId xmlns:a16="http://schemas.microsoft.com/office/drawing/2014/main" id="{6FEB2314-9912-9E46-96D3-54A27918ADF1}"/>
              </a:ext>
            </a:extLst>
          </p:cNvPr>
          <p:cNvSpPr/>
          <p:nvPr/>
        </p:nvSpPr>
        <p:spPr>
          <a:xfrm>
            <a:off x="4757485" y="2615825"/>
            <a:ext cx="1800727" cy="134945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Evaluation of process</a:t>
            </a:r>
          </a:p>
        </p:txBody>
      </p:sp>
    </p:spTree>
    <p:extLst>
      <p:ext uri="{BB962C8B-B14F-4D97-AF65-F5344CB8AC3E}">
        <p14:creationId xmlns:p14="http://schemas.microsoft.com/office/powerpoint/2010/main" val="168035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A0988-02E2-F847-8229-044D3EB11C80}"/>
              </a:ext>
            </a:extLst>
          </p:cNvPr>
          <p:cNvSpPr>
            <a:spLocks noGrp="1"/>
          </p:cNvSpPr>
          <p:nvPr>
            <p:ph type="title"/>
          </p:nvPr>
        </p:nvSpPr>
        <p:spPr/>
        <p:txBody>
          <a:bodyPr/>
          <a:lstStyle/>
          <a:p>
            <a:r>
              <a:rPr lang="en-US" dirty="0"/>
              <a:t>Final summary</a:t>
            </a:r>
          </a:p>
        </p:txBody>
      </p:sp>
      <p:sp>
        <p:nvSpPr>
          <p:cNvPr id="3" name="Content Placeholder 2">
            <a:extLst>
              <a:ext uri="{FF2B5EF4-FFF2-40B4-BE49-F238E27FC236}">
                <a16:creationId xmlns:a16="http://schemas.microsoft.com/office/drawing/2014/main" id="{CA19420E-7F55-9F4D-8DF9-39D958ED5293}"/>
              </a:ext>
            </a:extLst>
          </p:cNvPr>
          <p:cNvSpPr>
            <a:spLocks noGrp="1"/>
          </p:cNvSpPr>
          <p:nvPr>
            <p:ph idx="1"/>
          </p:nvPr>
        </p:nvSpPr>
        <p:spPr/>
        <p:txBody>
          <a:bodyPr/>
          <a:lstStyle/>
          <a:p>
            <a:r>
              <a:rPr lang="en-US" dirty="0"/>
              <a:t>You are already doing a LOT of this! </a:t>
            </a:r>
          </a:p>
          <a:p>
            <a:endParaRPr lang="en-US" dirty="0"/>
          </a:p>
          <a:p>
            <a:r>
              <a:rPr lang="en-US" dirty="0"/>
              <a:t>Make what you are doing count- consider depth, triangulation and reach</a:t>
            </a:r>
          </a:p>
          <a:p>
            <a:endParaRPr lang="en-US" dirty="0"/>
          </a:p>
          <a:p>
            <a:r>
              <a:rPr lang="en-US" dirty="0"/>
              <a:t>Use an evidence –based approach. Process evaluation is a topic in its own right </a:t>
            </a:r>
          </a:p>
          <a:p>
            <a:endParaRPr lang="en-US" dirty="0"/>
          </a:p>
          <a:p>
            <a:pPr marL="0" indent="0">
              <a:buNone/>
            </a:pPr>
            <a:r>
              <a:rPr lang="en-US" dirty="0"/>
              <a:t>….. And you know how to do it….. </a:t>
            </a:r>
            <a:r>
              <a:rPr lang="en-US" dirty="0">
                <a:sym typeface="Wingdings" panose="05000000000000000000" pitchFamily="2" charset="2"/>
              </a:rPr>
              <a:t></a:t>
            </a:r>
            <a:endParaRPr lang="en-US" dirty="0"/>
          </a:p>
          <a:p>
            <a:endParaRPr lang="en-US" dirty="0"/>
          </a:p>
        </p:txBody>
      </p:sp>
    </p:spTree>
    <p:extLst>
      <p:ext uri="{BB962C8B-B14F-4D97-AF65-F5344CB8AC3E}">
        <p14:creationId xmlns:p14="http://schemas.microsoft.com/office/powerpoint/2010/main" val="36305163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0CA437-8E48-CC4C-B45B-F1490526C33F}"/>
              </a:ext>
            </a:extLst>
          </p:cNvPr>
          <p:cNvSpPr>
            <a:spLocks noGrp="1"/>
          </p:cNvSpPr>
          <p:nvPr>
            <p:ph type="title"/>
          </p:nvPr>
        </p:nvSpPr>
        <p:spPr>
          <a:xfrm>
            <a:off x="838201" y="365125"/>
            <a:ext cx="5251316" cy="1807305"/>
          </a:xfrm>
        </p:spPr>
        <p:txBody>
          <a:bodyPr>
            <a:normAutofit/>
          </a:bodyPr>
          <a:lstStyle/>
          <a:p>
            <a:r>
              <a:rPr lang="en-US" dirty="0"/>
              <a:t>Thank you! </a:t>
            </a:r>
          </a:p>
        </p:txBody>
      </p:sp>
      <p:sp>
        <p:nvSpPr>
          <p:cNvPr id="3" name="Content Placeholder 2">
            <a:extLst>
              <a:ext uri="{FF2B5EF4-FFF2-40B4-BE49-F238E27FC236}">
                <a16:creationId xmlns:a16="http://schemas.microsoft.com/office/drawing/2014/main" id="{21720C77-E406-6346-A870-9E321A1A4C1D}"/>
              </a:ext>
            </a:extLst>
          </p:cNvPr>
          <p:cNvSpPr>
            <a:spLocks noGrp="1"/>
          </p:cNvSpPr>
          <p:nvPr>
            <p:ph idx="1"/>
          </p:nvPr>
        </p:nvSpPr>
        <p:spPr>
          <a:xfrm>
            <a:off x="577516" y="1909011"/>
            <a:ext cx="5648651" cy="4583864"/>
          </a:xfrm>
        </p:spPr>
        <p:txBody>
          <a:bodyPr>
            <a:normAutofit/>
          </a:bodyPr>
          <a:lstStyle/>
          <a:p>
            <a:r>
              <a:rPr lang="en-GB" dirty="0"/>
              <a:t>Awesome resource </a:t>
            </a:r>
            <a:r>
              <a:rPr lang="en-GB" dirty="0">
                <a:hlinkClick r:id="rId2"/>
              </a:rPr>
              <a:t>https://www.gov.uk/guidance/evaluation-in-health-and-wellbeing-process#introduction-to-process-evaluation</a:t>
            </a:r>
            <a:r>
              <a:rPr lang="en-GB" dirty="0"/>
              <a:t> </a:t>
            </a:r>
          </a:p>
          <a:p>
            <a:r>
              <a:rPr lang="en-GB" dirty="0"/>
              <a:t>Useful references</a:t>
            </a:r>
          </a:p>
          <a:p>
            <a:r>
              <a:rPr lang="en-GB" dirty="0"/>
              <a:t>Moore, G., et al. (2014). </a:t>
            </a:r>
            <a:r>
              <a:rPr lang="en-GB" u="sng" dirty="0"/>
              <a:t>Process evaluation of complex interventions: UK Medical Research Council guidance</a:t>
            </a:r>
            <a:r>
              <a:rPr lang="en-GB" dirty="0"/>
              <a:t>, London.</a:t>
            </a:r>
          </a:p>
          <a:p>
            <a:endParaRPr lang="en-US" sz="2000" dirty="0"/>
          </a:p>
        </p:txBody>
      </p:sp>
      <p:pic>
        <p:nvPicPr>
          <p:cNvPr id="12" name="Picture 4" descr="Tying a bow in an arrangment of presents">
            <a:extLst>
              <a:ext uri="{FF2B5EF4-FFF2-40B4-BE49-F238E27FC236}">
                <a16:creationId xmlns:a16="http://schemas.microsoft.com/office/drawing/2014/main" id="{E7FD9CB9-303A-4CA0-8DDA-5626FB32F56C}"/>
              </a:ext>
            </a:extLst>
          </p:cNvPr>
          <p:cNvPicPr>
            <a:picLocks noChangeAspect="1"/>
          </p:cNvPicPr>
          <p:nvPr/>
        </p:nvPicPr>
        <p:blipFill rotWithShape="1">
          <a:blip r:embed="rId3"/>
          <a:srcRect l="21436" r="20527"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4" name="TextBox 3">
            <a:extLst>
              <a:ext uri="{FF2B5EF4-FFF2-40B4-BE49-F238E27FC236}">
                <a16:creationId xmlns:a16="http://schemas.microsoft.com/office/drawing/2014/main" id="{C4456291-8E82-B548-9538-DAB0D2146ADD}"/>
              </a:ext>
            </a:extLst>
          </p:cNvPr>
          <p:cNvSpPr txBox="1"/>
          <p:nvPr/>
        </p:nvSpPr>
        <p:spPr>
          <a:xfrm>
            <a:off x="2052377" y="6306106"/>
            <a:ext cx="3313408" cy="369332"/>
          </a:xfrm>
          <a:prstGeom prst="rect">
            <a:avLst/>
          </a:prstGeom>
          <a:noFill/>
        </p:spPr>
        <p:txBody>
          <a:bodyPr wrap="none" rtlCol="0">
            <a:spAutoFit/>
          </a:bodyPr>
          <a:lstStyle/>
          <a:p>
            <a:r>
              <a:rPr lang="en-US" dirty="0">
                <a:hlinkClick r:id="rId4"/>
              </a:rPr>
              <a:t>Hilary.gunn100@Plymouth.ac.uk</a:t>
            </a:r>
            <a:r>
              <a:rPr lang="en-US" dirty="0"/>
              <a:t> </a:t>
            </a:r>
          </a:p>
        </p:txBody>
      </p:sp>
    </p:spTree>
    <p:extLst>
      <p:ext uri="{BB962C8B-B14F-4D97-AF65-F5344CB8AC3E}">
        <p14:creationId xmlns:p14="http://schemas.microsoft.com/office/powerpoint/2010/main" val="1494400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25CD7-D37C-4149-8EC2-2BBA7111AD71}"/>
              </a:ext>
            </a:extLst>
          </p:cNvPr>
          <p:cNvSpPr>
            <a:spLocks noGrp="1"/>
          </p:cNvSpPr>
          <p:nvPr>
            <p:ph type="title"/>
          </p:nvPr>
        </p:nvSpPr>
        <p:spPr/>
        <p:txBody>
          <a:bodyPr vert="horz" lIns="91440" tIns="45720" rIns="91440" bIns="45720" rtlCol="0" anchor="b">
            <a:normAutofit/>
          </a:bodyPr>
          <a:lstStyle/>
          <a:p>
            <a:r>
              <a:rPr lang="en-US" dirty="0"/>
              <a:t>Session plan</a:t>
            </a:r>
            <a:br>
              <a:rPr lang="en-US" dirty="0"/>
            </a:br>
            <a:endParaRPr lang="en-US" dirty="0"/>
          </a:p>
        </p:txBody>
      </p:sp>
      <p:sp>
        <p:nvSpPr>
          <p:cNvPr id="4" name="Content Placeholder 3">
            <a:extLst>
              <a:ext uri="{FF2B5EF4-FFF2-40B4-BE49-F238E27FC236}">
                <a16:creationId xmlns:a16="http://schemas.microsoft.com/office/drawing/2014/main" id="{59CF69B1-944E-FB4E-A9A6-1D56E0943402}"/>
              </a:ext>
            </a:extLst>
          </p:cNvPr>
          <p:cNvSpPr>
            <a:spLocks noGrp="1"/>
          </p:cNvSpPr>
          <p:nvPr>
            <p:ph idx="1"/>
          </p:nvPr>
        </p:nvSpPr>
        <p:spPr>
          <a:xfrm>
            <a:off x="838200" y="1259457"/>
            <a:ext cx="10515600" cy="4917506"/>
          </a:xfrm>
        </p:spPr>
        <p:txBody>
          <a:bodyPr/>
          <a:lstStyle/>
          <a:p>
            <a:r>
              <a:rPr lang="en-US" dirty="0"/>
              <a:t>Untangling the terminology</a:t>
            </a:r>
          </a:p>
          <a:p>
            <a:endParaRPr lang="en-US" dirty="0"/>
          </a:p>
          <a:p>
            <a:r>
              <a:rPr lang="en-US" dirty="0"/>
              <a:t>Defining your service</a:t>
            </a:r>
          </a:p>
          <a:p>
            <a:endParaRPr lang="en-US" dirty="0"/>
          </a:p>
          <a:p>
            <a:r>
              <a:rPr lang="en-US" dirty="0"/>
              <a:t>Outcomes based evaluation</a:t>
            </a:r>
          </a:p>
          <a:p>
            <a:endParaRPr lang="en-US" dirty="0"/>
          </a:p>
          <a:p>
            <a:r>
              <a:rPr lang="en-US" dirty="0"/>
              <a:t>Process focused evaluation</a:t>
            </a:r>
          </a:p>
          <a:p>
            <a:endParaRPr lang="en-US" dirty="0"/>
          </a:p>
          <a:p>
            <a:r>
              <a:rPr lang="en-US" dirty="0"/>
              <a:t>Putting it all together</a:t>
            </a:r>
          </a:p>
        </p:txBody>
      </p:sp>
      <p:pic>
        <p:nvPicPr>
          <p:cNvPr id="5" name="Picture 4" descr="White paper ships being led by a yellow ship">
            <a:extLst>
              <a:ext uri="{FF2B5EF4-FFF2-40B4-BE49-F238E27FC236}">
                <a16:creationId xmlns:a16="http://schemas.microsoft.com/office/drawing/2014/main" id="{6165187E-79B6-45CF-9871-4D24087A6C89}"/>
              </a:ext>
            </a:extLst>
          </p:cNvPr>
          <p:cNvPicPr>
            <a:picLocks noChangeAspect="1"/>
          </p:cNvPicPr>
          <p:nvPr/>
        </p:nvPicPr>
        <p:blipFill rotWithShape="1">
          <a:blip r:embed="rId2"/>
          <a:srcRect l="34762" r="7200"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241813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C4E4288A-DFC8-40A2-90E5-70E851A93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B63C2D82-D4FA-4A37-BB01-1E7B21E4FF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5199" y="634058"/>
            <a:ext cx="1128382" cy="847206"/>
            <a:chOff x="5307830" y="325570"/>
            <a:chExt cx="1128382" cy="847206"/>
          </a:xfrm>
        </p:grpSpPr>
        <p:sp>
          <p:nvSpPr>
            <p:cNvPr id="17" name="Freeform 5">
              <a:extLst>
                <a:ext uri="{FF2B5EF4-FFF2-40B4-BE49-F238E27FC236}">
                  <a16:creationId xmlns:a16="http://schemas.microsoft.com/office/drawing/2014/main" id="{C94E7FEF-0CE9-4AC2-94BB-02230C6DC0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07830" y="577396"/>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8" name="Freeform 5">
              <a:extLst>
                <a:ext uri="{FF2B5EF4-FFF2-40B4-BE49-F238E27FC236}">
                  <a16:creationId xmlns:a16="http://schemas.microsoft.com/office/drawing/2014/main" id="{EB546CC0-C1BC-48D2-8DA9-4B60283165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85720" y="325570"/>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EDE60059-EEF6-094F-9DDB-D4FB2F2D8D22}"/>
              </a:ext>
            </a:extLst>
          </p:cNvPr>
          <p:cNvSpPr>
            <a:spLocks noGrp="1"/>
          </p:cNvSpPr>
          <p:nvPr>
            <p:ph type="title"/>
          </p:nvPr>
        </p:nvSpPr>
        <p:spPr>
          <a:xfrm>
            <a:off x="441961" y="1371190"/>
            <a:ext cx="5310570" cy="2023046"/>
          </a:xfrm>
        </p:spPr>
        <p:txBody>
          <a:bodyPr anchor="b">
            <a:normAutofit fontScale="90000"/>
          </a:bodyPr>
          <a:lstStyle/>
          <a:p>
            <a:r>
              <a:rPr lang="en-US" sz="4000" dirty="0"/>
              <a:t>Why should we undertake service evaluations (move beyond the PSS)? </a:t>
            </a:r>
          </a:p>
        </p:txBody>
      </p:sp>
      <p:sp>
        <p:nvSpPr>
          <p:cNvPr id="20" name="Freeform: Shape 19">
            <a:extLst>
              <a:ext uri="{FF2B5EF4-FFF2-40B4-BE49-F238E27FC236}">
                <a16:creationId xmlns:a16="http://schemas.microsoft.com/office/drawing/2014/main" id="{A9456821-26B9-4181-B181-305FB820D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9641" y="2134209"/>
            <a:ext cx="4840399" cy="4290450"/>
          </a:xfrm>
          <a:custGeom>
            <a:avLst/>
            <a:gdLst>
              <a:gd name="connsiteX0" fmla="*/ 853538 w 2991693"/>
              <a:gd name="connsiteY0" fmla="*/ 0 h 2651787"/>
              <a:gd name="connsiteX1" fmla="*/ 2141030 w 2991693"/>
              <a:gd name="connsiteY1" fmla="*/ 0 h 2651787"/>
              <a:gd name="connsiteX2" fmla="*/ 2324957 w 2991693"/>
              <a:gd name="connsiteY2" fmla="*/ 103466 h 2651787"/>
              <a:gd name="connsiteX3" fmla="*/ 2968702 w 2991693"/>
              <a:gd name="connsiteY3" fmla="*/ 1218596 h 2651787"/>
              <a:gd name="connsiteX4" fmla="*/ 2968702 w 2991693"/>
              <a:gd name="connsiteY4" fmla="*/ 1433192 h 2651787"/>
              <a:gd name="connsiteX5" fmla="*/ 2324957 w 2991693"/>
              <a:gd name="connsiteY5" fmla="*/ 2548321 h 2651787"/>
              <a:gd name="connsiteX6" fmla="*/ 2141030 w 2991693"/>
              <a:gd name="connsiteY6" fmla="*/ 2651787 h 2651787"/>
              <a:gd name="connsiteX7" fmla="*/ 853538 w 2991693"/>
              <a:gd name="connsiteY7" fmla="*/ 2651787 h 2651787"/>
              <a:gd name="connsiteX8" fmla="*/ 669612 w 2991693"/>
              <a:gd name="connsiteY8" fmla="*/ 2548321 h 2651787"/>
              <a:gd name="connsiteX9" fmla="*/ 25866 w 2991693"/>
              <a:gd name="connsiteY9" fmla="*/ 1433192 h 2651787"/>
              <a:gd name="connsiteX10" fmla="*/ 25866 w 2991693"/>
              <a:gd name="connsiteY10" fmla="*/ 1218596 h 2651787"/>
              <a:gd name="connsiteX11" fmla="*/ 669612 w 2991693"/>
              <a:gd name="connsiteY11" fmla="*/ 103466 h 2651787"/>
              <a:gd name="connsiteX12" fmla="*/ 853538 w 2991693"/>
              <a:gd name="connsiteY12" fmla="*/ 0 h 265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1693" h="2651787">
                <a:moveTo>
                  <a:pt x="853538" y="0"/>
                </a:moveTo>
                <a:cubicBezTo>
                  <a:pt x="2141030" y="0"/>
                  <a:pt x="2141030" y="0"/>
                  <a:pt x="2141030" y="0"/>
                </a:cubicBezTo>
                <a:cubicBezTo>
                  <a:pt x="2206170" y="0"/>
                  <a:pt x="2290471" y="45985"/>
                  <a:pt x="2324957" y="103466"/>
                </a:cubicBezTo>
                <a:cubicBezTo>
                  <a:pt x="2968702" y="1218596"/>
                  <a:pt x="2968702" y="1218596"/>
                  <a:pt x="2968702" y="1218596"/>
                </a:cubicBezTo>
                <a:cubicBezTo>
                  <a:pt x="2999357" y="1279909"/>
                  <a:pt x="2999357" y="1371878"/>
                  <a:pt x="2968702" y="1433192"/>
                </a:cubicBezTo>
                <a:cubicBezTo>
                  <a:pt x="2324957" y="2548321"/>
                  <a:pt x="2324957" y="2548321"/>
                  <a:pt x="2324957" y="2548321"/>
                </a:cubicBezTo>
                <a:cubicBezTo>
                  <a:pt x="2290471" y="2605803"/>
                  <a:pt x="2206170" y="2651787"/>
                  <a:pt x="2141030" y="2651787"/>
                </a:cubicBezTo>
                <a:lnTo>
                  <a:pt x="853538" y="2651787"/>
                </a:lnTo>
                <a:cubicBezTo>
                  <a:pt x="784566" y="2651787"/>
                  <a:pt x="700266" y="2605803"/>
                  <a:pt x="669612" y="2548321"/>
                </a:cubicBezTo>
                <a:cubicBezTo>
                  <a:pt x="25866" y="1433192"/>
                  <a:pt x="25866" y="1433192"/>
                  <a:pt x="25866" y="1433192"/>
                </a:cubicBezTo>
                <a:cubicBezTo>
                  <a:pt x="-8621" y="1371878"/>
                  <a:pt x="-8621" y="1279909"/>
                  <a:pt x="25866" y="1218596"/>
                </a:cubicBezTo>
                <a:cubicBezTo>
                  <a:pt x="669612" y="103466"/>
                  <a:pt x="669612" y="103466"/>
                  <a:pt x="669612" y="103466"/>
                </a:cubicBezTo>
                <a:cubicBezTo>
                  <a:pt x="700266" y="45985"/>
                  <a:pt x="784566" y="0"/>
                  <a:pt x="853538" y="0"/>
                </a:cubicBezTo>
                <a:close/>
              </a:path>
            </a:pathLst>
          </a:custGeom>
          <a:noFill/>
          <a:ln w="50800" cmpd="sng">
            <a:solidFill>
              <a:schemeClr val="tx1"/>
            </a:solid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useBgFill="1">
        <p:nvSpPr>
          <p:cNvPr id="22" name="Freeform: Shape 21">
            <a:extLst>
              <a:ext uri="{FF2B5EF4-FFF2-40B4-BE49-F238E27FC236}">
                <a16:creationId xmlns:a16="http://schemas.microsoft.com/office/drawing/2014/main" id="{0035D6FE-7FA2-4D67-8767-6F7E98AB16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0608" y="421767"/>
            <a:ext cx="2847251" cy="2523756"/>
          </a:xfrm>
          <a:custGeom>
            <a:avLst/>
            <a:gdLst>
              <a:gd name="connsiteX0" fmla="*/ 853538 w 2991693"/>
              <a:gd name="connsiteY0" fmla="*/ 0 h 2651787"/>
              <a:gd name="connsiteX1" fmla="*/ 2141030 w 2991693"/>
              <a:gd name="connsiteY1" fmla="*/ 0 h 2651787"/>
              <a:gd name="connsiteX2" fmla="*/ 2324957 w 2991693"/>
              <a:gd name="connsiteY2" fmla="*/ 103466 h 2651787"/>
              <a:gd name="connsiteX3" fmla="*/ 2968702 w 2991693"/>
              <a:gd name="connsiteY3" fmla="*/ 1218596 h 2651787"/>
              <a:gd name="connsiteX4" fmla="*/ 2968702 w 2991693"/>
              <a:gd name="connsiteY4" fmla="*/ 1433192 h 2651787"/>
              <a:gd name="connsiteX5" fmla="*/ 2324957 w 2991693"/>
              <a:gd name="connsiteY5" fmla="*/ 2548321 h 2651787"/>
              <a:gd name="connsiteX6" fmla="*/ 2141030 w 2991693"/>
              <a:gd name="connsiteY6" fmla="*/ 2651787 h 2651787"/>
              <a:gd name="connsiteX7" fmla="*/ 853538 w 2991693"/>
              <a:gd name="connsiteY7" fmla="*/ 2651787 h 2651787"/>
              <a:gd name="connsiteX8" fmla="*/ 669612 w 2991693"/>
              <a:gd name="connsiteY8" fmla="*/ 2548321 h 2651787"/>
              <a:gd name="connsiteX9" fmla="*/ 25866 w 2991693"/>
              <a:gd name="connsiteY9" fmla="*/ 1433192 h 2651787"/>
              <a:gd name="connsiteX10" fmla="*/ 25866 w 2991693"/>
              <a:gd name="connsiteY10" fmla="*/ 1218596 h 2651787"/>
              <a:gd name="connsiteX11" fmla="*/ 669612 w 2991693"/>
              <a:gd name="connsiteY11" fmla="*/ 103466 h 2651787"/>
              <a:gd name="connsiteX12" fmla="*/ 853538 w 2991693"/>
              <a:gd name="connsiteY12" fmla="*/ 0 h 265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1693" h="2651787">
                <a:moveTo>
                  <a:pt x="853538" y="0"/>
                </a:moveTo>
                <a:cubicBezTo>
                  <a:pt x="2141030" y="0"/>
                  <a:pt x="2141030" y="0"/>
                  <a:pt x="2141030" y="0"/>
                </a:cubicBezTo>
                <a:cubicBezTo>
                  <a:pt x="2206170" y="0"/>
                  <a:pt x="2290471" y="45985"/>
                  <a:pt x="2324957" y="103466"/>
                </a:cubicBezTo>
                <a:cubicBezTo>
                  <a:pt x="2968702" y="1218596"/>
                  <a:pt x="2968702" y="1218596"/>
                  <a:pt x="2968702" y="1218596"/>
                </a:cubicBezTo>
                <a:cubicBezTo>
                  <a:pt x="2999357" y="1279909"/>
                  <a:pt x="2999357" y="1371878"/>
                  <a:pt x="2968702" y="1433192"/>
                </a:cubicBezTo>
                <a:cubicBezTo>
                  <a:pt x="2324957" y="2548321"/>
                  <a:pt x="2324957" y="2548321"/>
                  <a:pt x="2324957" y="2548321"/>
                </a:cubicBezTo>
                <a:cubicBezTo>
                  <a:pt x="2290471" y="2605803"/>
                  <a:pt x="2206170" y="2651787"/>
                  <a:pt x="2141030" y="2651787"/>
                </a:cubicBezTo>
                <a:lnTo>
                  <a:pt x="853538" y="2651787"/>
                </a:lnTo>
                <a:cubicBezTo>
                  <a:pt x="784566" y="2651787"/>
                  <a:pt x="700266" y="2605803"/>
                  <a:pt x="669612" y="2548321"/>
                </a:cubicBezTo>
                <a:cubicBezTo>
                  <a:pt x="25866" y="1433192"/>
                  <a:pt x="25866" y="1433192"/>
                  <a:pt x="25866" y="1433192"/>
                </a:cubicBezTo>
                <a:cubicBezTo>
                  <a:pt x="-8621" y="1371878"/>
                  <a:pt x="-8621" y="1279909"/>
                  <a:pt x="25866" y="1218596"/>
                </a:cubicBezTo>
                <a:cubicBezTo>
                  <a:pt x="669612" y="103466"/>
                  <a:pt x="669612" y="103466"/>
                  <a:pt x="669612" y="103466"/>
                </a:cubicBezTo>
                <a:cubicBezTo>
                  <a:pt x="700266" y="45985"/>
                  <a:pt x="784566" y="0"/>
                  <a:pt x="853538" y="0"/>
                </a:cubicBezTo>
                <a:close/>
              </a:path>
            </a:pathLst>
          </a:custGeom>
          <a:ln w="50800" cmpd="sng">
            <a:solidFill>
              <a:schemeClr val="tx1"/>
            </a:solid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pic>
        <p:nvPicPr>
          <p:cNvPr id="7" name="Picture 6" descr="Text&#10;&#10;Description automatically generated">
            <a:extLst>
              <a:ext uri="{FF2B5EF4-FFF2-40B4-BE49-F238E27FC236}">
                <a16:creationId xmlns:a16="http://schemas.microsoft.com/office/drawing/2014/main" id="{05C658D5-E7C8-4563-98F8-52C767A81374}"/>
              </a:ext>
            </a:extLst>
          </p:cNvPr>
          <p:cNvPicPr>
            <a:picLocks noChangeAspect="1"/>
          </p:cNvPicPr>
          <p:nvPr/>
        </p:nvPicPr>
        <p:blipFill>
          <a:blip r:embed="rId2"/>
          <a:stretch>
            <a:fillRect/>
          </a:stretch>
        </p:blipFill>
        <p:spPr>
          <a:xfrm>
            <a:off x="6538862" y="888274"/>
            <a:ext cx="1590742" cy="1590742"/>
          </a:xfrm>
          <a:prstGeom prst="rect">
            <a:avLst/>
          </a:prstGeom>
        </p:spPr>
      </p:pic>
      <p:sp useBgFill="1">
        <p:nvSpPr>
          <p:cNvPr id="24" name="Freeform: Shape 23">
            <a:extLst>
              <a:ext uri="{FF2B5EF4-FFF2-40B4-BE49-F238E27FC236}">
                <a16:creationId xmlns:a16="http://schemas.microsoft.com/office/drawing/2014/main" id="{0381C401-8AFE-4396-B195-C21EA1C7FB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58854" y="4490695"/>
            <a:ext cx="2071275" cy="1835943"/>
          </a:xfrm>
          <a:custGeom>
            <a:avLst/>
            <a:gdLst>
              <a:gd name="connsiteX0" fmla="*/ 853538 w 2991693"/>
              <a:gd name="connsiteY0" fmla="*/ 0 h 2651787"/>
              <a:gd name="connsiteX1" fmla="*/ 2141030 w 2991693"/>
              <a:gd name="connsiteY1" fmla="*/ 0 h 2651787"/>
              <a:gd name="connsiteX2" fmla="*/ 2324957 w 2991693"/>
              <a:gd name="connsiteY2" fmla="*/ 103466 h 2651787"/>
              <a:gd name="connsiteX3" fmla="*/ 2968702 w 2991693"/>
              <a:gd name="connsiteY3" fmla="*/ 1218596 h 2651787"/>
              <a:gd name="connsiteX4" fmla="*/ 2968702 w 2991693"/>
              <a:gd name="connsiteY4" fmla="*/ 1433192 h 2651787"/>
              <a:gd name="connsiteX5" fmla="*/ 2324957 w 2991693"/>
              <a:gd name="connsiteY5" fmla="*/ 2548321 h 2651787"/>
              <a:gd name="connsiteX6" fmla="*/ 2141030 w 2991693"/>
              <a:gd name="connsiteY6" fmla="*/ 2651787 h 2651787"/>
              <a:gd name="connsiteX7" fmla="*/ 853538 w 2991693"/>
              <a:gd name="connsiteY7" fmla="*/ 2651787 h 2651787"/>
              <a:gd name="connsiteX8" fmla="*/ 669612 w 2991693"/>
              <a:gd name="connsiteY8" fmla="*/ 2548321 h 2651787"/>
              <a:gd name="connsiteX9" fmla="*/ 25866 w 2991693"/>
              <a:gd name="connsiteY9" fmla="*/ 1433192 h 2651787"/>
              <a:gd name="connsiteX10" fmla="*/ 25866 w 2991693"/>
              <a:gd name="connsiteY10" fmla="*/ 1218596 h 2651787"/>
              <a:gd name="connsiteX11" fmla="*/ 669612 w 2991693"/>
              <a:gd name="connsiteY11" fmla="*/ 103466 h 2651787"/>
              <a:gd name="connsiteX12" fmla="*/ 853538 w 2991693"/>
              <a:gd name="connsiteY12" fmla="*/ 0 h 265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1693" h="2651787">
                <a:moveTo>
                  <a:pt x="853538" y="0"/>
                </a:moveTo>
                <a:cubicBezTo>
                  <a:pt x="2141030" y="0"/>
                  <a:pt x="2141030" y="0"/>
                  <a:pt x="2141030" y="0"/>
                </a:cubicBezTo>
                <a:cubicBezTo>
                  <a:pt x="2206170" y="0"/>
                  <a:pt x="2290471" y="45985"/>
                  <a:pt x="2324957" y="103466"/>
                </a:cubicBezTo>
                <a:cubicBezTo>
                  <a:pt x="2968702" y="1218596"/>
                  <a:pt x="2968702" y="1218596"/>
                  <a:pt x="2968702" y="1218596"/>
                </a:cubicBezTo>
                <a:cubicBezTo>
                  <a:pt x="2999357" y="1279909"/>
                  <a:pt x="2999357" y="1371878"/>
                  <a:pt x="2968702" y="1433192"/>
                </a:cubicBezTo>
                <a:cubicBezTo>
                  <a:pt x="2324957" y="2548321"/>
                  <a:pt x="2324957" y="2548321"/>
                  <a:pt x="2324957" y="2548321"/>
                </a:cubicBezTo>
                <a:cubicBezTo>
                  <a:pt x="2290471" y="2605803"/>
                  <a:pt x="2206170" y="2651787"/>
                  <a:pt x="2141030" y="2651787"/>
                </a:cubicBezTo>
                <a:lnTo>
                  <a:pt x="853538" y="2651787"/>
                </a:lnTo>
                <a:cubicBezTo>
                  <a:pt x="784566" y="2651787"/>
                  <a:pt x="700266" y="2605803"/>
                  <a:pt x="669612" y="2548321"/>
                </a:cubicBezTo>
                <a:cubicBezTo>
                  <a:pt x="25866" y="1433192"/>
                  <a:pt x="25866" y="1433192"/>
                  <a:pt x="25866" y="1433192"/>
                </a:cubicBezTo>
                <a:cubicBezTo>
                  <a:pt x="-8621" y="1371878"/>
                  <a:pt x="-8621" y="1279909"/>
                  <a:pt x="25866" y="1218596"/>
                </a:cubicBezTo>
                <a:cubicBezTo>
                  <a:pt x="669612" y="103466"/>
                  <a:pt x="669612" y="103466"/>
                  <a:pt x="669612" y="103466"/>
                </a:cubicBezTo>
                <a:cubicBezTo>
                  <a:pt x="700266" y="45985"/>
                  <a:pt x="784566" y="0"/>
                  <a:pt x="853538" y="0"/>
                </a:cubicBezTo>
                <a:close/>
              </a:path>
            </a:pathLst>
          </a:custGeom>
          <a:ln w="50800" cmpd="sng">
            <a:solidFill>
              <a:schemeClr val="tx1"/>
            </a:solid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 name="Content Placeholder 2">
            <a:extLst>
              <a:ext uri="{FF2B5EF4-FFF2-40B4-BE49-F238E27FC236}">
                <a16:creationId xmlns:a16="http://schemas.microsoft.com/office/drawing/2014/main" id="{C3773D32-5863-EF4F-900F-456B5AF55609}"/>
              </a:ext>
            </a:extLst>
          </p:cNvPr>
          <p:cNvSpPr>
            <a:spLocks noGrp="1"/>
          </p:cNvSpPr>
          <p:nvPr>
            <p:ph idx="1"/>
          </p:nvPr>
        </p:nvSpPr>
        <p:spPr>
          <a:xfrm>
            <a:off x="522114" y="3088500"/>
            <a:ext cx="4193655" cy="3471158"/>
          </a:xfrm>
        </p:spPr>
        <p:txBody>
          <a:bodyPr>
            <a:normAutofit/>
          </a:bodyPr>
          <a:lstStyle/>
          <a:p>
            <a:endParaRPr lang="en-US" sz="2200" dirty="0"/>
          </a:p>
          <a:p>
            <a:r>
              <a:rPr lang="en-US" sz="2200" dirty="0"/>
              <a:t>Relevant  to elements of professional standards pillars…</a:t>
            </a:r>
          </a:p>
          <a:p>
            <a:r>
              <a:rPr lang="en-US" sz="2200" dirty="0"/>
              <a:t>Helps to understand the where, why and the how as well as the basic ‘did it work’? </a:t>
            </a:r>
          </a:p>
          <a:p>
            <a:r>
              <a:rPr lang="en-US" sz="2200" dirty="0"/>
              <a:t>‘Complex’ interventions will </a:t>
            </a:r>
            <a:r>
              <a:rPr lang="en-US" sz="2200" strike="sngStrike" dirty="0"/>
              <a:t>never </a:t>
            </a:r>
            <a:r>
              <a:rPr lang="en-US" sz="2200" dirty="0"/>
              <a:t>rarely yield ‘simple results:</a:t>
            </a:r>
          </a:p>
          <a:p>
            <a:endParaRPr lang="en-US" sz="2200" dirty="0"/>
          </a:p>
          <a:p>
            <a:pPr marL="0" indent="0">
              <a:buNone/>
            </a:pPr>
            <a:endParaRPr lang="en-US" sz="2200" dirty="0"/>
          </a:p>
        </p:txBody>
      </p:sp>
      <p:pic>
        <p:nvPicPr>
          <p:cNvPr id="5" name="Picture 4" descr="Text, whiteboard&#10;&#10;Description automatically generated">
            <a:extLst>
              <a:ext uri="{FF2B5EF4-FFF2-40B4-BE49-F238E27FC236}">
                <a16:creationId xmlns:a16="http://schemas.microsoft.com/office/drawing/2014/main" id="{7AE495F9-CB38-4383-AA69-B118C939EB63}"/>
              </a:ext>
            </a:extLst>
          </p:cNvPr>
          <p:cNvPicPr>
            <a:picLocks noChangeAspect="1"/>
          </p:cNvPicPr>
          <p:nvPr/>
        </p:nvPicPr>
        <p:blipFill>
          <a:blip r:embed="rId3"/>
          <a:stretch>
            <a:fillRect/>
          </a:stretch>
        </p:blipFill>
        <p:spPr>
          <a:xfrm>
            <a:off x="5591163" y="4805338"/>
            <a:ext cx="1206656" cy="1206656"/>
          </a:xfrm>
          <a:prstGeom prst="rect">
            <a:avLst/>
          </a:prstGeom>
        </p:spPr>
      </p:pic>
      <p:pic>
        <p:nvPicPr>
          <p:cNvPr id="9" name="Picture 8">
            <a:extLst>
              <a:ext uri="{FF2B5EF4-FFF2-40B4-BE49-F238E27FC236}">
                <a16:creationId xmlns:a16="http://schemas.microsoft.com/office/drawing/2014/main" id="{6EF354D8-EB08-4032-8595-753776B041FF}"/>
              </a:ext>
            </a:extLst>
          </p:cNvPr>
          <p:cNvPicPr>
            <a:picLocks noChangeAspect="1"/>
          </p:cNvPicPr>
          <p:nvPr/>
        </p:nvPicPr>
        <p:blipFill>
          <a:blip r:embed="rId4"/>
          <a:stretch>
            <a:fillRect/>
          </a:stretch>
        </p:blipFill>
        <p:spPr>
          <a:xfrm>
            <a:off x="7848130" y="3517272"/>
            <a:ext cx="2963421" cy="1778052"/>
          </a:xfrm>
          <a:prstGeom prst="rect">
            <a:avLst/>
          </a:prstGeom>
        </p:spPr>
      </p:pic>
      <p:sp>
        <p:nvSpPr>
          <p:cNvPr id="19" name="TextBox 18">
            <a:extLst>
              <a:ext uri="{FF2B5EF4-FFF2-40B4-BE49-F238E27FC236}">
                <a16:creationId xmlns:a16="http://schemas.microsoft.com/office/drawing/2014/main" id="{5545CE73-36D1-484F-8E95-EB544B363694}"/>
              </a:ext>
            </a:extLst>
          </p:cNvPr>
          <p:cNvSpPr txBox="1"/>
          <p:nvPr/>
        </p:nvSpPr>
        <p:spPr>
          <a:xfrm rot="19617725">
            <a:off x="4865652" y="2540562"/>
            <a:ext cx="6705318" cy="1200329"/>
          </a:xfrm>
          <a:prstGeom prst="rect">
            <a:avLst/>
          </a:prstGeom>
          <a:noFill/>
        </p:spPr>
        <p:txBody>
          <a:bodyPr wrap="square" rtlCol="0">
            <a:spAutoFit/>
          </a:bodyPr>
          <a:lstStyle/>
          <a:p>
            <a:pPr algn="ctr"/>
            <a:r>
              <a:rPr lang="en-US" sz="7200" dirty="0">
                <a:solidFill>
                  <a:srgbClr val="FF0000"/>
                </a:solidFill>
              </a:rPr>
              <a:t>It depends….</a:t>
            </a:r>
          </a:p>
        </p:txBody>
      </p:sp>
    </p:spTree>
    <p:extLst>
      <p:ext uri="{BB962C8B-B14F-4D97-AF65-F5344CB8AC3E}">
        <p14:creationId xmlns:p14="http://schemas.microsoft.com/office/powerpoint/2010/main" val="427353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0D933-E2A4-CB4C-9D61-1B7762B3D2FF}"/>
              </a:ext>
            </a:extLst>
          </p:cNvPr>
          <p:cNvSpPr>
            <a:spLocks noGrp="1"/>
          </p:cNvSpPr>
          <p:nvPr>
            <p:ph type="title"/>
          </p:nvPr>
        </p:nvSpPr>
        <p:spPr>
          <a:xfrm>
            <a:off x="484214" y="629837"/>
            <a:ext cx="3845576" cy="1622321"/>
          </a:xfrm>
        </p:spPr>
        <p:txBody>
          <a:bodyPr vert="horz" lIns="91440" tIns="45720" rIns="91440" bIns="45720" rtlCol="0" anchor="ctr">
            <a:normAutofit fontScale="90000"/>
          </a:bodyPr>
          <a:lstStyle/>
          <a:p>
            <a:r>
              <a:rPr lang="en-US" sz="4100" kern="1200" dirty="0">
                <a:solidFill>
                  <a:schemeClr val="tx1"/>
                </a:solidFill>
                <a:latin typeface="+mj-lt"/>
                <a:ea typeface="+mj-ea"/>
                <a:cs typeface="+mj-cs"/>
              </a:rPr>
              <a:t>So what is a service evaluation? Unravelling the terminology….. </a:t>
            </a:r>
          </a:p>
        </p:txBody>
      </p:sp>
      <p:sp>
        <p:nvSpPr>
          <p:cNvPr id="6" name="TextBox 5">
            <a:extLst>
              <a:ext uri="{FF2B5EF4-FFF2-40B4-BE49-F238E27FC236}">
                <a16:creationId xmlns:a16="http://schemas.microsoft.com/office/drawing/2014/main" id="{FD8ADA24-BEEA-3E4F-AD4A-2FE21EBB8842}"/>
              </a:ext>
            </a:extLst>
          </p:cNvPr>
          <p:cNvSpPr txBox="1"/>
          <p:nvPr/>
        </p:nvSpPr>
        <p:spPr>
          <a:xfrm>
            <a:off x="648930" y="3244312"/>
            <a:ext cx="3845577" cy="3785419"/>
          </a:xfrm>
          <a:prstGeom prst="rect">
            <a:avLst/>
          </a:prstGeom>
        </p:spPr>
        <p:txBody>
          <a:bodyPr vert="horz" lIns="91440" tIns="45720" rIns="91440" bIns="45720" rtlCol="0">
            <a:normAutofit/>
          </a:bodyPr>
          <a:lstStyle/>
          <a:p>
            <a:pPr>
              <a:lnSpc>
                <a:spcPct val="90000"/>
              </a:lnSpc>
              <a:spcAft>
                <a:spcPts val="600"/>
              </a:spcAft>
            </a:pPr>
            <a:r>
              <a:rPr lang="en-US" sz="3600" dirty="0"/>
              <a:t>Key terms</a:t>
            </a:r>
          </a:p>
          <a:p>
            <a:pPr>
              <a:lnSpc>
                <a:spcPct val="90000"/>
              </a:lnSpc>
              <a:spcAft>
                <a:spcPts val="600"/>
              </a:spcAft>
            </a:pPr>
            <a:endParaRPr lang="en-US" sz="3600" dirty="0"/>
          </a:p>
          <a:p>
            <a:pPr indent="-228600">
              <a:lnSpc>
                <a:spcPct val="90000"/>
              </a:lnSpc>
              <a:spcAft>
                <a:spcPts val="600"/>
              </a:spcAft>
              <a:buFont typeface="Arial" panose="020B0604020202020204" pitchFamily="34" charset="0"/>
              <a:buChar char="•"/>
            </a:pPr>
            <a:r>
              <a:rPr lang="en-US" sz="3600" dirty="0"/>
              <a:t>Audit</a:t>
            </a:r>
          </a:p>
          <a:p>
            <a:pPr indent="-228600">
              <a:lnSpc>
                <a:spcPct val="90000"/>
              </a:lnSpc>
              <a:spcAft>
                <a:spcPts val="600"/>
              </a:spcAft>
              <a:buFont typeface="Arial" panose="020B0604020202020204" pitchFamily="34" charset="0"/>
              <a:buChar char="•"/>
            </a:pPr>
            <a:r>
              <a:rPr lang="en-US" sz="3600" dirty="0"/>
              <a:t>Service Evaluation</a:t>
            </a:r>
          </a:p>
          <a:p>
            <a:pPr indent="-228600">
              <a:lnSpc>
                <a:spcPct val="90000"/>
              </a:lnSpc>
              <a:spcAft>
                <a:spcPts val="600"/>
              </a:spcAft>
              <a:buFont typeface="Arial" panose="020B0604020202020204" pitchFamily="34" charset="0"/>
              <a:buChar char="•"/>
            </a:pPr>
            <a:r>
              <a:rPr lang="en-US" sz="3600" dirty="0"/>
              <a:t>Research</a:t>
            </a:r>
          </a:p>
        </p:txBody>
      </p:sp>
      <p:sp>
        <p:nvSpPr>
          <p:cNvPr id="11" name="Rectangle 10">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Text&#10;&#10;Description automatically generated">
            <a:extLst>
              <a:ext uri="{FF2B5EF4-FFF2-40B4-BE49-F238E27FC236}">
                <a16:creationId xmlns:a16="http://schemas.microsoft.com/office/drawing/2014/main" id="{24BF6E97-BF8A-F443-97FD-F4417F58E07E}"/>
              </a:ext>
            </a:extLst>
          </p:cNvPr>
          <p:cNvPicPr>
            <a:picLocks noGrp="1" noChangeAspect="1"/>
          </p:cNvPicPr>
          <p:nvPr>
            <p:ph idx="1"/>
          </p:nvPr>
        </p:nvPicPr>
        <p:blipFill>
          <a:blip r:embed="rId2"/>
          <a:stretch>
            <a:fillRect/>
          </a:stretch>
        </p:blipFill>
        <p:spPr>
          <a:xfrm>
            <a:off x="5405862" y="1440998"/>
            <a:ext cx="6019331" cy="3972757"/>
          </a:xfrm>
          <a:prstGeom prst="rect">
            <a:avLst/>
          </a:prstGeom>
          <a:effectLst/>
        </p:spPr>
      </p:pic>
    </p:spTree>
    <p:extLst>
      <p:ext uri="{BB962C8B-B14F-4D97-AF65-F5344CB8AC3E}">
        <p14:creationId xmlns:p14="http://schemas.microsoft.com/office/powerpoint/2010/main" val="133024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D5F70-101D-47F6-8CB5-4ECEAC6E3A39}"/>
              </a:ext>
            </a:extLst>
          </p:cNvPr>
          <p:cNvSpPr>
            <a:spLocks noGrp="1"/>
          </p:cNvSpPr>
          <p:nvPr>
            <p:ph type="title"/>
          </p:nvPr>
        </p:nvSpPr>
        <p:spPr/>
        <p:txBody>
          <a:bodyPr/>
          <a:lstStyle/>
          <a:p>
            <a:r>
              <a:rPr lang="en-GB" dirty="0"/>
              <a:t>Hilary’s rule of thumb </a:t>
            </a:r>
            <a:r>
              <a:rPr lang="en-GB" sz="3600" dirty="0"/>
              <a:t>(or see ref below)</a:t>
            </a:r>
            <a:endParaRPr lang="en-GB" dirty="0"/>
          </a:p>
        </p:txBody>
      </p:sp>
      <p:sp>
        <p:nvSpPr>
          <p:cNvPr id="3" name="Content Placeholder 2">
            <a:extLst>
              <a:ext uri="{FF2B5EF4-FFF2-40B4-BE49-F238E27FC236}">
                <a16:creationId xmlns:a16="http://schemas.microsoft.com/office/drawing/2014/main" id="{F7A75DDA-B361-4E0B-B203-CE8888D19642}"/>
              </a:ext>
            </a:extLst>
          </p:cNvPr>
          <p:cNvSpPr>
            <a:spLocks noGrp="1"/>
          </p:cNvSpPr>
          <p:nvPr>
            <p:ph idx="1"/>
          </p:nvPr>
        </p:nvSpPr>
        <p:spPr>
          <a:xfrm>
            <a:off x="838200" y="1875295"/>
            <a:ext cx="10134600" cy="4301667"/>
          </a:xfrm>
        </p:spPr>
        <p:txBody>
          <a:bodyPr>
            <a:normAutofit/>
          </a:bodyPr>
          <a:lstStyle/>
          <a:p>
            <a:r>
              <a:rPr lang="en-GB" dirty="0"/>
              <a:t>Are you measuring against a pre-defined standard? </a:t>
            </a:r>
          </a:p>
          <a:p>
            <a:pPr algn="r"/>
            <a:r>
              <a:rPr lang="en-GB" dirty="0"/>
              <a:t>Audit</a:t>
            </a:r>
          </a:p>
          <a:p>
            <a:r>
              <a:rPr lang="en-GB" dirty="0"/>
              <a:t>Are you aiming to generate ‘new’ ‘generalisable’ knowledge?</a:t>
            </a:r>
          </a:p>
          <a:p>
            <a:pPr algn="r"/>
            <a:r>
              <a:rPr lang="en-GB" dirty="0"/>
              <a:t>Research</a:t>
            </a:r>
          </a:p>
          <a:p>
            <a:r>
              <a:rPr lang="en-GB" dirty="0"/>
              <a:t>Are you wanting something quick and simple that makes you feel good? </a:t>
            </a:r>
          </a:p>
          <a:p>
            <a:pPr algn="r"/>
            <a:r>
              <a:rPr lang="en-GB" dirty="0"/>
              <a:t>Patient satisfaction survey</a:t>
            </a:r>
          </a:p>
          <a:p>
            <a:pPr marL="0" indent="0">
              <a:buNone/>
            </a:pPr>
            <a:endParaRPr lang="en-GB" dirty="0"/>
          </a:p>
        </p:txBody>
      </p:sp>
      <p:sp>
        <p:nvSpPr>
          <p:cNvPr id="5" name="TextBox 4">
            <a:extLst>
              <a:ext uri="{FF2B5EF4-FFF2-40B4-BE49-F238E27FC236}">
                <a16:creationId xmlns:a16="http://schemas.microsoft.com/office/drawing/2014/main" id="{E833AC18-410B-4441-BADC-788DE7202F80}"/>
              </a:ext>
            </a:extLst>
          </p:cNvPr>
          <p:cNvSpPr txBox="1"/>
          <p:nvPr/>
        </p:nvSpPr>
        <p:spPr>
          <a:xfrm>
            <a:off x="5255218" y="5846544"/>
            <a:ext cx="6098582" cy="646331"/>
          </a:xfrm>
          <a:prstGeom prst="rect">
            <a:avLst/>
          </a:prstGeom>
          <a:noFill/>
        </p:spPr>
        <p:txBody>
          <a:bodyPr wrap="square">
            <a:spAutoFit/>
          </a:bodyPr>
          <a:lstStyle/>
          <a:p>
            <a:r>
              <a:rPr lang="en-GB" dirty="0">
                <a:hlinkClick r:id="rId2"/>
              </a:rPr>
              <a:t>https://nspccro.nihr.ac.uk/working-with-us/research-service-evaluation-or-audit</a:t>
            </a:r>
            <a:r>
              <a:rPr lang="en-GB" dirty="0"/>
              <a:t> </a:t>
            </a:r>
          </a:p>
        </p:txBody>
      </p:sp>
    </p:spTree>
    <p:extLst>
      <p:ext uri="{BB962C8B-B14F-4D97-AF65-F5344CB8AC3E}">
        <p14:creationId xmlns:p14="http://schemas.microsoft.com/office/powerpoint/2010/main" val="1863252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desk with technical drawings, pencil and tools">
            <a:extLst>
              <a:ext uri="{FF2B5EF4-FFF2-40B4-BE49-F238E27FC236}">
                <a16:creationId xmlns:a16="http://schemas.microsoft.com/office/drawing/2014/main" id="{E8EBF834-DA18-4B72-B04B-8080E61FB15E}"/>
              </a:ext>
            </a:extLst>
          </p:cNvPr>
          <p:cNvPicPr>
            <a:picLocks noChangeAspect="1"/>
          </p:cNvPicPr>
          <p:nvPr/>
        </p:nvPicPr>
        <p:blipFill rotWithShape="1">
          <a:blip r:embed="rId3">
            <a:alphaModFix amt="50000"/>
          </a:blip>
          <a:srcRect t="5282" b="10449"/>
          <a:stretch/>
        </p:blipFill>
        <p:spPr>
          <a:xfrm>
            <a:off x="-120306" y="1"/>
            <a:ext cx="12191980" cy="6857999"/>
          </a:xfrm>
          <a:prstGeom prst="rect">
            <a:avLst/>
          </a:prstGeom>
        </p:spPr>
      </p:pic>
      <p:sp>
        <p:nvSpPr>
          <p:cNvPr id="2" name="Title 1">
            <a:extLst>
              <a:ext uri="{FF2B5EF4-FFF2-40B4-BE49-F238E27FC236}">
                <a16:creationId xmlns:a16="http://schemas.microsoft.com/office/drawing/2014/main" id="{9E3EA965-0C1C-354F-92F0-A20B1C4FFE9C}"/>
              </a:ext>
            </a:extLst>
          </p:cNvPr>
          <p:cNvSpPr>
            <a:spLocks noGrp="1"/>
          </p:cNvSpPr>
          <p:nvPr>
            <p:ph type="title"/>
          </p:nvPr>
        </p:nvSpPr>
        <p:spPr>
          <a:xfrm>
            <a:off x="729915" y="2727660"/>
            <a:ext cx="10732169" cy="2900518"/>
          </a:xfrm>
        </p:spPr>
        <p:txBody>
          <a:bodyPr vert="horz" lIns="91440" tIns="45720" rIns="91440" bIns="45720" rtlCol="0" anchor="b">
            <a:normAutofit fontScale="90000"/>
          </a:bodyPr>
          <a:lstStyle/>
          <a:p>
            <a:pPr algn="ctr"/>
            <a:r>
              <a:rPr lang="en-US" sz="6000" dirty="0">
                <a:solidFill>
                  <a:srgbClr val="FFFFFF"/>
                </a:solidFill>
              </a:rPr>
              <a:t>These are basically tools…..</a:t>
            </a:r>
            <a:br>
              <a:rPr lang="en-US" sz="6000" dirty="0">
                <a:solidFill>
                  <a:srgbClr val="FFFFFF"/>
                </a:solidFill>
              </a:rPr>
            </a:br>
            <a:r>
              <a:rPr lang="en-US" dirty="0">
                <a:solidFill>
                  <a:srgbClr val="FFFFFF"/>
                </a:solidFill>
              </a:rPr>
              <a:t>We want to take a global approach to evaluation (which may use one or more of these approaches)</a:t>
            </a:r>
            <a:br>
              <a:rPr lang="en-US" dirty="0">
                <a:solidFill>
                  <a:srgbClr val="FFFFFF"/>
                </a:solidFill>
              </a:rPr>
            </a:br>
            <a:br>
              <a:rPr lang="en-US" dirty="0">
                <a:solidFill>
                  <a:srgbClr val="FFFFFF"/>
                </a:solidFill>
              </a:rPr>
            </a:br>
            <a:br>
              <a:rPr lang="en-US" dirty="0">
                <a:solidFill>
                  <a:srgbClr val="FFFFFF"/>
                </a:solidFill>
              </a:rPr>
            </a:br>
            <a:r>
              <a:rPr lang="en-US" dirty="0">
                <a:solidFill>
                  <a:srgbClr val="FFFFFF"/>
                </a:solidFill>
              </a:rPr>
              <a:t>The key question is </a:t>
            </a:r>
            <a:br>
              <a:rPr lang="en-US" dirty="0">
                <a:solidFill>
                  <a:srgbClr val="FFFFFF"/>
                </a:solidFill>
              </a:rPr>
            </a:br>
            <a:r>
              <a:rPr lang="en-US" dirty="0">
                <a:solidFill>
                  <a:srgbClr val="FFFFFF"/>
                </a:solidFill>
              </a:rPr>
              <a:t>“What standard does this service achieve (and how and why)” </a:t>
            </a:r>
          </a:p>
        </p:txBody>
      </p:sp>
    </p:spTree>
    <p:extLst>
      <p:ext uri="{BB962C8B-B14F-4D97-AF65-F5344CB8AC3E}">
        <p14:creationId xmlns:p14="http://schemas.microsoft.com/office/powerpoint/2010/main" val="2370236773"/>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F12AA-5E52-F14F-A862-A0D3E087C2F5}"/>
              </a:ext>
            </a:extLst>
          </p:cNvPr>
          <p:cNvSpPr>
            <a:spLocks noGrp="1"/>
          </p:cNvSpPr>
          <p:nvPr>
            <p:ph type="title"/>
          </p:nvPr>
        </p:nvSpPr>
        <p:spPr>
          <a:xfrm>
            <a:off x="4965430" y="629268"/>
            <a:ext cx="6586491" cy="1286160"/>
          </a:xfrm>
        </p:spPr>
        <p:txBody>
          <a:bodyPr anchor="b">
            <a:normAutofit/>
          </a:bodyPr>
          <a:lstStyle/>
          <a:p>
            <a:r>
              <a:rPr lang="en-US" dirty="0"/>
              <a:t>Getting started….</a:t>
            </a:r>
          </a:p>
        </p:txBody>
      </p:sp>
      <p:sp>
        <p:nvSpPr>
          <p:cNvPr id="3" name="Content Placeholder 2">
            <a:extLst>
              <a:ext uri="{FF2B5EF4-FFF2-40B4-BE49-F238E27FC236}">
                <a16:creationId xmlns:a16="http://schemas.microsoft.com/office/drawing/2014/main" id="{0DB52893-031A-E744-8551-67BF740F5470}"/>
              </a:ext>
            </a:extLst>
          </p:cNvPr>
          <p:cNvSpPr>
            <a:spLocks noGrp="1"/>
          </p:cNvSpPr>
          <p:nvPr>
            <p:ph idx="1"/>
          </p:nvPr>
        </p:nvSpPr>
        <p:spPr>
          <a:xfrm>
            <a:off x="4965431" y="2438400"/>
            <a:ext cx="6586489" cy="3785419"/>
          </a:xfrm>
        </p:spPr>
        <p:txBody>
          <a:bodyPr>
            <a:normAutofit/>
          </a:bodyPr>
          <a:lstStyle/>
          <a:p>
            <a:r>
              <a:rPr lang="en-US" dirty="0"/>
              <a:t>Why do you need to evaluate? </a:t>
            </a:r>
          </a:p>
          <a:p>
            <a:endParaRPr lang="en-US" dirty="0"/>
          </a:p>
          <a:p>
            <a:r>
              <a:rPr lang="en-US" dirty="0"/>
              <a:t>Who do you need the evaluation for? </a:t>
            </a:r>
          </a:p>
          <a:p>
            <a:endParaRPr lang="en-US" dirty="0"/>
          </a:p>
          <a:p>
            <a:r>
              <a:rPr lang="en-US" dirty="0"/>
              <a:t>What are you evaluating…… (not as simple as you first think….)! </a:t>
            </a:r>
          </a:p>
        </p:txBody>
      </p:sp>
      <p:pic>
        <p:nvPicPr>
          <p:cNvPr id="5" name="Picture 4" descr="Question mark on green pastel background">
            <a:extLst>
              <a:ext uri="{FF2B5EF4-FFF2-40B4-BE49-F238E27FC236}">
                <a16:creationId xmlns:a16="http://schemas.microsoft.com/office/drawing/2014/main" id="{C91E1540-658C-48BE-900C-43425447DB17}"/>
              </a:ext>
            </a:extLst>
          </p:cNvPr>
          <p:cNvPicPr>
            <a:picLocks noChangeAspect="1"/>
          </p:cNvPicPr>
          <p:nvPr/>
        </p:nvPicPr>
        <p:blipFill rotWithShape="1">
          <a:blip r:embed="rId2"/>
          <a:srcRect l="44648" r="4656"/>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5891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8055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C23A3-BFD8-4048-8417-E1546BF79FB6}"/>
              </a:ext>
            </a:extLst>
          </p:cNvPr>
          <p:cNvSpPr>
            <a:spLocks noGrp="1"/>
          </p:cNvSpPr>
          <p:nvPr>
            <p:ph type="title"/>
          </p:nvPr>
        </p:nvSpPr>
        <p:spPr/>
        <p:txBody>
          <a:bodyPr/>
          <a:lstStyle/>
          <a:p>
            <a:r>
              <a:rPr lang="en-GB" dirty="0"/>
              <a:t>Defining your service….</a:t>
            </a:r>
          </a:p>
        </p:txBody>
      </p:sp>
      <p:graphicFrame>
        <p:nvGraphicFramePr>
          <p:cNvPr id="4" name="Content Placeholder 3">
            <a:extLst>
              <a:ext uri="{FF2B5EF4-FFF2-40B4-BE49-F238E27FC236}">
                <a16:creationId xmlns:a16="http://schemas.microsoft.com/office/drawing/2014/main" id="{9F2C76CC-388B-4733-A50E-75D4FB43FF09}"/>
              </a:ext>
            </a:extLst>
          </p:cNvPr>
          <p:cNvGraphicFramePr>
            <a:graphicFrameLocks noGrp="1"/>
          </p:cNvGraphicFramePr>
          <p:nvPr>
            <p:ph idx="1"/>
            <p:extLst>
              <p:ext uri="{D42A27DB-BD31-4B8C-83A1-F6EECF244321}">
                <p14:modId xmlns:p14="http://schemas.microsoft.com/office/powerpoint/2010/main" val="253356108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760A5129-AF24-42DA-BC1A-1D77E5B9B924}"/>
              </a:ext>
            </a:extLst>
          </p:cNvPr>
          <p:cNvSpPr txBox="1"/>
          <p:nvPr/>
        </p:nvSpPr>
        <p:spPr>
          <a:xfrm rot="19617725">
            <a:off x="2172190" y="2982185"/>
            <a:ext cx="8992212" cy="1200329"/>
          </a:xfrm>
          <a:prstGeom prst="rect">
            <a:avLst/>
          </a:prstGeom>
          <a:noFill/>
        </p:spPr>
        <p:txBody>
          <a:bodyPr wrap="square" rtlCol="0">
            <a:spAutoFit/>
          </a:bodyPr>
          <a:lstStyle/>
          <a:p>
            <a:r>
              <a:rPr lang="en-US" sz="7200" dirty="0">
                <a:solidFill>
                  <a:srgbClr val="FF0000"/>
                </a:solidFill>
              </a:rPr>
              <a:t>This is a ‘Logic model’</a:t>
            </a:r>
          </a:p>
        </p:txBody>
      </p:sp>
      <p:sp>
        <p:nvSpPr>
          <p:cNvPr id="6" name="TextBox 5">
            <a:extLst>
              <a:ext uri="{FF2B5EF4-FFF2-40B4-BE49-F238E27FC236}">
                <a16:creationId xmlns:a16="http://schemas.microsoft.com/office/drawing/2014/main" id="{DB14CDDA-B251-4942-86D5-20186B276DE1}"/>
              </a:ext>
            </a:extLst>
          </p:cNvPr>
          <p:cNvSpPr txBox="1"/>
          <p:nvPr/>
        </p:nvSpPr>
        <p:spPr>
          <a:xfrm>
            <a:off x="6668296" y="1142697"/>
            <a:ext cx="2413712" cy="646331"/>
          </a:xfrm>
          <a:prstGeom prst="rect">
            <a:avLst/>
          </a:prstGeom>
          <a:noFill/>
          <a:ln>
            <a:solidFill>
              <a:schemeClr val="accent1"/>
            </a:solidFill>
          </a:ln>
        </p:spPr>
        <p:txBody>
          <a:bodyPr wrap="square" rtlCol="0">
            <a:spAutoFit/>
          </a:bodyPr>
          <a:lstStyle/>
          <a:p>
            <a:pPr algn="ctr"/>
            <a:r>
              <a:rPr lang="en-GB" dirty="0"/>
              <a:t>What is the problem? </a:t>
            </a:r>
          </a:p>
          <a:p>
            <a:pPr algn="ctr"/>
            <a:r>
              <a:rPr lang="en-GB" dirty="0"/>
              <a:t>What are the drivers? </a:t>
            </a:r>
          </a:p>
        </p:txBody>
      </p:sp>
      <p:sp>
        <p:nvSpPr>
          <p:cNvPr id="7" name="TextBox 6">
            <a:extLst>
              <a:ext uri="{FF2B5EF4-FFF2-40B4-BE49-F238E27FC236}">
                <a16:creationId xmlns:a16="http://schemas.microsoft.com/office/drawing/2014/main" id="{4BBC59F8-B08D-45EE-9B46-014B577D18D0}"/>
              </a:ext>
            </a:extLst>
          </p:cNvPr>
          <p:cNvSpPr txBox="1"/>
          <p:nvPr/>
        </p:nvSpPr>
        <p:spPr>
          <a:xfrm>
            <a:off x="9082008" y="3259184"/>
            <a:ext cx="2413712" cy="646331"/>
          </a:xfrm>
          <a:prstGeom prst="rect">
            <a:avLst/>
          </a:prstGeom>
          <a:noFill/>
          <a:ln>
            <a:solidFill>
              <a:schemeClr val="accent1"/>
            </a:solidFill>
          </a:ln>
        </p:spPr>
        <p:txBody>
          <a:bodyPr wrap="square" rtlCol="0">
            <a:spAutoFit/>
          </a:bodyPr>
          <a:lstStyle/>
          <a:p>
            <a:pPr algn="ctr"/>
            <a:r>
              <a:rPr lang="en-GB" dirty="0"/>
              <a:t>What is provided/ how/ where? </a:t>
            </a:r>
          </a:p>
        </p:txBody>
      </p:sp>
      <p:sp>
        <p:nvSpPr>
          <p:cNvPr id="8" name="TextBox 7">
            <a:extLst>
              <a:ext uri="{FF2B5EF4-FFF2-40B4-BE49-F238E27FC236}">
                <a16:creationId xmlns:a16="http://schemas.microsoft.com/office/drawing/2014/main" id="{ED9ED706-D637-49BD-B142-4723E03436CC}"/>
              </a:ext>
            </a:extLst>
          </p:cNvPr>
          <p:cNvSpPr txBox="1"/>
          <p:nvPr/>
        </p:nvSpPr>
        <p:spPr>
          <a:xfrm>
            <a:off x="373251" y="3354963"/>
            <a:ext cx="2413712" cy="646331"/>
          </a:xfrm>
          <a:prstGeom prst="rect">
            <a:avLst/>
          </a:prstGeom>
          <a:noFill/>
          <a:ln>
            <a:solidFill>
              <a:schemeClr val="accent1"/>
            </a:solidFill>
          </a:ln>
        </p:spPr>
        <p:txBody>
          <a:bodyPr wrap="square" rtlCol="0">
            <a:spAutoFit/>
          </a:bodyPr>
          <a:lstStyle/>
          <a:p>
            <a:pPr algn="ctr"/>
            <a:r>
              <a:rPr lang="en-GB" dirty="0"/>
              <a:t>What do your service users do/ get/ receive?  </a:t>
            </a:r>
          </a:p>
        </p:txBody>
      </p:sp>
      <p:sp>
        <p:nvSpPr>
          <p:cNvPr id="9" name="TextBox 8">
            <a:extLst>
              <a:ext uri="{FF2B5EF4-FFF2-40B4-BE49-F238E27FC236}">
                <a16:creationId xmlns:a16="http://schemas.microsoft.com/office/drawing/2014/main" id="{7D741529-121F-43B9-8175-98839C0A8254}"/>
              </a:ext>
            </a:extLst>
          </p:cNvPr>
          <p:cNvSpPr txBox="1"/>
          <p:nvPr/>
        </p:nvSpPr>
        <p:spPr>
          <a:xfrm>
            <a:off x="1331075" y="5682779"/>
            <a:ext cx="2413712" cy="923330"/>
          </a:xfrm>
          <a:prstGeom prst="rect">
            <a:avLst/>
          </a:prstGeom>
          <a:noFill/>
          <a:ln>
            <a:solidFill>
              <a:schemeClr val="accent1"/>
            </a:solidFill>
          </a:ln>
        </p:spPr>
        <p:txBody>
          <a:bodyPr wrap="square" rtlCol="0">
            <a:spAutoFit/>
          </a:bodyPr>
          <a:lstStyle/>
          <a:p>
            <a:pPr algn="ctr"/>
            <a:r>
              <a:rPr lang="en-GB" dirty="0"/>
              <a:t>What are the anticipated effects- service user level?</a:t>
            </a:r>
          </a:p>
        </p:txBody>
      </p:sp>
      <p:sp>
        <p:nvSpPr>
          <p:cNvPr id="10" name="TextBox 9">
            <a:extLst>
              <a:ext uri="{FF2B5EF4-FFF2-40B4-BE49-F238E27FC236}">
                <a16:creationId xmlns:a16="http://schemas.microsoft.com/office/drawing/2014/main" id="{07C2899C-483B-4472-82A9-A007F7F8BDCC}"/>
              </a:ext>
            </a:extLst>
          </p:cNvPr>
          <p:cNvSpPr txBox="1"/>
          <p:nvPr/>
        </p:nvSpPr>
        <p:spPr>
          <a:xfrm>
            <a:off x="8815869" y="5015547"/>
            <a:ext cx="2413712" cy="1477328"/>
          </a:xfrm>
          <a:prstGeom prst="rect">
            <a:avLst/>
          </a:prstGeom>
          <a:noFill/>
          <a:ln>
            <a:solidFill>
              <a:schemeClr val="accent1"/>
            </a:solidFill>
          </a:ln>
        </p:spPr>
        <p:txBody>
          <a:bodyPr wrap="square" rtlCol="0">
            <a:spAutoFit/>
          </a:bodyPr>
          <a:lstStyle/>
          <a:p>
            <a:pPr algn="ctr"/>
            <a:r>
              <a:rPr lang="en-GB" dirty="0"/>
              <a:t>What are the wider impacts?</a:t>
            </a:r>
          </a:p>
          <a:p>
            <a:pPr algn="ctr"/>
            <a:r>
              <a:rPr lang="en-GB" dirty="0"/>
              <a:t>Individual</a:t>
            </a:r>
          </a:p>
          <a:p>
            <a:pPr algn="ctr"/>
            <a:r>
              <a:rPr lang="en-GB" dirty="0"/>
              <a:t>Other services</a:t>
            </a:r>
          </a:p>
          <a:p>
            <a:pPr algn="ctr"/>
            <a:r>
              <a:rPr lang="en-GB" dirty="0"/>
              <a:t>Other people? </a:t>
            </a:r>
          </a:p>
        </p:txBody>
      </p:sp>
    </p:spTree>
    <p:extLst>
      <p:ext uri="{BB962C8B-B14F-4D97-AF65-F5344CB8AC3E}">
        <p14:creationId xmlns:p14="http://schemas.microsoft.com/office/powerpoint/2010/main" val="1203418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1173</TotalTime>
  <Words>868</Words>
  <Application>Microsoft Office PowerPoint</Application>
  <PresentationFormat>Widescreen</PresentationFormat>
  <Paragraphs>127</Paragraphs>
  <Slides>22</Slides>
  <Notes>5</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Measuring impact: Service Evaluation and development </vt:lpstr>
      <vt:lpstr>Alternative title: Service evaluation- moving beyond the patient satisfaction survey….</vt:lpstr>
      <vt:lpstr>Session plan </vt:lpstr>
      <vt:lpstr>Why should we undertake service evaluations (move beyond the PSS)? </vt:lpstr>
      <vt:lpstr>So what is a service evaluation? Unravelling the terminology….. </vt:lpstr>
      <vt:lpstr>Hilary’s rule of thumb (or see ref below)</vt:lpstr>
      <vt:lpstr>These are basically tools….. We want to take a global approach to evaluation (which may use one or more of these approaches)   The key question is  “What standard does this service achieve (and how and why)” </vt:lpstr>
      <vt:lpstr>Getting started….</vt:lpstr>
      <vt:lpstr>Defining your service….</vt:lpstr>
      <vt:lpstr>PowerPoint Presentation</vt:lpstr>
      <vt:lpstr>Outcomes based evaluation  (the easy bit)</vt:lpstr>
      <vt:lpstr>…or is it….? </vt:lpstr>
      <vt:lpstr>Is it all about ‘outcome’? </vt:lpstr>
      <vt:lpstr>Process based evaluation (the much messier bit….)</vt:lpstr>
      <vt:lpstr>Evaluating the other ‘stuff’ is about process…  </vt:lpstr>
      <vt:lpstr>Examples of process- focused evaluation methods</vt:lpstr>
      <vt:lpstr>Process evaluation… </vt:lpstr>
      <vt:lpstr>Putting it all together</vt:lpstr>
      <vt:lpstr>Presenting your results</vt:lpstr>
      <vt:lpstr>Wrapping up what you are doing in context…</vt:lpstr>
      <vt:lpstr>Final summary</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FCP Measuring the impact: Service Evaluation &amp; Development</dc:title>
  <dc:creator>Hilary Gunn</dc:creator>
  <cp:lastModifiedBy>Mindy Dalloway</cp:lastModifiedBy>
  <cp:revision>23</cp:revision>
  <cp:lastPrinted>2021-05-17T18:30:44Z</cp:lastPrinted>
  <dcterms:created xsi:type="dcterms:W3CDTF">2021-05-15T07:42:46Z</dcterms:created>
  <dcterms:modified xsi:type="dcterms:W3CDTF">2022-12-05T16:23:58Z</dcterms:modified>
</cp:coreProperties>
</file>