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0.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3">
  <p:sldMasterIdLst>
    <p:sldMasterId id="2147483648" r:id="rId4"/>
    <p:sldMasterId id="2147483825" r:id="rId5"/>
    <p:sldMasterId id="2147483830" r:id="rId6"/>
    <p:sldMasterId id="2147483857" r:id="rId7"/>
    <p:sldMasterId id="2147483992" r:id="rId8"/>
    <p:sldMasterId id="2147483994" r:id="rId9"/>
    <p:sldMasterId id="2147484017" r:id="rId10"/>
    <p:sldMasterId id="2147484047" r:id="rId11"/>
    <p:sldMasterId id="2147484106" r:id="rId12"/>
    <p:sldMasterId id="2147484116" r:id="rId13"/>
    <p:sldMasterId id="2147484126" r:id="rId14"/>
    <p:sldMasterId id="2147484149" r:id="rId15"/>
    <p:sldMasterId id="2147484161" r:id="rId16"/>
    <p:sldMasterId id="2147484173" r:id="rId17"/>
    <p:sldMasterId id="2147484187" r:id="rId18"/>
    <p:sldMasterId id="2147484193" r:id="rId19"/>
    <p:sldMasterId id="2147484200" r:id="rId20"/>
    <p:sldMasterId id="2147484212" r:id="rId21"/>
  </p:sldMasterIdLst>
  <p:notesMasterIdLst>
    <p:notesMasterId r:id="rId138"/>
  </p:notesMasterIdLst>
  <p:sldIdLst>
    <p:sldId id="973" r:id="rId22"/>
    <p:sldId id="974" r:id="rId23"/>
    <p:sldId id="1183" r:id="rId24"/>
    <p:sldId id="1182" r:id="rId25"/>
    <p:sldId id="1186" r:id="rId26"/>
    <p:sldId id="1969" r:id="rId27"/>
    <p:sldId id="1970" r:id="rId28"/>
    <p:sldId id="1953" r:id="rId29"/>
    <p:sldId id="1958" r:id="rId30"/>
    <p:sldId id="892" r:id="rId31"/>
    <p:sldId id="891" r:id="rId32"/>
    <p:sldId id="1971" r:id="rId33"/>
    <p:sldId id="1972" r:id="rId34"/>
    <p:sldId id="1962" r:id="rId35"/>
    <p:sldId id="1973" r:id="rId36"/>
    <p:sldId id="1964" r:id="rId37"/>
    <p:sldId id="1974" r:id="rId38"/>
    <p:sldId id="1957" r:id="rId39"/>
    <p:sldId id="3317" r:id="rId40"/>
    <p:sldId id="3318" r:id="rId41"/>
    <p:sldId id="3319" r:id="rId42"/>
    <p:sldId id="1941" r:id="rId43"/>
    <p:sldId id="3320" r:id="rId44"/>
    <p:sldId id="1938" r:id="rId45"/>
    <p:sldId id="1955" r:id="rId46"/>
    <p:sldId id="262" r:id="rId47"/>
    <p:sldId id="875" r:id="rId48"/>
    <p:sldId id="855" r:id="rId49"/>
    <p:sldId id="878" r:id="rId50"/>
    <p:sldId id="1940" r:id="rId51"/>
    <p:sldId id="1956" r:id="rId52"/>
    <p:sldId id="1942" r:id="rId53"/>
    <p:sldId id="1067" r:id="rId54"/>
    <p:sldId id="1959" r:id="rId55"/>
    <p:sldId id="256" r:id="rId56"/>
    <p:sldId id="278" r:id="rId57"/>
    <p:sldId id="275" r:id="rId58"/>
    <p:sldId id="3321" r:id="rId59"/>
    <p:sldId id="279" r:id="rId60"/>
    <p:sldId id="3322" r:id="rId61"/>
    <p:sldId id="3323" r:id="rId62"/>
    <p:sldId id="3324" r:id="rId63"/>
    <p:sldId id="3325" r:id="rId64"/>
    <p:sldId id="263" r:id="rId65"/>
    <p:sldId id="277" r:id="rId66"/>
    <p:sldId id="3326" r:id="rId67"/>
    <p:sldId id="265" r:id="rId68"/>
    <p:sldId id="3327" r:id="rId69"/>
    <p:sldId id="267" r:id="rId70"/>
    <p:sldId id="268" r:id="rId71"/>
    <p:sldId id="3328" r:id="rId72"/>
    <p:sldId id="270" r:id="rId73"/>
    <p:sldId id="271" r:id="rId74"/>
    <p:sldId id="280" r:id="rId75"/>
    <p:sldId id="272" r:id="rId76"/>
    <p:sldId id="3329" r:id="rId77"/>
    <p:sldId id="273" r:id="rId78"/>
    <p:sldId id="274" r:id="rId79"/>
    <p:sldId id="1961" r:id="rId80"/>
    <p:sldId id="1975" r:id="rId81"/>
    <p:sldId id="1976" r:id="rId82"/>
    <p:sldId id="1947" r:id="rId83"/>
    <p:sldId id="1960" r:id="rId84"/>
    <p:sldId id="1979" r:id="rId85"/>
    <p:sldId id="1980" r:id="rId86"/>
    <p:sldId id="3292" r:id="rId87"/>
    <p:sldId id="3293" r:id="rId88"/>
    <p:sldId id="269" r:id="rId89"/>
    <p:sldId id="1185" r:id="rId90"/>
    <p:sldId id="258" r:id="rId91"/>
    <p:sldId id="475" r:id="rId92"/>
    <p:sldId id="553" r:id="rId93"/>
    <p:sldId id="559" r:id="rId94"/>
    <p:sldId id="558" r:id="rId95"/>
    <p:sldId id="550" r:id="rId96"/>
    <p:sldId id="551" r:id="rId97"/>
    <p:sldId id="552" r:id="rId98"/>
    <p:sldId id="554" r:id="rId99"/>
    <p:sldId id="549" r:id="rId100"/>
    <p:sldId id="555" r:id="rId101"/>
    <p:sldId id="556" r:id="rId102"/>
    <p:sldId id="548" r:id="rId103"/>
    <p:sldId id="546" r:id="rId104"/>
    <p:sldId id="950" r:id="rId105"/>
    <p:sldId id="919" r:id="rId106"/>
    <p:sldId id="543" r:id="rId107"/>
    <p:sldId id="1963" r:id="rId108"/>
    <p:sldId id="266" r:id="rId109"/>
    <p:sldId id="1967" r:id="rId110"/>
    <p:sldId id="259" r:id="rId111"/>
    <p:sldId id="257" r:id="rId112"/>
    <p:sldId id="260" r:id="rId113"/>
    <p:sldId id="261" r:id="rId114"/>
    <p:sldId id="1968" r:id="rId115"/>
    <p:sldId id="264" r:id="rId116"/>
    <p:sldId id="1965" r:id="rId117"/>
    <p:sldId id="3303" r:id="rId118"/>
    <p:sldId id="3304" r:id="rId119"/>
    <p:sldId id="3305" r:id="rId120"/>
    <p:sldId id="3306" r:id="rId121"/>
    <p:sldId id="3307" r:id="rId122"/>
    <p:sldId id="3308" r:id="rId123"/>
    <p:sldId id="3309" r:id="rId124"/>
    <p:sldId id="3310" r:id="rId125"/>
    <p:sldId id="3311" r:id="rId126"/>
    <p:sldId id="3312" r:id="rId127"/>
    <p:sldId id="3313" r:id="rId128"/>
    <p:sldId id="3314" r:id="rId129"/>
    <p:sldId id="3315" r:id="rId130"/>
    <p:sldId id="3316" r:id="rId131"/>
    <p:sldId id="1966" r:id="rId132"/>
    <p:sldId id="1977" r:id="rId133"/>
    <p:sldId id="1978" r:id="rId134"/>
    <p:sldId id="883" r:id="rId135"/>
    <p:sldId id="1069" r:id="rId136"/>
    <p:sldId id="1070" r:id="rId137"/>
  </p:sldIdLst>
  <p:sldSz cx="9144000" cy="6858000" type="screen4x3"/>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ula Kew" initials="PK" lastIdx="1" clrIdx="0">
    <p:extLst>
      <p:ext uri="{19B8F6BF-5375-455C-9EA6-DF929625EA0E}">
        <p15:presenceInfo xmlns:p15="http://schemas.microsoft.com/office/powerpoint/2012/main" userId="38baf09ea46977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34AE"/>
    <a:srgbClr val="5D2884"/>
    <a:srgbClr val="F0AB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4" autoAdjust="0"/>
    <p:restoredTop sz="51469" autoAdjust="0"/>
  </p:normalViewPr>
  <p:slideViewPr>
    <p:cSldViewPr>
      <p:cViewPr varScale="1">
        <p:scale>
          <a:sx n="33" d="100"/>
          <a:sy n="33" d="100"/>
        </p:scale>
        <p:origin x="2448" y="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18.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notesMaster" Target="notesMasters/notesMaster1.xml"/><Relationship Id="rId107" Type="http://schemas.openxmlformats.org/officeDocument/2006/relationships/slide" Target="slides/slide86.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5" Type="http://schemas.openxmlformats.org/officeDocument/2006/relationships/slideMaster" Target="slideMasters/slideMaster2.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slide" Target="slides/slide113.xml"/><Relationship Id="rId139" Type="http://schemas.openxmlformats.org/officeDocument/2006/relationships/commentAuthors" Target="commentAuthors.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slide" Target="slides/slide108.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20" Type="http://schemas.openxmlformats.org/officeDocument/2006/relationships/slideMaster" Target="slideMasters/slideMaster17.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 Type="http://schemas.openxmlformats.org/officeDocument/2006/relationships/slideMaster" Target="slideMasters/slideMaster12.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7.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6" Type="http://schemas.openxmlformats.org/officeDocument/2006/relationships/slideMaster" Target="slideMasters/slideMaster13.xml"/></Relationships>
</file>

<file path=ppt/diagrams/_rels/data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image" Target="../media/image78.png"/><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D0252D-0467-4D64-9234-509B00760E83}" type="doc">
      <dgm:prSet loTypeId="urn:microsoft.com/office/officeart/2005/8/layout/vList4" loCatId="list" qsTypeId="urn:microsoft.com/office/officeart/2005/8/quickstyle/simple1" qsCatId="simple" csTypeId="urn:microsoft.com/office/officeart/2005/8/colors/accent2_2" csCatId="accent2" phldr="1"/>
      <dgm:spPr/>
      <dgm:t>
        <a:bodyPr/>
        <a:lstStyle/>
        <a:p>
          <a:endParaRPr lang="en-GB"/>
        </a:p>
      </dgm:t>
    </dgm:pt>
    <dgm:pt modelId="{394F490E-54A1-42E0-A7C3-0A15BAF358BD}">
      <dgm:prSet phldrT="[Text]" custT="1"/>
      <dgm:spPr>
        <a:solidFill>
          <a:schemeClr val="accent1"/>
        </a:solidFill>
      </dgm:spPr>
      <dgm:t>
        <a:bodyPr/>
        <a:lstStyle/>
        <a:p>
          <a:r>
            <a:rPr lang="en-GB" sz="3600" dirty="0"/>
            <a:t>The Individual</a:t>
          </a:r>
        </a:p>
      </dgm:t>
    </dgm:pt>
    <dgm:pt modelId="{A3BC9467-AD65-4ADF-96F6-3D77FA66AD80}" type="parTrans" cxnId="{8FD04319-D90C-461E-AD92-B06324366567}">
      <dgm:prSet/>
      <dgm:spPr/>
      <dgm:t>
        <a:bodyPr/>
        <a:lstStyle/>
        <a:p>
          <a:endParaRPr lang="en-GB"/>
        </a:p>
      </dgm:t>
    </dgm:pt>
    <dgm:pt modelId="{BBECBFD8-F2DA-45F4-A783-64243A3EFB94}" type="sibTrans" cxnId="{8FD04319-D90C-461E-AD92-B06324366567}">
      <dgm:prSet/>
      <dgm:spPr/>
      <dgm:t>
        <a:bodyPr/>
        <a:lstStyle/>
        <a:p>
          <a:endParaRPr lang="en-GB"/>
        </a:p>
      </dgm:t>
    </dgm:pt>
    <dgm:pt modelId="{459F1CCE-1CED-4AFE-9889-94C307932EFA}">
      <dgm:prSet phldrT="[Text]" custT="1"/>
      <dgm:spPr>
        <a:solidFill>
          <a:schemeClr val="accent1"/>
        </a:solidFill>
      </dgm:spPr>
      <dgm:t>
        <a:bodyPr/>
        <a:lstStyle/>
        <a:p>
          <a:r>
            <a:rPr lang="en-GB" sz="3600" dirty="0"/>
            <a:t>The Patient</a:t>
          </a:r>
        </a:p>
      </dgm:t>
    </dgm:pt>
    <dgm:pt modelId="{372867B3-3B11-44AF-B360-5288523830A5}" type="parTrans" cxnId="{E4EACD8C-DA31-4125-AAF1-C86435432D5A}">
      <dgm:prSet/>
      <dgm:spPr/>
      <dgm:t>
        <a:bodyPr/>
        <a:lstStyle/>
        <a:p>
          <a:endParaRPr lang="en-GB"/>
        </a:p>
      </dgm:t>
    </dgm:pt>
    <dgm:pt modelId="{401C29FD-75F1-4303-ACC1-D93A7D87FC9D}" type="sibTrans" cxnId="{E4EACD8C-DA31-4125-AAF1-C86435432D5A}">
      <dgm:prSet/>
      <dgm:spPr/>
      <dgm:t>
        <a:bodyPr/>
        <a:lstStyle/>
        <a:p>
          <a:endParaRPr lang="en-GB"/>
        </a:p>
      </dgm:t>
    </dgm:pt>
    <dgm:pt modelId="{07D1DF58-A37E-44C3-9DCE-F1802B43087B}">
      <dgm:prSet phldrT="[Text]" custT="1"/>
      <dgm:spPr>
        <a:solidFill>
          <a:schemeClr val="accent1"/>
        </a:solidFill>
      </dgm:spPr>
      <dgm:t>
        <a:bodyPr/>
        <a:lstStyle/>
        <a:p>
          <a:r>
            <a:rPr lang="en-GB" sz="3600" dirty="0"/>
            <a:t>Clinical Teams and</a:t>
          </a:r>
          <a:endParaRPr lang="en-GB" sz="1500" dirty="0"/>
        </a:p>
      </dgm:t>
    </dgm:pt>
    <dgm:pt modelId="{2DD3DB8C-7B22-4EB9-BBC0-CA628892CF5B}" type="parTrans" cxnId="{7053B1C6-0F89-4CB5-80B0-5CB7D90E5405}">
      <dgm:prSet/>
      <dgm:spPr/>
      <dgm:t>
        <a:bodyPr/>
        <a:lstStyle/>
        <a:p>
          <a:endParaRPr lang="en-GB"/>
        </a:p>
      </dgm:t>
    </dgm:pt>
    <dgm:pt modelId="{4701C944-BA32-4E93-B31F-CF5B92BBEFC3}" type="sibTrans" cxnId="{7053B1C6-0F89-4CB5-80B0-5CB7D90E5405}">
      <dgm:prSet/>
      <dgm:spPr/>
      <dgm:t>
        <a:bodyPr/>
        <a:lstStyle/>
        <a:p>
          <a:endParaRPr lang="en-GB"/>
        </a:p>
      </dgm:t>
    </dgm:pt>
    <dgm:pt modelId="{FA7DCF81-6AE7-4B68-B92D-89BB08E916B7}">
      <dgm:prSet custT="1"/>
      <dgm:spPr>
        <a:solidFill>
          <a:schemeClr val="accent1"/>
        </a:solidFill>
      </dgm:spPr>
      <dgm:t>
        <a:bodyPr/>
        <a:lstStyle/>
        <a:p>
          <a:r>
            <a:rPr lang="en-GB" sz="3600" dirty="0"/>
            <a:t>Communities and Networks</a:t>
          </a:r>
          <a:endParaRPr lang="en-GB" sz="2800" i="1" dirty="0"/>
        </a:p>
      </dgm:t>
    </dgm:pt>
    <dgm:pt modelId="{E89D387C-684C-4795-A634-54D0249B8FEA}" type="parTrans" cxnId="{75F9E5DF-0909-43C6-9494-C8D0A52FAFBF}">
      <dgm:prSet/>
      <dgm:spPr/>
      <dgm:t>
        <a:bodyPr/>
        <a:lstStyle/>
        <a:p>
          <a:endParaRPr lang="en-GB"/>
        </a:p>
      </dgm:t>
    </dgm:pt>
    <dgm:pt modelId="{E5104993-FF06-4346-B220-85930C26436C}" type="sibTrans" cxnId="{75F9E5DF-0909-43C6-9494-C8D0A52FAFBF}">
      <dgm:prSet/>
      <dgm:spPr/>
      <dgm:t>
        <a:bodyPr/>
        <a:lstStyle/>
        <a:p>
          <a:endParaRPr lang="en-GB"/>
        </a:p>
      </dgm:t>
    </dgm:pt>
    <dgm:pt modelId="{3DE04101-5E69-45B1-AB02-B44606D86968}">
      <dgm:prSet custT="1"/>
      <dgm:spPr>
        <a:solidFill>
          <a:schemeClr val="accent1"/>
        </a:solidFill>
      </dgm:spPr>
      <dgm:t>
        <a:bodyPr/>
        <a:lstStyle/>
        <a:p>
          <a:r>
            <a:rPr lang="en-GB" sz="3600" dirty="0"/>
            <a:t>System</a:t>
          </a:r>
          <a:endParaRPr lang="en-GB" sz="2800" dirty="0"/>
        </a:p>
      </dgm:t>
    </dgm:pt>
    <dgm:pt modelId="{E75055D1-6DD6-4B1E-BD9D-EC79F3F381DF}" type="parTrans" cxnId="{C2BBD767-9A2D-46C0-B94D-F115A0C0A514}">
      <dgm:prSet/>
      <dgm:spPr/>
      <dgm:t>
        <a:bodyPr/>
        <a:lstStyle/>
        <a:p>
          <a:endParaRPr lang="en-GB"/>
        </a:p>
      </dgm:t>
    </dgm:pt>
    <dgm:pt modelId="{4F9398F4-F6D9-4CDA-90E2-F8F8D6E949A8}" type="sibTrans" cxnId="{C2BBD767-9A2D-46C0-B94D-F115A0C0A514}">
      <dgm:prSet/>
      <dgm:spPr/>
      <dgm:t>
        <a:bodyPr/>
        <a:lstStyle/>
        <a:p>
          <a:endParaRPr lang="en-GB"/>
        </a:p>
      </dgm:t>
    </dgm:pt>
    <dgm:pt modelId="{6B228EDB-2D7B-4534-8341-65D13634B573}">
      <dgm:prSet custT="1"/>
      <dgm:spPr>
        <a:solidFill>
          <a:schemeClr val="accent1"/>
        </a:solidFill>
      </dgm:spPr>
      <dgm:t>
        <a:bodyPr/>
        <a:lstStyle/>
        <a:p>
          <a:r>
            <a:rPr lang="en-GB" sz="3600" dirty="0"/>
            <a:t>The Future</a:t>
          </a:r>
          <a:endParaRPr lang="en-GB" sz="2000" dirty="0"/>
        </a:p>
      </dgm:t>
    </dgm:pt>
    <dgm:pt modelId="{C7B4DD10-138C-4D08-A6E3-51F773756FD8}" type="parTrans" cxnId="{B65F9DE0-3805-4772-B830-006D82E1F52C}">
      <dgm:prSet/>
      <dgm:spPr/>
      <dgm:t>
        <a:bodyPr/>
        <a:lstStyle/>
        <a:p>
          <a:endParaRPr lang="en-GB"/>
        </a:p>
      </dgm:t>
    </dgm:pt>
    <dgm:pt modelId="{906A7CA2-2FAB-4CF4-98A1-ADCD036D6367}" type="sibTrans" cxnId="{B65F9DE0-3805-4772-B830-006D82E1F52C}">
      <dgm:prSet/>
      <dgm:spPr/>
      <dgm:t>
        <a:bodyPr/>
        <a:lstStyle/>
        <a:p>
          <a:endParaRPr lang="en-GB"/>
        </a:p>
      </dgm:t>
    </dgm:pt>
    <dgm:pt modelId="{6427E71A-1081-4A3A-91D0-587464BFFF68}" type="pres">
      <dgm:prSet presAssocID="{84D0252D-0467-4D64-9234-509B00760E83}" presName="linear" presStyleCnt="0">
        <dgm:presLayoutVars>
          <dgm:dir/>
          <dgm:resizeHandles val="exact"/>
        </dgm:presLayoutVars>
      </dgm:prSet>
      <dgm:spPr/>
    </dgm:pt>
    <dgm:pt modelId="{F9E678C2-D1DB-4DC1-86F8-56E9F2897F79}" type="pres">
      <dgm:prSet presAssocID="{394F490E-54A1-42E0-A7C3-0A15BAF358BD}" presName="comp" presStyleCnt="0"/>
      <dgm:spPr/>
    </dgm:pt>
    <dgm:pt modelId="{706EB554-9877-46BC-A86D-C5A26547FF55}" type="pres">
      <dgm:prSet presAssocID="{394F490E-54A1-42E0-A7C3-0A15BAF358BD}" presName="box" presStyleLbl="node1" presStyleIdx="0" presStyleCnt="6" custLinFactNeighborX="77" custLinFactNeighborY="-3997"/>
      <dgm:spPr/>
    </dgm:pt>
    <dgm:pt modelId="{F7D105D7-DEEA-4CD0-B7CA-3321D9746BB9}" type="pres">
      <dgm:prSet presAssocID="{394F490E-54A1-42E0-A7C3-0A15BAF358BD}" presName="img" presStyleLbl="fgImgPlace1" presStyleIdx="0" presStyleCnt="6" custScaleX="43218" custScaleY="104167" custLinFactNeighborX="-23686" custLinFactNeighborY="-71"/>
      <dgm:spPr>
        <a:blipFill dpi="0" rotWithShape="1">
          <a:blip xmlns:r="http://schemas.openxmlformats.org/officeDocument/2006/relationships" r:embed="rId1">
            <a:duotone>
              <a:schemeClr val="accent5">
                <a:shade val="45000"/>
                <a:satMod val="135000"/>
              </a:schemeClr>
              <a:prstClr val="white"/>
            </a:duotone>
          </a:blip>
          <a:srcRect/>
          <a:stretch>
            <a:fillRect/>
          </a:stretch>
        </a:blipFill>
      </dgm:spPr>
    </dgm:pt>
    <dgm:pt modelId="{230ACC6F-0230-40E1-BE99-EF0087CD7B66}" type="pres">
      <dgm:prSet presAssocID="{394F490E-54A1-42E0-A7C3-0A15BAF358BD}" presName="text" presStyleLbl="node1" presStyleIdx="0" presStyleCnt="6">
        <dgm:presLayoutVars>
          <dgm:bulletEnabled val="1"/>
        </dgm:presLayoutVars>
      </dgm:prSet>
      <dgm:spPr/>
    </dgm:pt>
    <dgm:pt modelId="{31F0E915-94FF-4E84-8994-4F3F7F8D72C1}" type="pres">
      <dgm:prSet presAssocID="{BBECBFD8-F2DA-45F4-A783-64243A3EFB94}" presName="spacer" presStyleCnt="0"/>
      <dgm:spPr/>
    </dgm:pt>
    <dgm:pt modelId="{44CA1AED-B60E-4F76-9598-5F7136B28248}" type="pres">
      <dgm:prSet presAssocID="{459F1CCE-1CED-4AFE-9889-94C307932EFA}" presName="comp" presStyleCnt="0"/>
      <dgm:spPr/>
    </dgm:pt>
    <dgm:pt modelId="{B22B18A1-F81C-472B-9CB3-8B57E0E17B13}" type="pres">
      <dgm:prSet presAssocID="{459F1CCE-1CED-4AFE-9889-94C307932EFA}" presName="box" presStyleLbl="node1" presStyleIdx="1" presStyleCnt="6" custLinFactNeighborX="0"/>
      <dgm:spPr/>
    </dgm:pt>
    <dgm:pt modelId="{5E8C5BE5-8604-4A33-BE74-A7FB318F1693}" type="pres">
      <dgm:prSet presAssocID="{459F1CCE-1CED-4AFE-9889-94C307932EFA}" presName="img" presStyleLbl="fgImgPlace1" presStyleIdx="1" presStyleCnt="6" custScaleX="53806" custScaleY="104867" custLinFactNeighborX="-18980" custLinFactNeighborY="-1594"/>
      <dgm:spPr>
        <a:blipFill>
          <a:blip xmlns:r="http://schemas.openxmlformats.org/officeDocument/2006/relationships" r:embed="rId2"/>
          <a:stretch>
            <a:fillRect/>
          </a:stretch>
        </a:blipFill>
      </dgm:spPr>
    </dgm:pt>
    <dgm:pt modelId="{B4E62A06-E8AC-4310-8D07-87AB131067F7}" type="pres">
      <dgm:prSet presAssocID="{459F1CCE-1CED-4AFE-9889-94C307932EFA}" presName="text" presStyleLbl="node1" presStyleIdx="1" presStyleCnt="6">
        <dgm:presLayoutVars>
          <dgm:bulletEnabled val="1"/>
        </dgm:presLayoutVars>
      </dgm:prSet>
      <dgm:spPr/>
    </dgm:pt>
    <dgm:pt modelId="{5270DCBC-F80B-43CE-B274-0647BC240646}" type="pres">
      <dgm:prSet presAssocID="{401C29FD-75F1-4303-ACC1-D93A7D87FC9D}" presName="spacer" presStyleCnt="0"/>
      <dgm:spPr/>
    </dgm:pt>
    <dgm:pt modelId="{F58DC55D-B951-4A6F-A811-42BB921A76E2}" type="pres">
      <dgm:prSet presAssocID="{07D1DF58-A37E-44C3-9DCE-F1802B43087B}" presName="comp" presStyleCnt="0"/>
      <dgm:spPr/>
    </dgm:pt>
    <dgm:pt modelId="{DF1D82CE-82BA-458F-84EB-40F3ADA2B5CC}" type="pres">
      <dgm:prSet presAssocID="{07D1DF58-A37E-44C3-9DCE-F1802B43087B}" presName="box" presStyleLbl="node1" presStyleIdx="2" presStyleCnt="6" custLinFactNeighborY="1215"/>
      <dgm:spPr/>
    </dgm:pt>
    <dgm:pt modelId="{C7A1E2EF-C8D8-4B95-A6D3-8927B6D866CC}" type="pres">
      <dgm:prSet presAssocID="{07D1DF58-A37E-44C3-9DCE-F1802B43087B}" presName="img" presStyleLbl="fgImgPlace1" presStyleIdx="2" presStyleCnt="6" custScaleX="55027" custScaleY="100694" custLinFactNeighborX="-15473" custLinFactNeighborY="2723"/>
      <dgm:spPr>
        <a:blipFill>
          <a:blip xmlns:r="http://schemas.openxmlformats.org/officeDocument/2006/relationships" r:embed="rId3"/>
          <a:stretch>
            <a:fillRect/>
          </a:stretch>
        </a:blipFill>
      </dgm:spPr>
    </dgm:pt>
    <dgm:pt modelId="{FD12C79C-D9ED-4477-A5E8-7D8DDE89434B}" type="pres">
      <dgm:prSet presAssocID="{07D1DF58-A37E-44C3-9DCE-F1802B43087B}" presName="text" presStyleLbl="node1" presStyleIdx="2" presStyleCnt="6">
        <dgm:presLayoutVars>
          <dgm:bulletEnabled val="1"/>
        </dgm:presLayoutVars>
      </dgm:prSet>
      <dgm:spPr/>
    </dgm:pt>
    <dgm:pt modelId="{A48A440F-BF6A-4CC2-A0A8-66CB999987CB}" type="pres">
      <dgm:prSet presAssocID="{4701C944-BA32-4E93-B31F-CF5B92BBEFC3}" presName="spacer" presStyleCnt="0"/>
      <dgm:spPr/>
    </dgm:pt>
    <dgm:pt modelId="{D5E9460D-F766-467B-9827-A32B293C56E0}" type="pres">
      <dgm:prSet presAssocID="{FA7DCF81-6AE7-4B68-B92D-89BB08E916B7}" presName="comp" presStyleCnt="0"/>
      <dgm:spPr/>
    </dgm:pt>
    <dgm:pt modelId="{0C9851D1-3DBF-4917-ABCD-0CE9AE93C83F}" type="pres">
      <dgm:prSet presAssocID="{FA7DCF81-6AE7-4B68-B92D-89BB08E916B7}" presName="box" presStyleLbl="node1" presStyleIdx="3" presStyleCnt="6" custLinFactNeighborX="0"/>
      <dgm:spPr/>
    </dgm:pt>
    <dgm:pt modelId="{5D04C30C-D0F1-4140-A186-956866575247}" type="pres">
      <dgm:prSet presAssocID="{FA7DCF81-6AE7-4B68-B92D-89BB08E916B7}" presName="img" presStyleLbl="fgImgPlace1" presStyleIdx="3" presStyleCnt="6" custScaleX="52717" custLinFactNeighborX="-19024" custLinFactNeighborY="-4996"/>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E8F150BC-FDE2-4256-B21C-F48996E9BB15}" type="pres">
      <dgm:prSet presAssocID="{FA7DCF81-6AE7-4B68-B92D-89BB08E916B7}" presName="text" presStyleLbl="node1" presStyleIdx="3" presStyleCnt="6">
        <dgm:presLayoutVars>
          <dgm:bulletEnabled val="1"/>
        </dgm:presLayoutVars>
      </dgm:prSet>
      <dgm:spPr/>
    </dgm:pt>
    <dgm:pt modelId="{3D42FB95-FA49-4979-BB54-337FBD88F915}" type="pres">
      <dgm:prSet presAssocID="{E5104993-FF06-4346-B220-85930C26436C}" presName="spacer" presStyleCnt="0"/>
      <dgm:spPr/>
    </dgm:pt>
    <dgm:pt modelId="{5FBE88D0-2B1F-44D7-9424-0ED234053D7B}" type="pres">
      <dgm:prSet presAssocID="{3DE04101-5E69-45B1-AB02-B44606D86968}" presName="comp" presStyleCnt="0"/>
      <dgm:spPr/>
    </dgm:pt>
    <dgm:pt modelId="{6C5A9C84-069C-4A02-8265-F3CA31C9B69D}" type="pres">
      <dgm:prSet presAssocID="{3DE04101-5E69-45B1-AB02-B44606D86968}" presName="box" presStyleLbl="node1" presStyleIdx="4" presStyleCnt="6"/>
      <dgm:spPr/>
    </dgm:pt>
    <dgm:pt modelId="{CDBA2349-5B3F-4D11-AFD7-9DF3603D8EFF}" type="pres">
      <dgm:prSet presAssocID="{3DE04101-5E69-45B1-AB02-B44606D86968}" presName="img" presStyleLbl="fgImgPlace1" presStyleIdx="4" presStyleCnt="6" custScaleX="47967" custLinFactNeighborX="-17237" custLinFactNeighborY="-5066"/>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ADBC14F0-74D8-49E6-812B-A570E357DC23}" type="pres">
      <dgm:prSet presAssocID="{3DE04101-5E69-45B1-AB02-B44606D86968}" presName="text" presStyleLbl="node1" presStyleIdx="4" presStyleCnt="6">
        <dgm:presLayoutVars>
          <dgm:bulletEnabled val="1"/>
        </dgm:presLayoutVars>
      </dgm:prSet>
      <dgm:spPr/>
    </dgm:pt>
    <dgm:pt modelId="{09AFB88C-A69D-45C2-A611-5E3D994E03E6}" type="pres">
      <dgm:prSet presAssocID="{4F9398F4-F6D9-4CDA-90E2-F8F8D6E949A8}" presName="spacer" presStyleCnt="0"/>
      <dgm:spPr/>
    </dgm:pt>
    <dgm:pt modelId="{F60A52BA-A8FA-466E-B93F-520528701DC9}" type="pres">
      <dgm:prSet presAssocID="{6B228EDB-2D7B-4534-8341-65D13634B573}" presName="comp" presStyleCnt="0"/>
      <dgm:spPr/>
    </dgm:pt>
    <dgm:pt modelId="{5BADE5C0-CB1F-4FDA-8662-2B3A13625443}" type="pres">
      <dgm:prSet presAssocID="{6B228EDB-2D7B-4534-8341-65D13634B573}" presName="box" presStyleLbl="node1" presStyleIdx="5" presStyleCnt="6" custLinFactNeighborX="77"/>
      <dgm:spPr/>
    </dgm:pt>
    <dgm:pt modelId="{E03D5C3D-6734-47DE-8F0F-B1DAC9D0EB49}" type="pres">
      <dgm:prSet presAssocID="{6B228EDB-2D7B-4534-8341-65D13634B573}" presName="img" presStyleLbl="fgImgPlace1" presStyleIdx="5" presStyleCnt="6" custScaleX="52674" custLinFactNeighborX="-16061"/>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56B2A1A9-BC12-4A1A-8DB8-FF2532C99B99}" type="pres">
      <dgm:prSet presAssocID="{6B228EDB-2D7B-4534-8341-65D13634B573}" presName="text" presStyleLbl="node1" presStyleIdx="5" presStyleCnt="6">
        <dgm:presLayoutVars>
          <dgm:bulletEnabled val="1"/>
        </dgm:presLayoutVars>
      </dgm:prSet>
      <dgm:spPr/>
    </dgm:pt>
  </dgm:ptLst>
  <dgm:cxnLst>
    <dgm:cxn modelId="{3FC0E307-1F79-4042-AD74-4FDE41B44F0D}" type="presOf" srcId="{394F490E-54A1-42E0-A7C3-0A15BAF358BD}" destId="{230ACC6F-0230-40E1-BE99-EF0087CD7B66}" srcOrd="1" destOrd="0" presId="urn:microsoft.com/office/officeart/2005/8/layout/vList4"/>
    <dgm:cxn modelId="{8FD04319-D90C-461E-AD92-B06324366567}" srcId="{84D0252D-0467-4D64-9234-509B00760E83}" destId="{394F490E-54A1-42E0-A7C3-0A15BAF358BD}" srcOrd="0" destOrd="0" parTransId="{A3BC9467-AD65-4ADF-96F6-3D77FA66AD80}" sibTransId="{BBECBFD8-F2DA-45F4-A783-64243A3EFB94}"/>
    <dgm:cxn modelId="{7DF9BC20-95A3-49F4-849B-9016D5CE268C}" type="presOf" srcId="{394F490E-54A1-42E0-A7C3-0A15BAF358BD}" destId="{706EB554-9877-46BC-A86D-C5A26547FF55}" srcOrd="0" destOrd="0" presId="urn:microsoft.com/office/officeart/2005/8/layout/vList4"/>
    <dgm:cxn modelId="{2117EF31-110D-4BC2-B578-C292F1DBB1B3}" type="presOf" srcId="{3DE04101-5E69-45B1-AB02-B44606D86968}" destId="{ADBC14F0-74D8-49E6-812B-A570E357DC23}" srcOrd="1" destOrd="0" presId="urn:microsoft.com/office/officeart/2005/8/layout/vList4"/>
    <dgm:cxn modelId="{DC1F675D-66EE-41A0-B899-C91A7E03225B}" type="presOf" srcId="{6B228EDB-2D7B-4534-8341-65D13634B573}" destId="{5BADE5C0-CB1F-4FDA-8662-2B3A13625443}" srcOrd="0" destOrd="0" presId="urn:microsoft.com/office/officeart/2005/8/layout/vList4"/>
    <dgm:cxn modelId="{08E41260-28D4-42ED-A52D-6A6AB0984FC4}" type="presOf" srcId="{07D1DF58-A37E-44C3-9DCE-F1802B43087B}" destId="{FD12C79C-D9ED-4477-A5E8-7D8DDE89434B}" srcOrd="1" destOrd="0" presId="urn:microsoft.com/office/officeart/2005/8/layout/vList4"/>
    <dgm:cxn modelId="{71EB1267-10B7-4D0F-AE74-929AA1336FE0}" type="presOf" srcId="{FA7DCF81-6AE7-4B68-B92D-89BB08E916B7}" destId="{0C9851D1-3DBF-4917-ABCD-0CE9AE93C83F}" srcOrd="0" destOrd="0" presId="urn:microsoft.com/office/officeart/2005/8/layout/vList4"/>
    <dgm:cxn modelId="{C2BBD767-9A2D-46C0-B94D-F115A0C0A514}" srcId="{84D0252D-0467-4D64-9234-509B00760E83}" destId="{3DE04101-5E69-45B1-AB02-B44606D86968}" srcOrd="4" destOrd="0" parTransId="{E75055D1-6DD6-4B1E-BD9D-EC79F3F381DF}" sibTransId="{4F9398F4-F6D9-4CDA-90E2-F8F8D6E949A8}"/>
    <dgm:cxn modelId="{0F90C76E-557B-4E79-BFF7-62D056F107A7}" type="presOf" srcId="{6B228EDB-2D7B-4534-8341-65D13634B573}" destId="{56B2A1A9-BC12-4A1A-8DB8-FF2532C99B99}" srcOrd="1" destOrd="0" presId="urn:microsoft.com/office/officeart/2005/8/layout/vList4"/>
    <dgm:cxn modelId="{E4EACD8C-DA31-4125-AAF1-C86435432D5A}" srcId="{84D0252D-0467-4D64-9234-509B00760E83}" destId="{459F1CCE-1CED-4AFE-9889-94C307932EFA}" srcOrd="1" destOrd="0" parTransId="{372867B3-3B11-44AF-B360-5288523830A5}" sibTransId="{401C29FD-75F1-4303-ACC1-D93A7D87FC9D}"/>
    <dgm:cxn modelId="{108D6B93-A15B-46C1-9931-78115457C327}" type="presOf" srcId="{459F1CCE-1CED-4AFE-9889-94C307932EFA}" destId="{B22B18A1-F81C-472B-9CB3-8B57E0E17B13}" srcOrd="0" destOrd="0" presId="urn:microsoft.com/office/officeart/2005/8/layout/vList4"/>
    <dgm:cxn modelId="{25926E9C-90F1-431F-8D1E-45A2426A3747}" type="presOf" srcId="{3DE04101-5E69-45B1-AB02-B44606D86968}" destId="{6C5A9C84-069C-4A02-8265-F3CA31C9B69D}" srcOrd="0" destOrd="0" presId="urn:microsoft.com/office/officeart/2005/8/layout/vList4"/>
    <dgm:cxn modelId="{93D6FDB4-C425-41B7-8263-7DB55BB4AF84}" type="presOf" srcId="{FA7DCF81-6AE7-4B68-B92D-89BB08E916B7}" destId="{E8F150BC-FDE2-4256-B21C-F48996E9BB15}" srcOrd="1" destOrd="0" presId="urn:microsoft.com/office/officeart/2005/8/layout/vList4"/>
    <dgm:cxn modelId="{8EF0EEC1-0768-402D-A88D-7F43839F9255}" type="presOf" srcId="{07D1DF58-A37E-44C3-9DCE-F1802B43087B}" destId="{DF1D82CE-82BA-458F-84EB-40F3ADA2B5CC}" srcOrd="0" destOrd="0" presId="urn:microsoft.com/office/officeart/2005/8/layout/vList4"/>
    <dgm:cxn modelId="{82CC55C4-7324-4077-A826-5FFCEB444640}" type="presOf" srcId="{84D0252D-0467-4D64-9234-509B00760E83}" destId="{6427E71A-1081-4A3A-91D0-587464BFFF68}" srcOrd="0" destOrd="0" presId="urn:microsoft.com/office/officeart/2005/8/layout/vList4"/>
    <dgm:cxn modelId="{7053B1C6-0F89-4CB5-80B0-5CB7D90E5405}" srcId="{84D0252D-0467-4D64-9234-509B00760E83}" destId="{07D1DF58-A37E-44C3-9DCE-F1802B43087B}" srcOrd="2" destOrd="0" parTransId="{2DD3DB8C-7B22-4EB9-BBC0-CA628892CF5B}" sibTransId="{4701C944-BA32-4E93-B31F-CF5B92BBEFC3}"/>
    <dgm:cxn modelId="{75F9E5DF-0909-43C6-9494-C8D0A52FAFBF}" srcId="{84D0252D-0467-4D64-9234-509B00760E83}" destId="{FA7DCF81-6AE7-4B68-B92D-89BB08E916B7}" srcOrd="3" destOrd="0" parTransId="{E89D387C-684C-4795-A634-54D0249B8FEA}" sibTransId="{E5104993-FF06-4346-B220-85930C26436C}"/>
    <dgm:cxn modelId="{B65F9DE0-3805-4772-B830-006D82E1F52C}" srcId="{84D0252D-0467-4D64-9234-509B00760E83}" destId="{6B228EDB-2D7B-4534-8341-65D13634B573}" srcOrd="5" destOrd="0" parTransId="{C7B4DD10-138C-4D08-A6E3-51F773756FD8}" sibTransId="{906A7CA2-2FAB-4CF4-98A1-ADCD036D6367}"/>
    <dgm:cxn modelId="{E26714F0-5904-4B8A-87E6-2BC75CBA19AA}" type="presOf" srcId="{459F1CCE-1CED-4AFE-9889-94C307932EFA}" destId="{B4E62A06-E8AC-4310-8D07-87AB131067F7}" srcOrd="1" destOrd="0" presId="urn:microsoft.com/office/officeart/2005/8/layout/vList4"/>
    <dgm:cxn modelId="{56877DFB-E223-4C93-BDAF-6967CDE48421}" type="presParOf" srcId="{6427E71A-1081-4A3A-91D0-587464BFFF68}" destId="{F9E678C2-D1DB-4DC1-86F8-56E9F2897F79}" srcOrd="0" destOrd="0" presId="urn:microsoft.com/office/officeart/2005/8/layout/vList4"/>
    <dgm:cxn modelId="{EE87121A-B0FF-4EFC-872D-68195AC5270C}" type="presParOf" srcId="{F9E678C2-D1DB-4DC1-86F8-56E9F2897F79}" destId="{706EB554-9877-46BC-A86D-C5A26547FF55}" srcOrd="0" destOrd="0" presId="urn:microsoft.com/office/officeart/2005/8/layout/vList4"/>
    <dgm:cxn modelId="{B1DD9EC7-D040-472B-84F4-8357FCE8058E}" type="presParOf" srcId="{F9E678C2-D1DB-4DC1-86F8-56E9F2897F79}" destId="{F7D105D7-DEEA-4CD0-B7CA-3321D9746BB9}" srcOrd="1" destOrd="0" presId="urn:microsoft.com/office/officeart/2005/8/layout/vList4"/>
    <dgm:cxn modelId="{DA9260EC-8856-4EAD-842D-EA655498B717}" type="presParOf" srcId="{F9E678C2-D1DB-4DC1-86F8-56E9F2897F79}" destId="{230ACC6F-0230-40E1-BE99-EF0087CD7B66}" srcOrd="2" destOrd="0" presId="urn:microsoft.com/office/officeart/2005/8/layout/vList4"/>
    <dgm:cxn modelId="{6CB5A2A4-9F97-466A-9EA7-5B03B591E60D}" type="presParOf" srcId="{6427E71A-1081-4A3A-91D0-587464BFFF68}" destId="{31F0E915-94FF-4E84-8994-4F3F7F8D72C1}" srcOrd="1" destOrd="0" presId="urn:microsoft.com/office/officeart/2005/8/layout/vList4"/>
    <dgm:cxn modelId="{73DF10DC-F751-4687-9C8C-C44BA26BFE95}" type="presParOf" srcId="{6427E71A-1081-4A3A-91D0-587464BFFF68}" destId="{44CA1AED-B60E-4F76-9598-5F7136B28248}" srcOrd="2" destOrd="0" presId="urn:microsoft.com/office/officeart/2005/8/layout/vList4"/>
    <dgm:cxn modelId="{F3FEEBEB-99F9-46B8-B254-C7108BBACE1E}" type="presParOf" srcId="{44CA1AED-B60E-4F76-9598-5F7136B28248}" destId="{B22B18A1-F81C-472B-9CB3-8B57E0E17B13}" srcOrd="0" destOrd="0" presId="urn:microsoft.com/office/officeart/2005/8/layout/vList4"/>
    <dgm:cxn modelId="{5090372C-AF14-4703-8829-2E8B3D4C83DF}" type="presParOf" srcId="{44CA1AED-B60E-4F76-9598-5F7136B28248}" destId="{5E8C5BE5-8604-4A33-BE74-A7FB318F1693}" srcOrd="1" destOrd="0" presId="urn:microsoft.com/office/officeart/2005/8/layout/vList4"/>
    <dgm:cxn modelId="{D42729F4-F158-40DC-BA6F-577ABD730FD5}" type="presParOf" srcId="{44CA1AED-B60E-4F76-9598-5F7136B28248}" destId="{B4E62A06-E8AC-4310-8D07-87AB131067F7}" srcOrd="2" destOrd="0" presId="urn:microsoft.com/office/officeart/2005/8/layout/vList4"/>
    <dgm:cxn modelId="{F873FD5C-5042-4564-973B-2F94103FDFE3}" type="presParOf" srcId="{6427E71A-1081-4A3A-91D0-587464BFFF68}" destId="{5270DCBC-F80B-43CE-B274-0647BC240646}" srcOrd="3" destOrd="0" presId="urn:microsoft.com/office/officeart/2005/8/layout/vList4"/>
    <dgm:cxn modelId="{ADBA45C1-D5E1-47D2-9897-A96D7CFF1E37}" type="presParOf" srcId="{6427E71A-1081-4A3A-91D0-587464BFFF68}" destId="{F58DC55D-B951-4A6F-A811-42BB921A76E2}" srcOrd="4" destOrd="0" presId="urn:microsoft.com/office/officeart/2005/8/layout/vList4"/>
    <dgm:cxn modelId="{15A28463-09CC-4EA1-819E-C161AF87651F}" type="presParOf" srcId="{F58DC55D-B951-4A6F-A811-42BB921A76E2}" destId="{DF1D82CE-82BA-458F-84EB-40F3ADA2B5CC}" srcOrd="0" destOrd="0" presId="urn:microsoft.com/office/officeart/2005/8/layout/vList4"/>
    <dgm:cxn modelId="{97474F84-DEFF-4089-9F9F-7B7F82D39D12}" type="presParOf" srcId="{F58DC55D-B951-4A6F-A811-42BB921A76E2}" destId="{C7A1E2EF-C8D8-4B95-A6D3-8927B6D866CC}" srcOrd="1" destOrd="0" presId="urn:microsoft.com/office/officeart/2005/8/layout/vList4"/>
    <dgm:cxn modelId="{412BEAF8-630F-4E94-9CA5-78E6E6FEAC6F}" type="presParOf" srcId="{F58DC55D-B951-4A6F-A811-42BB921A76E2}" destId="{FD12C79C-D9ED-4477-A5E8-7D8DDE89434B}" srcOrd="2" destOrd="0" presId="urn:microsoft.com/office/officeart/2005/8/layout/vList4"/>
    <dgm:cxn modelId="{B361D0FB-1731-4853-8972-173BC9FBE15B}" type="presParOf" srcId="{6427E71A-1081-4A3A-91D0-587464BFFF68}" destId="{A48A440F-BF6A-4CC2-A0A8-66CB999987CB}" srcOrd="5" destOrd="0" presId="urn:microsoft.com/office/officeart/2005/8/layout/vList4"/>
    <dgm:cxn modelId="{82A8B9CC-2A84-41E7-901D-BE34525A28BE}" type="presParOf" srcId="{6427E71A-1081-4A3A-91D0-587464BFFF68}" destId="{D5E9460D-F766-467B-9827-A32B293C56E0}" srcOrd="6" destOrd="0" presId="urn:microsoft.com/office/officeart/2005/8/layout/vList4"/>
    <dgm:cxn modelId="{E63E8774-D0AA-483D-89A0-9BEFCA3353D1}" type="presParOf" srcId="{D5E9460D-F766-467B-9827-A32B293C56E0}" destId="{0C9851D1-3DBF-4917-ABCD-0CE9AE93C83F}" srcOrd="0" destOrd="0" presId="urn:microsoft.com/office/officeart/2005/8/layout/vList4"/>
    <dgm:cxn modelId="{C41A68D9-2FE5-4DEF-8E95-022588075501}" type="presParOf" srcId="{D5E9460D-F766-467B-9827-A32B293C56E0}" destId="{5D04C30C-D0F1-4140-A186-956866575247}" srcOrd="1" destOrd="0" presId="urn:microsoft.com/office/officeart/2005/8/layout/vList4"/>
    <dgm:cxn modelId="{FD6184CC-6DAE-402B-A4D3-44C905E2ECAF}" type="presParOf" srcId="{D5E9460D-F766-467B-9827-A32B293C56E0}" destId="{E8F150BC-FDE2-4256-B21C-F48996E9BB15}" srcOrd="2" destOrd="0" presId="urn:microsoft.com/office/officeart/2005/8/layout/vList4"/>
    <dgm:cxn modelId="{0DE5F7F4-6655-4CA8-BEAD-C80D9A4A944B}" type="presParOf" srcId="{6427E71A-1081-4A3A-91D0-587464BFFF68}" destId="{3D42FB95-FA49-4979-BB54-337FBD88F915}" srcOrd="7" destOrd="0" presId="urn:microsoft.com/office/officeart/2005/8/layout/vList4"/>
    <dgm:cxn modelId="{469E8E6E-B03A-4A7E-A987-20C209CC8685}" type="presParOf" srcId="{6427E71A-1081-4A3A-91D0-587464BFFF68}" destId="{5FBE88D0-2B1F-44D7-9424-0ED234053D7B}" srcOrd="8" destOrd="0" presId="urn:microsoft.com/office/officeart/2005/8/layout/vList4"/>
    <dgm:cxn modelId="{65A5905F-A748-4235-AF19-C5FB45BC16B7}" type="presParOf" srcId="{5FBE88D0-2B1F-44D7-9424-0ED234053D7B}" destId="{6C5A9C84-069C-4A02-8265-F3CA31C9B69D}" srcOrd="0" destOrd="0" presId="urn:microsoft.com/office/officeart/2005/8/layout/vList4"/>
    <dgm:cxn modelId="{3AAC8E05-DB1F-4E42-9B49-B686ADE4B124}" type="presParOf" srcId="{5FBE88D0-2B1F-44D7-9424-0ED234053D7B}" destId="{CDBA2349-5B3F-4D11-AFD7-9DF3603D8EFF}" srcOrd="1" destOrd="0" presId="urn:microsoft.com/office/officeart/2005/8/layout/vList4"/>
    <dgm:cxn modelId="{8E01CDAA-0871-4459-AB47-CEF572CC619E}" type="presParOf" srcId="{5FBE88D0-2B1F-44D7-9424-0ED234053D7B}" destId="{ADBC14F0-74D8-49E6-812B-A570E357DC23}" srcOrd="2" destOrd="0" presId="urn:microsoft.com/office/officeart/2005/8/layout/vList4"/>
    <dgm:cxn modelId="{AA3EC737-0B1E-4050-9664-473021A04EC0}" type="presParOf" srcId="{6427E71A-1081-4A3A-91D0-587464BFFF68}" destId="{09AFB88C-A69D-45C2-A611-5E3D994E03E6}" srcOrd="9" destOrd="0" presId="urn:microsoft.com/office/officeart/2005/8/layout/vList4"/>
    <dgm:cxn modelId="{AB2EE1A8-2D2A-416A-A92D-34104396E8FC}" type="presParOf" srcId="{6427E71A-1081-4A3A-91D0-587464BFFF68}" destId="{F60A52BA-A8FA-466E-B93F-520528701DC9}" srcOrd="10" destOrd="0" presId="urn:microsoft.com/office/officeart/2005/8/layout/vList4"/>
    <dgm:cxn modelId="{9608E46F-662A-474F-A887-1F1B4FA30DF7}" type="presParOf" srcId="{F60A52BA-A8FA-466E-B93F-520528701DC9}" destId="{5BADE5C0-CB1F-4FDA-8662-2B3A13625443}" srcOrd="0" destOrd="0" presId="urn:microsoft.com/office/officeart/2005/8/layout/vList4"/>
    <dgm:cxn modelId="{666998D2-EE5F-4F6A-AFDE-E7E6D6CD0DD7}" type="presParOf" srcId="{F60A52BA-A8FA-466E-B93F-520528701DC9}" destId="{E03D5C3D-6734-47DE-8F0F-B1DAC9D0EB49}" srcOrd="1" destOrd="0" presId="urn:microsoft.com/office/officeart/2005/8/layout/vList4"/>
    <dgm:cxn modelId="{43153997-4FAC-4879-A7BF-1FAC4065717E}" type="presParOf" srcId="{F60A52BA-A8FA-466E-B93F-520528701DC9}" destId="{56B2A1A9-BC12-4A1A-8DB8-FF2532C99B9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008DDC-5B21-4D86-B27F-7087C18F95E4}" type="doc">
      <dgm:prSet loTypeId="urn:microsoft.com/office/officeart/2016/7/layout/VerticalHollowActionList" loCatId="List" qsTypeId="urn:microsoft.com/office/officeart/2005/8/quickstyle/simple4" qsCatId="simple" csTypeId="urn:microsoft.com/office/officeart/2005/8/colors/colorful5" csCatId="colorful" phldr="1"/>
      <dgm:spPr/>
      <dgm:t>
        <a:bodyPr/>
        <a:lstStyle/>
        <a:p>
          <a:endParaRPr lang="en-US"/>
        </a:p>
      </dgm:t>
    </dgm:pt>
    <dgm:pt modelId="{59B36098-1BAC-41E1-9213-433FCF452A10}">
      <dgm:prSet/>
      <dgm:spPr/>
      <dgm:t>
        <a:bodyPr/>
        <a:lstStyle/>
        <a:p>
          <a:r>
            <a:rPr lang="en-GB" b="0" i="0" u="none" dirty="0"/>
            <a:t>knowledge about health inequality and quality improvement</a:t>
          </a:r>
          <a:endParaRPr lang="en-US" dirty="0"/>
        </a:p>
      </dgm:t>
    </dgm:pt>
    <dgm:pt modelId="{C145730B-BAB7-46FA-A86C-5ED33EE3F455}" type="parTrans" cxnId="{9FE92A50-CB0B-4BAC-A5CC-8D420DE0E58D}">
      <dgm:prSet/>
      <dgm:spPr/>
      <dgm:t>
        <a:bodyPr/>
        <a:lstStyle/>
        <a:p>
          <a:endParaRPr lang="en-US"/>
        </a:p>
      </dgm:t>
    </dgm:pt>
    <dgm:pt modelId="{95B54C3B-3E77-4A86-944E-A187574247D1}" type="sibTrans" cxnId="{9FE92A50-CB0B-4BAC-A5CC-8D420DE0E58D}">
      <dgm:prSet/>
      <dgm:spPr/>
      <dgm:t>
        <a:bodyPr/>
        <a:lstStyle/>
        <a:p>
          <a:endParaRPr lang="en-US"/>
        </a:p>
      </dgm:t>
    </dgm:pt>
    <dgm:pt modelId="{11FC6983-F9EA-4D67-9984-A1B9498D4FC6}">
      <dgm:prSet/>
      <dgm:spPr/>
      <dgm:t>
        <a:bodyPr/>
        <a:lstStyle/>
        <a:p>
          <a:r>
            <a:rPr lang="en-US" dirty="0"/>
            <a:t>More</a:t>
          </a:r>
        </a:p>
      </dgm:t>
    </dgm:pt>
    <dgm:pt modelId="{D470BD48-B477-4A08-A12A-2A0E1E01D24C}" type="parTrans" cxnId="{109278AA-3DE5-448A-A04B-943ACD84E821}">
      <dgm:prSet/>
      <dgm:spPr/>
      <dgm:t>
        <a:bodyPr/>
        <a:lstStyle/>
        <a:p>
          <a:endParaRPr lang="en-US"/>
        </a:p>
      </dgm:t>
    </dgm:pt>
    <dgm:pt modelId="{B7FAF416-A607-41F9-9229-A5E9D9B6D675}" type="sibTrans" cxnId="{109278AA-3DE5-448A-A04B-943ACD84E821}">
      <dgm:prSet/>
      <dgm:spPr/>
      <dgm:t>
        <a:bodyPr/>
        <a:lstStyle/>
        <a:p>
          <a:endParaRPr lang="en-US"/>
        </a:p>
      </dgm:t>
    </dgm:pt>
    <dgm:pt modelId="{53876011-B9B6-4906-B6C6-64DEB30178BB}">
      <dgm:prSet/>
      <dgm:spPr/>
      <dgm:t>
        <a:bodyPr/>
        <a:lstStyle/>
        <a:p>
          <a:r>
            <a:rPr lang="en-GB" b="0" i="0" dirty="0"/>
            <a:t>confidence in applying knowledge into practice</a:t>
          </a:r>
          <a:r>
            <a:rPr lang="en-US" dirty="0"/>
            <a:t>​</a:t>
          </a:r>
        </a:p>
      </dgm:t>
    </dgm:pt>
    <dgm:pt modelId="{3F0FC957-A302-496A-BFD3-9E84434950B7}" type="parTrans" cxnId="{890B828A-DE81-4CEF-8FBC-ED1B75B6308B}">
      <dgm:prSet/>
      <dgm:spPr/>
      <dgm:t>
        <a:bodyPr/>
        <a:lstStyle/>
        <a:p>
          <a:endParaRPr lang="en-US"/>
        </a:p>
      </dgm:t>
    </dgm:pt>
    <dgm:pt modelId="{50AF7C63-08EA-4319-8391-F900C0865F1B}" type="sibTrans" cxnId="{890B828A-DE81-4CEF-8FBC-ED1B75B6308B}">
      <dgm:prSet/>
      <dgm:spPr/>
      <dgm:t>
        <a:bodyPr/>
        <a:lstStyle/>
        <a:p>
          <a:endParaRPr lang="en-US"/>
        </a:p>
      </dgm:t>
    </dgm:pt>
    <dgm:pt modelId="{8A2ED9B0-3013-438A-8A73-4A902E3D7E88}">
      <dgm:prSet/>
      <dgm:spPr/>
      <dgm:t>
        <a:bodyPr/>
        <a:lstStyle/>
        <a:p>
          <a:r>
            <a:rPr lang="en-US" dirty="0"/>
            <a:t>More</a:t>
          </a:r>
        </a:p>
      </dgm:t>
    </dgm:pt>
    <dgm:pt modelId="{788E2CDF-1F9D-461B-BBCD-A35CEFD34D14}" type="parTrans" cxnId="{81B6D84F-D12C-414E-988C-0E0D77181CA3}">
      <dgm:prSet/>
      <dgm:spPr/>
      <dgm:t>
        <a:bodyPr/>
        <a:lstStyle/>
        <a:p>
          <a:endParaRPr lang="en-US"/>
        </a:p>
      </dgm:t>
    </dgm:pt>
    <dgm:pt modelId="{023D2A1A-ED9D-4B11-8235-52BF62A7ADEF}" type="sibTrans" cxnId="{81B6D84F-D12C-414E-988C-0E0D77181CA3}">
      <dgm:prSet/>
      <dgm:spPr/>
      <dgm:t>
        <a:bodyPr/>
        <a:lstStyle/>
        <a:p>
          <a:endParaRPr lang="en-US"/>
        </a:p>
      </dgm:t>
    </dgm:pt>
    <dgm:pt modelId="{CE071921-6042-4512-A220-3D08145F57E2}">
      <dgm:prSet/>
      <dgm:spPr/>
      <dgm:t>
        <a:bodyPr/>
        <a:lstStyle/>
        <a:p>
          <a:pPr>
            <a:buFont typeface="Arial" panose="020B0604020202020204" pitchFamily="34" charset="0"/>
            <a:buChar char="•"/>
          </a:pPr>
          <a:r>
            <a:rPr lang="en-GB" b="0" i="0" u="none" dirty="0"/>
            <a:t>opportunities to engage; demonstrating benefit</a:t>
          </a:r>
          <a:r>
            <a:rPr lang="en-US" b="0" i="0" dirty="0"/>
            <a:t>​</a:t>
          </a:r>
          <a:endParaRPr lang="en-US" dirty="0"/>
        </a:p>
      </dgm:t>
    </dgm:pt>
    <dgm:pt modelId="{92398100-8AA6-487F-B063-F659125E8F88}" type="parTrans" cxnId="{8524975F-D189-44AC-9F91-5616BE9DFAF6}">
      <dgm:prSet/>
      <dgm:spPr/>
      <dgm:t>
        <a:bodyPr/>
        <a:lstStyle/>
        <a:p>
          <a:endParaRPr lang="en-US"/>
        </a:p>
      </dgm:t>
    </dgm:pt>
    <dgm:pt modelId="{DB071D3C-2B01-4198-BF10-AB8B8975F021}" type="sibTrans" cxnId="{8524975F-D189-44AC-9F91-5616BE9DFAF6}">
      <dgm:prSet/>
      <dgm:spPr/>
      <dgm:t>
        <a:bodyPr/>
        <a:lstStyle/>
        <a:p>
          <a:endParaRPr lang="en-US"/>
        </a:p>
      </dgm:t>
    </dgm:pt>
    <dgm:pt modelId="{F1C029B8-9EDA-437D-B663-E0B128CD063A}">
      <dgm:prSet/>
      <dgm:spPr/>
      <dgm:t>
        <a:bodyPr/>
        <a:lstStyle/>
        <a:p>
          <a:r>
            <a:rPr lang="en-US" dirty="0"/>
            <a:t>More</a:t>
          </a:r>
        </a:p>
      </dgm:t>
    </dgm:pt>
    <dgm:pt modelId="{69153D2C-2C03-42C1-83EB-763F9739260B}" type="parTrans" cxnId="{68CC0B3E-815F-40FB-BD2D-3E5A2C949604}">
      <dgm:prSet/>
      <dgm:spPr/>
      <dgm:t>
        <a:bodyPr/>
        <a:lstStyle/>
        <a:p>
          <a:endParaRPr lang="en-US"/>
        </a:p>
      </dgm:t>
    </dgm:pt>
    <dgm:pt modelId="{52F6CECB-868F-4D6F-B59D-BEAA611E61BF}" type="sibTrans" cxnId="{68CC0B3E-815F-40FB-BD2D-3E5A2C949604}">
      <dgm:prSet/>
      <dgm:spPr/>
      <dgm:t>
        <a:bodyPr/>
        <a:lstStyle/>
        <a:p>
          <a:endParaRPr lang="en-US"/>
        </a:p>
      </dgm:t>
    </dgm:pt>
    <dgm:pt modelId="{0E820CCB-5B1D-4917-A928-6A64223DFAFB}">
      <dgm:prSet/>
      <dgm:spPr/>
      <dgm:t>
        <a:bodyPr/>
        <a:lstStyle/>
        <a:p>
          <a:r>
            <a:rPr lang="en-GB" b="0" i="0" dirty="0"/>
            <a:t>research and evidence</a:t>
          </a:r>
          <a:endParaRPr lang="en-US" dirty="0"/>
        </a:p>
      </dgm:t>
    </dgm:pt>
    <dgm:pt modelId="{2D80760B-6062-41D1-82C2-CA0D7D24EBCE}" type="parTrans" cxnId="{63E92B6B-C068-4109-99BB-CEA5B270D12C}">
      <dgm:prSet/>
      <dgm:spPr/>
      <dgm:t>
        <a:bodyPr/>
        <a:lstStyle/>
        <a:p>
          <a:endParaRPr lang="en-US"/>
        </a:p>
      </dgm:t>
    </dgm:pt>
    <dgm:pt modelId="{4FF08407-2DEB-490A-A036-2B74A280D17B}" type="sibTrans" cxnId="{63E92B6B-C068-4109-99BB-CEA5B270D12C}">
      <dgm:prSet/>
      <dgm:spPr/>
      <dgm:t>
        <a:bodyPr/>
        <a:lstStyle/>
        <a:p>
          <a:endParaRPr lang="en-US"/>
        </a:p>
      </dgm:t>
    </dgm:pt>
    <dgm:pt modelId="{A0E44211-FF51-436D-8C6F-9CE347306108}">
      <dgm:prSet/>
      <dgm:spPr/>
      <dgm:t>
        <a:bodyPr/>
        <a:lstStyle/>
        <a:p>
          <a:r>
            <a:rPr lang="en-US" dirty="0"/>
            <a:t>More</a:t>
          </a:r>
        </a:p>
      </dgm:t>
    </dgm:pt>
    <dgm:pt modelId="{F992646F-3D5A-4F41-B0DF-5E046DB7CC57}" type="sibTrans" cxnId="{8317FCFA-AE59-4676-B525-231C79A676C9}">
      <dgm:prSet/>
      <dgm:spPr/>
      <dgm:t>
        <a:bodyPr/>
        <a:lstStyle/>
        <a:p>
          <a:endParaRPr lang="en-US"/>
        </a:p>
      </dgm:t>
    </dgm:pt>
    <dgm:pt modelId="{A75E89F3-D7A8-48BC-A2B2-6B35A85E5B45}" type="parTrans" cxnId="{8317FCFA-AE59-4676-B525-231C79A676C9}">
      <dgm:prSet/>
      <dgm:spPr/>
      <dgm:t>
        <a:bodyPr/>
        <a:lstStyle/>
        <a:p>
          <a:endParaRPr lang="en-US"/>
        </a:p>
      </dgm:t>
    </dgm:pt>
    <dgm:pt modelId="{B0B5F6B7-B158-474C-8929-85F95F7D68D2}" type="pres">
      <dgm:prSet presAssocID="{33008DDC-5B21-4D86-B27F-7087C18F95E4}" presName="Name0" presStyleCnt="0">
        <dgm:presLayoutVars>
          <dgm:dir/>
          <dgm:animLvl val="lvl"/>
          <dgm:resizeHandles val="exact"/>
        </dgm:presLayoutVars>
      </dgm:prSet>
      <dgm:spPr/>
    </dgm:pt>
    <dgm:pt modelId="{0F66ABA4-C619-4899-B399-96E6122F8ADB}" type="pres">
      <dgm:prSet presAssocID="{A0E44211-FF51-436D-8C6F-9CE347306108}" presName="linNode" presStyleCnt="0"/>
      <dgm:spPr/>
    </dgm:pt>
    <dgm:pt modelId="{A589470B-9B1F-420F-A1E1-5CCF98CD9E2F}" type="pres">
      <dgm:prSet presAssocID="{A0E44211-FF51-436D-8C6F-9CE347306108}" presName="parentText" presStyleLbl="solidFgAcc1" presStyleIdx="0" presStyleCnt="4">
        <dgm:presLayoutVars>
          <dgm:chMax val="1"/>
          <dgm:bulletEnabled/>
        </dgm:presLayoutVars>
      </dgm:prSet>
      <dgm:spPr/>
    </dgm:pt>
    <dgm:pt modelId="{D5A08324-0517-461E-A363-3CE611EB7031}" type="pres">
      <dgm:prSet presAssocID="{A0E44211-FF51-436D-8C6F-9CE347306108}" presName="descendantText" presStyleLbl="alignNode1" presStyleIdx="0" presStyleCnt="4" custLinFactNeighborX="-790" custLinFactNeighborY="-193">
        <dgm:presLayoutVars>
          <dgm:bulletEnabled/>
        </dgm:presLayoutVars>
      </dgm:prSet>
      <dgm:spPr/>
    </dgm:pt>
    <dgm:pt modelId="{41F7A618-59DF-4C70-AB80-4388BC5C3FA3}" type="pres">
      <dgm:prSet presAssocID="{F992646F-3D5A-4F41-B0DF-5E046DB7CC57}" presName="sp" presStyleCnt="0"/>
      <dgm:spPr/>
    </dgm:pt>
    <dgm:pt modelId="{C01CC125-567B-4751-A5DA-C62E2624E452}" type="pres">
      <dgm:prSet presAssocID="{11FC6983-F9EA-4D67-9984-A1B9498D4FC6}" presName="linNode" presStyleCnt="0"/>
      <dgm:spPr/>
    </dgm:pt>
    <dgm:pt modelId="{B3819260-A0E1-4FC0-8365-D86361353009}" type="pres">
      <dgm:prSet presAssocID="{11FC6983-F9EA-4D67-9984-A1B9498D4FC6}" presName="parentText" presStyleLbl="solidFgAcc1" presStyleIdx="1" presStyleCnt="4">
        <dgm:presLayoutVars>
          <dgm:chMax val="1"/>
          <dgm:bulletEnabled/>
        </dgm:presLayoutVars>
      </dgm:prSet>
      <dgm:spPr/>
    </dgm:pt>
    <dgm:pt modelId="{C5FD3EB8-DFB0-4DAB-839F-4D779BEBEE3E}" type="pres">
      <dgm:prSet presAssocID="{11FC6983-F9EA-4D67-9984-A1B9498D4FC6}" presName="descendantText" presStyleLbl="alignNode1" presStyleIdx="1" presStyleCnt="4">
        <dgm:presLayoutVars>
          <dgm:bulletEnabled/>
        </dgm:presLayoutVars>
      </dgm:prSet>
      <dgm:spPr/>
    </dgm:pt>
    <dgm:pt modelId="{AA453173-7011-4093-A4EC-F7623F10DF19}" type="pres">
      <dgm:prSet presAssocID="{B7FAF416-A607-41F9-9229-A5E9D9B6D675}" presName="sp" presStyleCnt="0"/>
      <dgm:spPr/>
    </dgm:pt>
    <dgm:pt modelId="{88B48156-8FC4-46E0-A4B1-15164AF4FD34}" type="pres">
      <dgm:prSet presAssocID="{8A2ED9B0-3013-438A-8A73-4A902E3D7E88}" presName="linNode" presStyleCnt="0"/>
      <dgm:spPr/>
    </dgm:pt>
    <dgm:pt modelId="{9B633D85-B4D6-431E-BE69-01FB9B1526F6}" type="pres">
      <dgm:prSet presAssocID="{8A2ED9B0-3013-438A-8A73-4A902E3D7E88}" presName="parentText" presStyleLbl="solidFgAcc1" presStyleIdx="2" presStyleCnt="4">
        <dgm:presLayoutVars>
          <dgm:chMax val="1"/>
          <dgm:bulletEnabled/>
        </dgm:presLayoutVars>
      </dgm:prSet>
      <dgm:spPr/>
    </dgm:pt>
    <dgm:pt modelId="{50EE811A-EBC6-4657-A391-59229E1A43A9}" type="pres">
      <dgm:prSet presAssocID="{8A2ED9B0-3013-438A-8A73-4A902E3D7E88}" presName="descendantText" presStyleLbl="alignNode1" presStyleIdx="2" presStyleCnt="4">
        <dgm:presLayoutVars>
          <dgm:bulletEnabled/>
        </dgm:presLayoutVars>
      </dgm:prSet>
      <dgm:spPr/>
    </dgm:pt>
    <dgm:pt modelId="{A0CAB522-2768-418C-883D-BE2B273F9D63}" type="pres">
      <dgm:prSet presAssocID="{023D2A1A-ED9D-4B11-8235-52BF62A7ADEF}" presName="sp" presStyleCnt="0"/>
      <dgm:spPr/>
    </dgm:pt>
    <dgm:pt modelId="{98F6E919-5D7B-4202-9EF3-59990BB28341}" type="pres">
      <dgm:prSet presAssocID="{F1C029B8-9EDA-437D-B663-E0B128CD063A}" presName="linNode" presStyleCnt="0"/>
      <dgm:spPr/>
    </dgm:pt>
    <dgm:pt modelId="{C89BFB4D-23E2-4BD7-961D-D136B318C18C}" type="pres">
      <dgm:prSet presAssocID="{F1C029B8-9EDA-437D-B663-E0B128CD063A}" presName="parentText" presStyleLbl="solidFgAcc1" presStyleIdx="3" presStyleCnt="4">
        <dgm:presLayoutVars>
          <dgm:chMax val="1"/>
          <dgm:bulletEnabled/>
        </dgm:presLayoutVars>
      </dgm:prSet>
      <dgm:spPr/>
    </dgm:pt>
    <dgm:pt modelId="{7F032FED-838E-42D3-9CB0-AF4153827D95}" type="pres">
      <dgm:prSet presAssocID="{F1C029B8-9EDA-437D-B663-E0B128CD063A}" presName="descendantText" presStyleLbl="alignNode1" presStyleIdx="3" presStyleCnt="4" custLinFactNeighborX="1541" custLinFactNeighborY="725">
        <dgm:presLayoutVars>
          <dgm:bulletEnabled/>
        </dgm:presLayoutVars>
      </dgm:prSet>
      <dgm:spPr/>
    </dgm:pt>
  </dgm:ptLst>
  <dgm:cxnLst>
    <dgm:cxn modelId="{D0EE111C-D071-402D-B275-EC6042A98F5E}" type="presOf" srcId="{0E820CCB-5B1D-4917-A928-6A64223DFAFB}" destId="{7F032FED-838E-42D3-9CB0-AF4153827D95}" srcOrd="0" destOrd="0" presId="urn:microsoft.com/office/officeart/2016/7/layout/VerticalHollowActionList"/>
    <dgm:cxn modelId="{7EA8A121-8C5C-4EC0-91F5-F57BEE044CAD}" type="presOf" srcId="{33008DDC-5B21-4D86-B27F-7087C18F95E4}" destId="{B0B5F6B7-B158-474C-8929-85F95F7D68D2}" srcOrd="0" destOrd="0" presId="urn:microsoft.com/office/officeart/2016/7/layout/VerticalHollowActionList"/>
    <dgm:cxn modelId="{1B701D2D-9EAC-42B4-B478-A71B1966B5E7}" type="presOf" srcId="{11FC6983-F9EA-4D67-9984-A1B9498D4FC6}" destId="{B3819260-A0E1-4FC0-8365-D86361353009}" srcOrd="0" destOrd="0" presId="urn:microsoft.com/office/officeart/2016/7/layout/VerticalHollowActionList"/>
    <dgm:cxn modelId="{F4F43D36-55B1-4D23-ABC3-431AEF60D446}" type="presOf" srcId="{8A2ED9B0-3013-438A-8A73-4A902E3D7E88}" destId="{9B633D85-B4D6-431E-BE69-01FB9B1526F6}" srcOrd="0" destOrd="0" presId="urn:microsoft.com/office/officeart/2016/7/layout/VerticalHollowActionList"/>
    <dgm:cxn modelId="{68CC0B3E-815F-40FB-BD2D-3E5A2C949604}" srcId="{33008DDC-5B21-4D86-B27F-7087C18F95E4}" destId="{F1C029B8-9EDA-437D-B663-E0B128CD063A}" srcOrd="3" destOrd="0" parTransId="{69153D2C-2C03-42C1-83EB-763F9739260B}" sibTransId="{52F6CECB-868F-4D6F-B59D-BEAA611E61BF}"/>
    <dgm:cxn modelId="{199AEA3F-AAD5-4AFD-9B6E-32A7A76D10C1}" type="presOf" srcId="{53876011-B9B6-4906-B6C6-64DEB30178BB}" destId="{C5FD3EB8-DFB0-4DAB-839F-4D779BEBEE3E}" srcOrd="0" destOrd="0" presId="urn:microsoft.com/office/officeart/2016/7/layout/VerticalHollowActionList"/>
    <dgm:cxn modelId="{8524975F-D189-44AC-9F91-5616BE9DFAF6}" srcId="{8A2ED9B0-3013-438A-8A73-4A902E3D7E88}" destId="{CE071921-6042-4512-A220-3D08145F57E2}" srcOrd="0" destOrd="0" parTransId="{92398100-8AA6-487F-B063-F659125E8F88}" sibTransId="{DB071D3C-2B01-4198-BF10-AB8B8975F021}"/>
    <dgm:cxn modelId="{63E92B6B-C068-4109-99BB-CEA5B270D12C}" srcId="{F1C029B8-9EDA-437D-B663-E0B128CD063A}" destId="{0E820CCB-5B1D-4917-A928-6A64223DFAFB}" srcOrd="0" destOrd="0" parTransId="{2D80760B-6062-41D1-82C2-CA0D7D24EBCE}" sibTransId="{4FF08407-2DEB-490A-A036-2B74A280D17B}"/>
    <dgm:cxn modelId="{81B6D84F-D12C-414E-988C-0E0D77181CA3}" srcId="{33008DDC-5B21-4D86-B27F-7087C18F95E4}" destId="{8A2ED9B0-3013-438A-8A73-4A902E3D7E88}" srcOrd="2" destOrd="0" parTransId="{788E2CDF-1F9D-461B-BBCD-A35CEFD34D14}" sibTransId="{023D2A1A-ED9D-4B11-8235-52BF62A7ADEF}"/>
    <dgm:cxn modelId="{9FE92A50-CB0B-4BAC-A5CC-8D420DE0E58D}" srcId="{A0E44211-FF51-436D-8C6F-9CE347306108}" destId="{59B36098-1BAC-41E1-9213-433FCF452A10}" srcOrd="0" destOrd="0" parTransId="{C145730B-BAB7-46FA-A86C-5ED33EE3F455}" sibTransId="{95B54C3B-3E77-4A86-944E-A187574247D1}"/>
    <dgm:cxn modelId="{890B828A-DE81-4CEF-8FBC-ED1B75B6308B}" srcId="{11FC6983-F9EA-4D67-9984-A1B9498D4FC6}" destId="{53876011-B9B6-4906-B6C6-64DEB30178BB}" srcOrd="0" destOrd="0" parTransId="{3F0FC957-A302-496A-BFD3-9E84434950B7}" sibTransId="{50AF7C63-08EA-4319-8391-F900C0865F1B}"/>
    <dgm:cxn modelId="{F09F9993-7D34-4A36-A6B0-51C00D6ED0AF}" type="presOf" srcId="{A0E44211-FF51-436D-8C6F-9CE347306108}" destId="{A589470B-9B1F-420F-A1E1-5CCF98CD9E2F}" srcOrd="0" destOrd="0" presId="urn:microsoft.com/office/officeart/2016/7/layout/VerticalHollowActionList"/>
    <dgm:cxn modelId="{E2B89AA9-6A05-42DB-8E91-48AAF33A6FA7}" type="presOf" srcId="{F1C029B8-9EDA-437D-B663-E0B128CD063A}" destId="{C89BFB4D-23E2-4BD7-961D-D136B318C18C}" srcOrd="0" destOrd="0" presId="urn:microsoft.com/office/officeart/2016/7/layout/VerticalHollowActionList"/>
    <dgm:cxn modelId="{109278AA-3DE5-448A-A04B-943ACD84E821}" srcId="{33008DDC-5B21-4D86-B27F-7087C18F95E4}" destId="{11FC6983-F9EA-4D67-9984-A1B9498D4FC6}" srcOrd="1" destOrd="0" parTransId="{D470BD48-B477-4A08-A12A-2A0E1E01D24C}" sibTransId="{B7FAF416-A607-41F9-9229-A5E9D9B6D675}"/>
    <dgm:cxn modelId="{0F36B8E6-8835-492F-9D33-0FFEC8260CBE}" type="presOf" srcId="{CE071921-6042-4512-A220-3D08145F57E2}" destId="{50EE811A-EBC6-4657-A391-59229E1A43A9}" srcOrd="0" destOrd="0" presId="urn:microsoft.com/office/officeart/2016/7/layout/VerticalHollowActionList"/>
    <dgm:cxn modelId="{FFF06CEC-8AF5-4E8E-81A6-D0A50E39A5E0}" type="presOf" srcId="{59B36098-1BAC-41E1-9213-433FCF452A10}" destId="{D5A08324-0517-461E-A363-3CE611EB7031}" srcOrd="0" destOrd="0" presId="urn:microsoft.com/office/officeart/2016/7/layout/VerticalHollowActionList"/>
    <dgm:cxn modelId="{8317FCFA-AE59-4676-B525-231C79A676C9}" srcId="{33008DDC-5B21-4D86-B27F-7087C18F95E4}" destId="{A0E44211-FF51-436D-8C6F-9CE347306108}" srcOrd="0" destOrd="0" parTransId="{A75E89F3-D7A8-48BC-A2B2-6B35A85E5B45}" sibTransId="{F992646F-3D5A-4F41-B0DF-5E046DB7CC57}"/>
    <dgm:cxn modelId="{8EE77489-8B2B-44BB-B62B-D2332BCBFDB0}" type="presParOf" srcId="{B0B5F6B7-B158-474C-8929-85F95F7D68D2}" destId="{0F66ABA4-C619-4899-B399-96E6122F8ADB}" srcOrd="0" destOrd="0" presId="urn:microsoft.com/office/officeart/2016/7/layout/VerticalHollowActionList"/>
    <dgm:cxn modelId="{EDC419AB-18E2-4DBC-A5EA-54E188DD5D8D}" type="presParOf" srcId="{0F66ABA4-C619-4899-B399-96E6122F8ADB}" destId="{A589470B-9B1F-420F-A1E1-5CCF98CD9E2F}" srcOrd="0" destOrd="0" presId="urn:microsoft.com/office/officeart/2016/7/layout/VerticalHollowActionList"/>
    <dgm:cxn modelId="{127CAEAE-9883-4220-9FAC-6D889B2AA456}" type="presParOf" srcId="{0F66ABA4-C619-4899-B399-96E6122F8ADB}" destId="{D5A08324-0517-461E-A363-3CE611EB7031}" srcOrd="1" destOrd="0" presId="urn:microsoft.com/office/officeart/2016/7/layout/VerticalHollowActionList"/>
    <dgm:cxn modelId="{69A3FF63-EA1B-4630-AB11-1D6F90C3FF9D}" type="presParOf" srcId="{B0B5F6B7-B158-474C-8929-85F95F7D68D2}" destId="{41F7A618-59DF-4C70-AB80-4388BC5C3FA3}" srcOrd="1" destOrd="0" presId="urn:microsoft.com/office/officeart/2016/7/layout/VerticalHollowActionList"/>
    <dgm:cxn modelId="{16530753-327E-4D57-AB09-1016CF4390A7}" type="presParOf" srcId="{B0B5F6B7-B158-474C-8929-85F95F7D68D2}" destId="{C01CC125-567B-4751-A5DA-C62E2624E452}" srcOrd="2" destOrd="0" presId="urn:microsoft.com/office/officeart/2016/7/layout/VerticalHollowActionList"/>
    <dgm:cxn modelId="{9F427735-1D3E-470B-A401-9A2A820EADF6}" type="presParOf" srcId="{C01CC125-567B-4751-A5DA-C62E2624E452}" destId="{B3819260-A0E1-4FC0-8365-D86361353009}" srcOrd="0" destOrd="0" presId="urn:microsoft.com/office/officeart/2016/7/layout/VerticalHollowActionList"/>
    <dgm:cxn modelId="{3C5FF018-C0D4-41A2-84EC-EC69EFE1A6C6}" type="presParOf" srcId="{C01CC125-567B-4751-A5DA-C62E2624E452}" destId="{C5FD3EB8-DFB0-4DAB-839F-4D779BEBEE3E}" srcOrd="1" destOrd="0" presId="urn:microsoft.com/office/officeart/2016/7/layout/VerticalHollowActionList"/>
    <dgm:cxn modelId="{8CA40CEA-38A3-4CB2-A8A8-F4F8CA643699}" type="presParOf" srcId="{B0B5F6B7-B158-474C-8929-85F95F7D68D2}" destId="{AA453173-7011-4093-A4EC-F7623F10DF19}" srcOrd="3" destOrd="0" presId="urn:microsoft.com/office/officeart/2016/7/layout/VerticalHollowActionList"/>
    <dgm:cxn modelId="{4D12C089-61D7-4201-B74C-4F1D8279FC6A}" type="presParOf" srcId="{B0B5F6B7-B158-474C-8929-85F95F7D68D2}" destId="{88B48156-8FC4-46E0-A4B1-15164AF4FD34}" srcOrd="4" destOrd="0" presId="urn:microsoft.com/office/officeart/2016/7/layout/VerticalHollowActionList"/>
    <dgm:cxn modelId="{3EF06C08-E9DE-481C-A01A-BEFF18B5786B}" type="presParOf" srcId="{88B48156-8FC4-46E0-A4B1-15164AF4FD34}" destId="{9B633D85-B4D6-431E-BE69-01FB9B1526F6}" srcOrd="0" destOrd="0" presId="urn:microsoft.com/office/officeart/2016/7/layout/VerticalHollowActionList"/>
    <dgm:cxn modelId="{1128D241-05A3-4137-A7E4-773586C7AD40}" type="presParOf" srcId="{88B48156-8FC4-46E0-A4B1-15164AF4FD34}" destId="{50EE811A-EBC6-4657-A391-59229E1A43A9}" srcOrd="1" destOrd="0" presId="urn:microsoft.com/office/officeart/2016/7/layout/VerticalHollowActionList"/>
    <dgm:cxn modelId="{BF713240-3784-4030-B062-208DBE976E54}" type="presParOf" srcId="{B0B5F6B7-B158-474C-8929-85F95F7D68D2}" destId="{A0CAB522-2768-418C-883D-BE2B273F9D63}" srcOrd="5" destOrd="0" presId="urn:microsoft.com/office/officeart/2016/7/layout/VerticalHollowActionList"/>
    <dgm:cxn modelId="{C4328D87-42CC-4500-A50E-245E38070BE1}" type="presParOf" srcId="{B0B5F6B7-B158-474C-8929-85F95F7D68D2}" destId="{98F6E919-5D7B-4202-9EF3-59990BB28341}" srcOrd="6" destOrd="0" presId="urn:microsoft.com/office/officeart/2016/7/layout/VerticalHollowActionList"/>
    <dgm:cxn modelId="{21BDF2E0-2EA9-4E97-9ECA-020878FB90A1}" type="presParOf" srcId="{98F6E919-5D7B-4202-9EF3-59990BB28341}" destId="{C89BFB4D-23E2-4BD7-961D-D136B318C18C}" srcOrd="0" destOrd="0" presId="urn:microsoft.com/office/officeart/2016/7/layout/VerticalHollowActionList"/>
    <dgm:cxn modelId="{EB5DDB50-FD16-4A02-9113-FEBE9BB1FD42}" type="presParOf" srcId="{98F6E919-5D7B-4202-9EF3-59990BB28341}" destId="{7F032FED-838E-42D3-9CB0-AF4153827D95}"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69BBED-6607-41E8-9EC9-D55D575EBCDF}" type="doc">
      <dgm:prSet loTypeId="urn:microsoft.com/office/officeart/2005/8/layout/venn1" loCatId="relationship" qsTypeId="urn:microsoft.com/office/officeart/2005/8/quickstyle/3d3" qsCatId="3D" csTypeId="urn:microsoft.com/office/officeart/2005/8/colors/accent1_2" csCatId="accent1" phldr="1"/>
      <dgm:spPr/>
    </dgm:pt>
    <dgm:pt modelId="{7261A8F4-FE91-4F5C-BFC2-CEC1B05140FF}">
      <dgm:prSet phldrT="[Text]" custT="1"/>
      <dgm:spPr>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t="100000" r="100000"/>
          </a:path>
          <a:tileRect l="-100000" b="-100000"/>
        </a:gradFill>
      </dgm:spPr>
      <dgm:t>
        <a:bodyPr/>
        <a:lstStyle/>
        <a:p>
          <a:pPr algn="ctr"/>
          <a:r>
            <a:rPr lang="en-GB" sz="2800" dirty="0"/>
            <a:t>Building the evidence base</a:t>
          </a:r>
        </a:p>
      </dgm:t>
    </dgm:pt>
    <dgm:pt modelId="{DAF2FB17-8413-4F8C-A26E-BB362D99623E}" type="parTrans" cxnId="{D999C813-EB90-4B5E-94F3-27121A56B285}">
      <dgm:prSet/>
      <dgm:spPr/>
      <dgm:t>
        <a:bodyPr/>
        <a:lstStyle/>
        <a:p>
          <a:pPr algn="ctr"/>
          <a:endParaRPr lang="en-GB"/>
        </a:p>
      </dgm:t>
    </dgm:pt>
    <dgm:pt modelId="{588FA2DD-7F6B-4D52-BFF6-A56BC9158AA1}" type="sibTrans" cxnId="{D999C813-EB90-4B5E-94F3-27121A56B285}">
      <dgm:prSet/>
      <dgm:spPr/>
      <dgm:t>
        <a:bodyPr/>
        <a:lstStyle/>
        <a:p>
          <a:pPr algn="ctr"/>
          <a:endParaRPr lang="en-GB"/>
        </a:p>
      </dgm:t>
    </dgm:pt>
    <dgm:pt modelId="{A33701E0-95C7-4FB5-843B-7C4781193A8A}">
      <dgm:prSet phldrT="[Text]" custT="1"/>
      <dgm:spPr>
        <a:solidFill>
          <a:srgbClr val="FFC000">
            <a:alpha val="50000"/>
          </a:srgbClr>
        </a:solidFill>
      </dgm:spPr>
      <dgm:t>
        <a:bodyPr/>
        <a:lstStyle/>
        <a:p>
          <a:pPr algn="ctr"/>
          <a:endParaRPr lang="en-GB" sz="2800"/>
        </a:p>
        <a:p>
          <a:pPr algn="ctr"/>
          <a:r>
            <a:rPr lang="en-GB" sz="2800"/>
            <a:t>Building a supporting community</a:t>
          </a:r>
        </a:p>
      </dgm:t>
    </dgm:pt>
    <dgm:pt modelId="{50EBC96C-C069-4C16-893C-CB85A73DB5DF}" type="parTrans" cxnId="{1F181006-1017-416E-93F2-21C098166545}">
      <dgm:prSet/>
      <dgm:spPr/>
      <dgm:t>
        <a:bodyPr/>
        <a:lstStyle/>
        <a:p>
          <a:pPr algn="ctr"/>
          <a:endParaRPr lang="en-GB"/>
        </a:p>
      </dgm:t>
    </dgm:pt>
    <dgm:pt modelId="{129D609F-F188-4ECD-8072-C5430E7751C4}" type="sibTrans" cxnId="{1F181006-1017-416E-93F2-21C098166545}">
      <dgm:prSet/>
      <dgm:spPr/>
      <dgm:t>
        <a:bodyPr/>
        <a:lstStyle/>
        <a:p>
          <a:pPr algn="ctr"/>
          <a:endParaRPr lang="en-GB"/>
        </a:p>
      </dgm:t>
    </dgm:pt>
    <dgm:pt modelId="{BAB49E30-A6EF-4678-84D8-E31143F038F2}">
      <dgm:prSet phldrT="[Text]" custT="1"/>
      <dgm:spPr>
        <a:solidFill>
          <a:srgbClr val="92D050">
            <a:alpha val="50000"/>
          </a:srgbClr>
        </a:solidFill>
      </dgm:spPr>
      <dgm:t>
        <a:bodyPr/>
        <a:lstStyle/>
        <a:p>
          <a:pPr algn="ctr"/>
          <a:r>
            <a:rPr lang="en-GB" sz="2800"/>
            <a:t>Learning resources</a:t>
          </a:r>
        </a:p>
      </dgm:t>
    </dgm:pt>
    <dgm:pt modelId="{5175E830-2F70-416D-A852-CA8ECA4F237E}" type="parTrans" cxnId="{8828A598-2012-4ADE-A25A-99489A124693}">
      <dgm:prSet/>
      <dgm:spPr/>
      <dgm:t>
        <a:bodyPr/>
        <a:lstStyle/>
        <a:p>
          <a:pPr algn="ctr"/>
          <a:endParaRPr lang="en-GB"/>
        </a:p>
      </dgm:t>
    </dgm:pt>
    <dgm:pt modelId="{7F3FA877-A618-4328-93D3-62458C046230}" type="sibTrans" cxnId="{8828A598-2012-4ADE-A25A-99489A124693}">
      <dgm:prSet/>
      <dgm:spPr/>
      <dgm:t>
        <a:bodyPr/>
        <a:lstStyle/>
        <a:p>
          <a:pPr algn="ctr"/>
          <a:endParaRPr lang="en-GB"/>
        </a:p>
      </dgm:t>
    </dgm:pt>
    <dgm:pt modelId="{15E17BF4-6573-4E13-A508-961CEFAE2F49}" type="pres">
      <dgm:prSet presAssocID="{9169BBED-6607-41E8-9EC9-D55D575EBCDF}" presName="compositeShape" presStyleCnt="0">
        <dgm:presLayoutVars>
          <dgm:chMax val="7"/>
          <dgm:dir/>
          <dgm:resizeHandles val="exact"/>
        </dgm:presLayoutVars>
      </dgm:prSet>
      <dgm:spPr/>
    </dgm:pt>
    <dgm:pt modelId="{BA405632-D606-4DB5-B08A-9D41AD65E0FF}" type="pres">
      <dgm:prSet presAssocID="{7261A8F4-FE91-4F5C-BFC2-CEC1B05140FF}" presName="circ1" presStyleLbl="vennNode1" presStyleIdx="0" presStyleCnt="3" custLinFactNeighborX="0" custLinFactNeighborY="12633"/>
      <dgm:spPr/>
    </dgm:pt>
    <dgm:pt modelId="{D18A08C5-E6B3-4E9C-9510-6C210B7EA548}" type="pres">
      <dgm:prSet presAssocID="{7261A8F4-FE91-4F5C-BFC2-CEC1B05140FF}" presName="circ1Tx" presStyleLbl="revTx" presStyleIdx="0" presStyleCnt="0">
        <dgm:presLayoutVars>
          <dgm:chMax val="0"/>
          <dgm:chPref val="0"/>
          <dgm:bulletEnabled val="1"/>
        </dgm:presLayoutVars>
      </dgm:prSet>
      <dgm:spPr/>
    </dgm:pt>
    <dgm:pt modelId="{71E49CCD-421D-4179-8DF6-B51726AE22FF}" type="pres">
      <dgm:prSet presAssocID="{A33701E0-95C7-4FB5-843B-7C4781193A8A}" presName="circ2" presStyleLbl="vennNode1" presStyleIdx="1" presStyleCnt="3" custLinFactNeighborX="-3844" custLinFactNeighborY="4926"/>
      <dgm:spPr/>
    </dgm:pt>
    <dgm:pt modelId="{2F329AA3-F722-4BF9-85C7-1E86F35C0E0D}" type="pres">
      <dgm:prSet presAssocID="{A33701E0-95C7-4FB5-843B-7C4781193A8A}" presName="circ2Tx" presStyleLbl="revTx" presStyleIdx="0" presStyleCnt="0">
        <dgm:presLayoutVars>
          <dgm:chMax val="0"/>
          <dgm:chPref val="0"/>
          <dgm:bulletEnabled val="1"/>
        </dgm:presLayoutVars>
      </dgm:prSet>
      <dgm:spPr/>
    </dgm:pt>
    <dgm:pt modelId="{75B4B11A-FCB0-4D30-873E-13B92F1FAD89}" type="pres">
      <dgm:prSet presAssocID="{BAB49E30-A6EF-4678-84D8-E31143F038F2}" presName="circ3" presStyleLbl="vennNode1" presStyleIdx="2" presStyleCnt="3" custLinFactNeighborX="4389" custLinFactNeighborY="4833"/>
      <dgm:spPr/>
    </dgm:pt>
    <dgm:pt modelId="{C2F55930-4F3F-4BC7-B83B-2EB13F267F3E}" type="pres">
      <dgm:prSet presAssocID="{BAB49E30-A6EF-4678-84D8-E31143F038F2}" presName="circ3Tx" presStyleLbl="revTx" presStyleIdx="0" presStyleCnt="0">
        <dgm:presLayoutVars>
          <dgm:chMax val="0"/>
          <dgm:chPref val="0"/>
          <dgm:bulletEnabled val="1"/>
        </dgm:presLayoutVars>
      </dgm:prSet>
      <dgm:spPr/>
    </dgm:pt>
  </dgm:ptLst>
  <dgm:cxnLst>
    <dgm:cxn modelId="{1F181006-1017-416E-93F2-21C098166545}" srcId="{9169BBED-6607-41E8-9EC9-D55D575EBCDF}" destId="{A33701E0-95C7-4FB5-843B-7C4781193A8A}" srcOrd="1" destOrd="0" parTransId="{50EBC96C-C069-4C16-893C-CB85A73DB5DF}" sibTransId="{129D609F-F188-4ECD-8072-C5430E7751C4}"/>
    <dgm:cxn modelId="{1A311009-4446-4099-8133-33E59F27352B}" type="presOf" srcId="{9169BBED-6607-41E8-9EC9-D55D575EBCDF}" destId="{15E17BF4-6573-4E13-A508-961CEFAE2F49}" srcOrd="0" destOrd="0" presId="urn:microsoft.com/office/officeart/2005/8/layout/venn1"/>
    <dgm:cxn modelId="{D999C813-EB90-4B5E-94F3-27121A56B285}" srcId="{9169BBED-6607-41E8-9EC9-D55D575EBCDF}" destId="{7261A8F4-FE91-4F5C-BFC2-CEC1B05140FF}" srcOrd="0" destOrd="0" parTransId="{DAF2FB17-8413-4F8C-A26E-BB362D99623E}" sibTransId="{588FA2DD-7F6B-4D52-BFF6-A56BC9158AA1}"/>
    <dgm:cxn modelId="{8F981A21-8C8A-4419-A728-FE799E39DF2B}" type="presOf" srcId="{A33701E0-95C7-4FB5-843B-7C4781193A8A}" destId="{71E49CCD-421D-4179-8DF6-B51726AE22FF}" srcOrd="0" destOrd="0" presId="urn:microsoft.com/office/officeart/2005/8/layout/venn1"/>
    <dgm:cxn modelId="{F8C09284-D9EB-41F2-AD5B-3E3AF326228B}" type="presOf" srcId="{7261A8F4-FE91-4F5C-BFC2-CEC1B05140FF}" destId="{D18A08C5-E6B3-4E9C-9510-6C210B7EA548}" srcOrd="1" destOrd="0" presId="urn:microsoft.com/office/officeart/2005/8/layout/venn1"/>
    <dgm:cxn modelId="{F68D258B-C57B-4189-B5D4-347D01D9224D}" type="presOf" srcId="{BAB49E30-A6EF-4678-84D8-E31143F038F2}" destId="{C2F55930-4F3F-4BC7-B83B-2EB13F267F3E}" srcOrd="1" destOrd="0" presId="urn:microsoft.com/office/officeart/2005/8/layout/venn1"/>
    <dgm:cxn modelId="{D635B78E-481F-4B8F-8FE0-5B236C61B3D8}" type="presOf" srcId="{A33701E0-95C7-4FB5-843B-7C4781193A8A}" destId="{2F329AA3-F722-4BF9-85C7-1E86F35C0E0D}" srcOrd="1" destOrd="0" presId="urn:microsoft.com/office/officeart/2005/8/layout/venn1"/>
    <dgm:cxn modelId="{8828A598-2012-4ADE-A25A-99489A124693}" srcId="{9169BBED-6607-41E8-9EC9-D55D575EBCDF}" destId="{BAB49E30-A6EF-4678-84D8-E31143F038F2}" srcOrd="2" destOrd="0" parTransId="{5175E830-2F70-416D-A852-CA8ECA4F237E}" sibTransId="{7F3FA877-A618-4328-93D3-62458C046230}"/>
    <dgm:cxn modelId="{FF30D5AA-F565-421D-A099-8F458A1F093F}" type="presOf" srcId="{BAB49E30-A6EF-4678-84D8-E31143F038F2}" destId="{75B4B11A-FCB0-4D30-873E-13B92F1FAD89}" srcOrd="0" destOrd="0" presId="urn:microsoft.com/office/officeart/2005/8/layout/venn1"/>
    <dgm:cxn modelId="{A100C7D9-CBF5-49B4-AF82-3020BFD0827F}" type="presOf" srcId="{7261A8F4-FE91-4F5C-BFC2-CEC1B05140FF}" destId="{BA405632-D606-4DB5-B08A-9D41AD65E0FF}" srcOrd="0" destOrd="0" presId="urn:microsoft.com/office/officeart/2005/8/layout/venn1"/>
    <dgm:cxn modelId="{212330EC-0408-45D5-BBC3-D46716199661}" type="presParOf" srcId="{15E17BF4-6573-4E13-A508-961CEFAE2F49}" destId="{BA405632-D606-4DB5-B08A-9D41AD65E0FF}" srcOrd="0" destOrd="0" presId="urn:microsoft.com/office/officeart/2005/8/layout/venn1"/>
    <dgm:cxn modelId="{4BAD9A3D-AC0F-441A-82DC-5CF350BCBA68}" type="presParOf" srcId="{15E17BF4-6573-4E13-A508-961CEFAE2F49}" destId="{D18A08C5-E6B3-4E9C-9510-6C210B7EA548}" srcOrd="1" destOrd="0" presId="urn:microsoft.com/office/officeart/2005/8/layout/venn1"/>
    <dgm:cxn modelId="{E9DA31A2-2F5B-4CF2-A107-2C14C5408B58}" type="presParOf" srcId="{15E17BF4-6573-4E13-A508-961CEFAE2F49}" destId="{71E49CCD-421D-4179-8DF6-B51726AE22FF}" srcOrd="2" destOrd="0" presId="urn:microsoft.com/office/officeart/2005/8/layout/venn1"/>
    <dgm:cxn modelId="{C6DC653E-B106-465B-9A79-8E06A273ECB3}" type="presParOf" srcId="{15E17BF4-6573-4E13-A508-961CEFAE2F49}" destId="{2F329AA3-F722-4BF9-85C7-1E86F35C0E0D}" srcOrd="3" destOrd="0" presId="urn:microsoft.com/office/officeart/2005/8/layout/venn1"/>
    <dgm:cxn modelId="{A7E82A6F-8483-46C2-9511-CDE76298925B}" type="presParOf" srcId="{15E17BF4-6573-4E13-A508-961CEFAE2F49}" destId="{75B4B11A-FCB0-4D30-873E-13B92F1FAD89}" srcOrd="4" destOrd="0" presId="urn:microsoft.com/office/officeart/2005/8/layout/venn1"/>
    <dgm:cxn modelId="{29BE9674-7991-43E2-8937-7B756BD24AA4}" type="presParOf" srcId="{15E17BF4-6573-4E13-A508-961CEFAE2F49}" destId="{C2F55930-4F3F-4BC7-B83B-2EB13F267F3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40EBEC-952E-44FB-88C8-FEEB4898BAB3}" type="doc">
      <dgm:prSet loTypeId="urn:microsoft.com/office/officeart/2011/layout/HexagonRadial" loCatId="cycle" qsTypeId="urn:microsoft.com/office/officeart/2005/8/quickstyle/simple1" qsCatId="simple" csTypeId="urn:microsoft.com/office/officeart/2005/8/colors/colorful2" csCatId="colorful" phldr="1"/>
      <dgm:spPr/>
      <dgm:t>
        <a:bodyPr/>
        <a:lstStyle/>
        <a:p>
          <a:endParaRPr lang="en-GB"/>
        </a:p>
      </dgm:t>
    </dgm:pt>
    <dgm:pt modelId="{78693109-D93D-4429-8C76-FDFEA05B89C1}">
      <dgm:prSet phldrT="[Text]" custT="1"/>
      <dgm:spPr>
        <a:solidFill>
          <a:srgbClr val="0027A4"/>
        </a:solidFill>
      </dgm:spPr>
      <dgm:t>
        <a:bodyPr/>
        <a:lstStyle/>
        <a:p>
          <a:r>
            <a:rPr lang="en-GB" sz="2400" b="1" dirty="0">
              <a:solidFill>
                <a:schemeClr val="bg1"/>
              </a:solidFill>
              <a:ea typeface="+mn-lt"/>
              <a:cs typeface="+mn-lt"/>
            </a:rPr>
            <a:t>A tiered workforce model, matched to the needs of our patient population  </a:t>
          </a:r>
        </a:p>
        <a:p>
          <a:r>
            <a:rPr lang="en-GB" sz="2000" b="1" dirty="0">
              <a:solidFill>
                <a:schemeClr val="bg1"/>
              </a:solidFill>
              <a:ea typeface="+mn-lt"/>
              <a:cs typeface="+mn-lt"/>
            </a:rPr>
            <a:t> </a:t>
          </a:r>
          <a:endParaRPr lang="en-GB" sz="2000" b="1" dirty="0">
            <a:solidFill>
              <a:schemeClr val="bg1"/>
            </a:solidFill>
          </a:endParaRPr>
        </a:p>
      </dgm:t>
    </dgm:pt>
    <dgm:pt modelId="{42B2927F-6F2A-4AC8-BC7C-304A8F354607}" type="parTrans" cxnId="{C1CD621E-F136-4AC4-85B4-1029B0885CEE}">
      <dgm:prSet/>
      <dgm:spPr/>
      <dgm:t>
        <a:bodyPr/>
        <a:lstStyle/>
        <a:p>
          <a:endParaRPr lang="en-GB" sz="2000" b="1"/>
        </a:p>
      </dgm:t>
    </dgm:pt>
    <dgm:pt modelId="{70254C90-25B2-43B0-AB81-3EF8E1BF326B}" type="sibTrans" cxnId="{C1CD621E-F136-4AC4-85B4-1029B0885CEE}">
      <dgm:prSet/>
      <dgm:spPr/>
      <dgm:t>
        <a:bodyPr/>
        <a:lstStyle/>
        <a:p>
          <a:endParaRPr lang="en-GB" sz="2000" b="1"/>
        </a:p>
      </dgm:t>
    </dgm:pt>
    <dgm:pt modelId="{7581A9AC-DE28-47EF-81D3-CF1BF86E4D1B}">
      <dgm:prSet phldrT="[Text]" custT="1"/>
      <dgm:spPr>
        <a:solidFill>
          <a:srgbClr val="0070C0"/>
        </a:solidFill>
      </dgm:spPr>
      <dgm:t>
        <a:bodyPr/>
        <a:lstStyle/>
        <a:p>
          <a:r>
            <a:rPr lang="en-GB" sz="2000" b="1" dirty="0">
              <a:ea typeface="+mn-lt"/>
              <a:cs typeface="+mn-lt"/>
            </a:rPr>
            <a:t>Integrated Roles </a:t>
          </a:r>
          <a:endParaRPr lang="en-GB" sz="2000" b="1" dirty="0"/>
        </a:p>
      </dgm:t>
    </dgm:pt>
    <dgm:pt modelId="{2E7C610B-A167-4037-B576-7401F0CD897E}" type="parTrans" cxnId="{99CBF0C3-F508-4762-8B83-90C40198C5CE}">
      <dgm:prSet/>
      <dgm:spPr/>
      <dgm:t>
        <a:bodyPr/>
        <a:lstStyle/>
        <a:p>
          <a:endParaRPr lang="en-GB" sz="2000" b="1"/>
        </a:p>
      </dgm:t>
    </dgm:pt>
    <dgm:pt modelId="{C25D80DD-CC2A-4D1D-8B3F-8CFE3262525C}" type="sibTrans" cxnId="{99CBF0C3-F508-4762-8B83-90C40198C5CE}">
      <dgm:prSet/>
      <dgm:spPr/>
      <dgm:t>
        <a:bodyPr/>
        <a:lstStyle/>
        <a:p>
          <a:endParaRPr lang="en-GB" sz="2000" b="1"/>
        </a:p>
      </dgm:t>
    </dgm:pt>
    <dgm:pt modelId="{3B2CABF5-BBFA-4DB4-BCDC-08C834B91B6D}">
      <dgm:prSet phldrT="[Text]" custT="1"/>
      <dgm:spPr>
        <a:solidFill>
          <a:srgbClr val="CC0066"/>
        </a:solidFill>
      </dgm:spPr>
      <dgm:t>
        <a:bodyPr/>
        <a:lstStyle/>
        <a:p>
          <a:r>
            <a:rPr lang="en-GB" sz="2000" b="1" dirty="0">
              <a:solidFill>
                <a:schemeClr val="bg1"/>
              </a:solidFill>
              <a:ea typeface="+mn-lt"/>
              <a:cs typeface="+mn-lt"/>
            </a:rPr>
            <a:t>Co-ordinator Roles </a:t>
          </a:r>
          <a:endParaRPr lang="en-GB" sz="2000" b="1" dirty="0">
            <a:solidFill>
              <a:schemeClr val="bg1"/>
            </a:solidFill>
          </a:endParaRPr>
        </a:p>
      </dgm:t>
    </dgm:pt>
    <dgm:pt modelId="{7FA12D7D-B194-4B4D-8BEA-7467558C98C5}" type="parTrans" cxnId="{7BD9891D-0DB1-4415-9950-AF40C6F09187}">
      <dgm:prSet/>
      <dgm:spPr/>
      <dgm:t>
        <a:bodyPr/>
        <a:lstStyle/>
        <a:p>
          <a:endParaRPr lang="en-GB" sz="2000" b="1"/>
        </a:p>
      </dgm:t>
    </dgm:pt>
    <dgm:pt modelId="{C231C46E-264B-4F18-9E01-F95CA6CF1496}" type="sibTrans" cxnId="{7BD9891D-0DB1-4415-9950-AF40C6F09187}">
      <dgm:prSet/>
      <dgm:spPr/>
      <dgm:t>
        <a:bodyPr/>
        <a:lstStyle/>
        <a:p>
          <a:endParaRPr lang="en-GB" sz="2000" b="1"/>
        </a:p>
      </dgm:t>
    </dgm:pt>
    <dgm:pt modelId="{CD4066D4-72E7-4C8A-B866-61BA744183C7}">
      <dgm:prSet phldrT="[Text]" custT="1"/>
      <dgm:spPr>
        <a:solidFill>
          <a:srgbClr val="009999"/>
        </a:solidFill>
      </dgm:spPr>
      <dgm:t>
        <a:bodyPr/>
        <a:lstStyle/>
        <a:p>
          <a:r>
            <a:rPr lang="en-GB" sz="2000" b="1" dirty="0">
              <a:solidFill>
                <a:schemeClr val="bg1"/>
              </a:solidFill>
              <a:ea typeface="+mn-lt"/>
              <a:cs typeface="+mn-lt"/>
            </a:rPr>
            <a:t>T Level students &amp; Apprenticeship roles </a:t>
          </a:r>
          <a:endParaRPr lang="en-GB" sz="2000" b="1" dirty="0">
            <a:solidFill>
              <a:schemeClr val="bg1"/>
            </a:solidFill>
          </a:endParaRPr>
        </a:p>
      </dgm:t>
    </dgm:pt>
    <dgm:pt modelId="{3FF974AB-F1E2-43C1-B853-D94BB404684A}" type="parTrans" cxnId="{63D11097-0025-4075-85C7-E5D850CD9923}">
      <dgm:prSet/>
      <dgm:spPr/>
      <dgm:t>
        <a:bodyPr/>
        <a:lstStyle/>
        <a:p>
          <a:endParaRPr lang="en-GB" sz="2000" b="1"/>
        </a:p>
      </dgm:t>
    </dgm:pt>
    <dgm:pt modelId="{041FBA3C-5650-4E18-A5B7-E6EE3809F9A9}" type="sibTrans" cxnId="{63D11097-0025-4075-85C7-E5D850CD9923}">
      <dgm:prSet/>
      <dgm:spPr/>
      <dgm:t>
        <a:bodyPr/>
        <a:lstStyle/>
        <a:p>
          <a:endParaRPr lang="en-GB" sz="2000" b="1"/>
        </a:p>
      </dgm:t>
    </dgm:pt>
    <dgm:pt modelId="{64A65AAF-7A32-40CC-832C-1F4B342C2A52}">
      <dgm:prSet phldrT="[Text]" custT="1"/>
      <dgm:spPr>
        <a:solidFill>
          <a:srgbClr val="00518E"/>
        </a:solidFill>
      </dgm:spPr>
      <dgm:t>
        <a:bodyPr/>
        <a:lstStyle/>
        <a:p>
          <a:r>
            <a:rPr lang="en-GB" sz="2000" b="1" dirty="0">
              <a:solidFill>
                <a:schemeClr val="bg1"/>
              </a:solidFill>
              <a:ea typeface="+mn-lt"/>
              <a:cs typeface="+mn-lt"/>
            </a:rPr>
            <a:t>Voluntary, community or social enterprise roles  </a:t>
          </a:r>
        </a:p>
        <a:p>
          <a:r>
            <a:rPr lang="en-GB" sz="2000" b="1" dirty="0">
              <a:solidFill>
                <a:schemeClr val="bg1"/>
              </a:solidFill>
              <a:ea typeface="+mn-lt"/>
              <a:cs typeface="+mn-lt"/>
            </a:rPr>
            <a:t>&amp; </a:t>
          </a:r>
          <a:r>
            <a:rPr lang="en-GB" sz="2000" b="1" dirty="0" err="1">
              <a:solidFill>
                <a:schemeClr val="bg1"/>
              </a:solidFill>
              <a:ea typeface="+mn-lt"/>
              <a:cs typeface="+mn-lt"/>
            </a:rPr>
            <a:t>VtC</a:t>
          </a:r>
          <a:r>
            <a:rPr lang="en-GB" sz="2000" b="1" dirty="0">
              <a:solidFill>
                <a:schemeClr val="bg1"/>
              </a:solidFill>
              <a:ea typeface="+mn-lt"/>
              <a:cs typeface="+mn-lt"/>
            </a:rPr>
            <a:t> </a:t>
          </a:r>
          <a:endParaRPr lang="en-GB" sz="2000" b="1" dirty="0">
            <a:solidFill>
              <a:schemeClr val="bg1"/>
            </a:solidFill>
          </a:endParaRPr>
        </a:p>
      </dgm:t>
    </dgm:pt>
    <dgm:pt modelId="{B63DE2F8-06DF-4044-B7CA-2BBF88789EBB}" type="parTrans" cxnId="{8FE9B837-521B-475E-A10E-183505428461}">
      <dgm:prSet/>
      <dgm:spPr/>
      <dgm:t>
        <a:bodyPr/>
        <a:lstStyle/>
        <a:p>
          <a:endParaRPr lang="en-GB" sz="2000" b="1"/>
        </a:p>
      </dgm:t>
    </dgm:pt>
    <dgm:pt modelId="{D986F568-9184-45EB-8E8C-223CD65C1618}" type="sibTrans" cxnId="{8FE9B837-521B-475E-A10E-183505428461}">
      <dgm:prSet/>
      <dgm:spPr/>
      <dgm:t>
        <a:bodyPr/>
        <a:lstStyle/>
        <a:p>
          <a:endParaRPr lang="en-GB" sz="2000" b="1"/>
        </a:p>
      </dgm:t>
    </dgm:pt>
    <dgm:pt modelId="{5DB32EBF-EB82-47CE-B0AA-16520286E405}">
      <dgm:prSet phldrT="[Text]" custT="1"/>
      <dgm:spPr>
        <a:solidFill>
          <a:srgbClr val="660033"/>
        </a:solidFill>
      </dgm:spPr>
      <dgm:t>
        <a:bodyPr/>
        <a:lstStyle/>
        <a:p>
          <a:r>
            <a:rPr lang="en-GB" sz="2000" b="1" dirty="0">
              <a:ea typeface="+mn-lt"/>
              <a:cs typeface="+mn-lt"/>
            </a:rPr>
            <a:t>Co-Production &amp; Partnership Roles </a:t>
          </a:r>
          <a:endParaRPr lang="en-GB" sz="2000" b="1" dirty="0"/>
        </a:p>
      </dgm:t>
    </dgm:pt>
    <dgm:pt modelId="{563A5A97-B896-407B-86CD-FB36AD8002CA}" type="parTrans" cxnId="{B0660CC9-0822-4A91-8571-AEDB6D9F8DF9}">
      <dgm:prSet/>
      <dgm:spPr/>
      <dgm:t>
        <a:bodyPr/>
        <a:lstStyle/>
        <a:p>
          <a:endParaRPr lang="en-GB" sz="2000" b="1"/>
        </a:p>
      </dgm:t>
    </dgm:pt>
    <dgm:pt modelId="{65ABB530-F0DD-442C-BA7F-0B7470D6E79F}" type="sibTrans" cxnId="{B0660CC9-0822-4A91-8571-AEDB6D9F8DF9}">
      <dgm:prSet/>
      <dgm:spPr/>
      <dgm:t>
        <a:bodyPr/>
        <a:lstStyle/>
        <a:p>
          <a:endParaRPr lang="en-GB" sz="2000" b="1"/>
        </a:p>
      </dgm:t>
    </dgm:pt>
    <dgm:pt modelId="{1EF486E9-BABF-4F1E-BA0F-03A3362D4337}">
      <dgm:prSet phldrT="[Text]" custT="1"/>
      <dgm:spPr>
        <a:solidFill>
          <a:schemeClr val="accent1">
            <a:lumMod val="50000"/>
          </a:schemeClr>
        </a:solidFill>
      </dgm:spPr>
      <dgm:t>
        <a:bodyPr/>
        <a:lstStyle/>
        <a:p>
          <a:r>
            <a:rPr lang="en-GB" sz="2000" b="1" dirty="0">
              <a:solidFill>
                <a:schemeClr val="bg1"/>
              </a:solidFill>
            </a:rPr>
            <a:t>Clinical, professional,  education and enabling roles </a:t>
          </a:r>
        </a:p>
      </dgm:t>
    </dgm:pt>
    <dgm:pt modelId="{2FB3F10C-1C84-4673-A009-9EE424256756}" type="parTrans" cxnId="{E4F08118-A8E5-45DE-BC30-33500D594380}">
      <dgm:prSet/>
      <dgm:spPr/>
      <dgm:t>
        <a:bodyPr/>
        <a:lstStyle/>
        <a:p>
          <a:endParaRPr lang="en-GB"/>
        </a:p>
      </dgm:t>
    </dgm:pt>
    <dgm:pt modelId="{4B42C0A8-9F4B-4816-8AD9-473D5D5DE4A1}" type="sibTrans" cxnId="{E4F08118-A8E5-45DE-BC30-33500D594380}">
      <dgm:prSet/>
      <dgm:spPr/>
      <dgm:t>
        <a:bodyPr/>
        <a:lstStyle/>
        <a:p>
          <a:endParaRPr lang="en-GB"/>
        </a:p>
      </dgm:t>
    </dgm:pt>
    <dgm:pt modelId="{C79BDB93-9F8D-4BE6-AA1B-B824C41CCDF2}" type="pres">
      <dgm:prSet presAssocID="{6540EBEC-952E-44FB-88C8-FEEB4898BAB3}" presName="Name0" presStyleCnt="0">
        <dgm:presLayoutVars>
          <dgm:chMax val="1"/>
          <dgm:chPref val="1"/>
          <dgm:dir/>
          <dgm:animOne val="branch"/>
          <dgm:animLvl val="lvl"/>
        </dgm:presLayoutVars>
      </dgm:prSet>
      <dgm:spPr/>
    </dgm:pt>
    <dgm:pt modelId="{93229B02-B239-4B14-9939-D6454E6CE17D}" type="pres">
      <dgm:prSet presAssocID="{78693109-D93D-4429-8C76-FDFEA05B89C1}" presName="Parent" presStyleLbl="node0" presStyleIdx="0" presStyleCnt="1">
        <dgm:presLayoutVars>
          <dgm:chMax val="6"/>
          <dgm:chPref val="6"/>
        </dgm:presLayoutVars>
      </dgm:prSet>
      <dgm:spPr/>
    </dgm:pt>
    <dgm:pt modelId="{8CEF3008-6845-47EE-8C1B-5779584231A4}" type="pres">
      <dgm:prSet presAssocID="{7581A9AC-DE28-47EF-81D3-CF1BF86E4D1B}" presName="Accent1" presStyleCnt="0"/>
      <dgm:spPr/>
    </dgm:pt>
    <dgm:pt modelId="{DACC46D0-B197-4D2E-88D3-97369B248833}" type="pres">
      <dgm:prSet presAssocID="{7581A9AC-DE28-47EF-81D3-CF1BF86E4D1B}" presName="Accent" presStyleLbl="bgShp" presStyleIdx="0" presStyleCnt="6"/>
      <dgm:spPr/>
    </dgm:pt>
    <dgm:pt modelId="{2FC5A127-7005-4440-8DE7-A88EA214A922}" type="pres">
      <dgm:prSet presAssocID="{7581A9AC-DE28-47EF-81D3-CF1BF86E4D1B}" presName="Child1" presStyleLbl="node1" presStyleIdx="0" presStyleCnt="6">
        <dgm:presLayoutVars>
          <dgm:chMax val="0"/>
          <dgm:chPref val="0"/>
          <dgm:bulletEnabled val="1"/>
        </dgm:presLayoutVars>
      </dgm:prSet>
      <dgm:spPr/>
    </dgm:pt>
    <dgm:pt modelId="{99A17DF3-6726-4F96-ABF7-7AF0707FAEB7}" type="pres">
      <dgm:prSet presAssocID="{3B2CABF5-BBFA-4DB4-BCDC-08C834B91B6D}" presName="Accent2" presStyleCnt="0"/>
      <dgm:spPr/>
    </dgm:pt>
    <dgm:pt modelId="{F12BDB01-A8C1-47B4-B1DD-1E65CD1304FA}" type="pres">
      <dgm:prSet presAssocID="{3B2CABF5-BBFA-4DB4-BCDC-08C834B91B6D}" presName="Accent" presStyleLbl="bgShp" presStyleIdx="1" presStyleCnt="6"/>
      <dgm:spPr/>
    </dgm:pt>
    <dgm:pt modelId="{FC77ED8F-1FEA-49C5-A0CD-5A0A9E86085C}" type="pres">
      <dgm:prSet presAssocID="{3B2CABF5-BBFA-4DB4-BCDC-08C834B91B6D}" presName="Child2" presStyleLbl="node1" presStyleIdx="1" presStyleCnt="6">
        <dgm:presLayoutVars>
          <dgm:chMax val="0"/>
          <dgm:chPref val="0"/>
          <dgm:bulletEnabled val="1"/>
        </dgm:presLayoutVars>
      </dgm:prSet>
      <dgm:spPr/>
    </dgm:pt>
    <dgm:pt modelId="{9EFAC167-2D52-426C-BD1C-8C3541F391DE}" type="pres">
      <dgm:prSet presAssocID="{CD4066D4-72E7-4C8A-B866-61BA744183C7}" presName="Accent3" presStyleCnt="0"/>
      <dgm:spPr/>
    </dgm:pt>
    <dgm:pt modelId="{95FCB2A2-DA60-4223-BF2C-B38A0282B917}" type="pres">
      <dgm:prSet presAssocID="{CD4066D4-72E7-4C8A-B866-61BA744183C7}" presName="Accent" presStyleLbl="bgShp" presStyleIdx="2" presStyleCnt="6"/>
      <dgm:spPr/>
    </dgm:pt>
    <dgm:pt modelId="{B811FF2D-9965-44A3-A256-355AB95CD029}" type="pres">
      <dgm:prSet presAssocID="{CD4066D4-72E7-4C8A-B866-61BA744183C7}" presName="Child3" presStyleLbl="node1" presStyleIdx="2" presStyleCnt="6">
        <dgm:presLayoutVars>
          <dgm:chMax val="0"/>
          <dgm:chPref val="0"/>
          <dgm:bulletEnabled val="1"/>
        </dgm:presLayoutVars>
      </dgm:prSet>
      <dgm:spPr/>
    </dgm:pt>
    <dgm:pt modelId="{2CBE730E-1BDE-4924-A462-80795AFF6815}" type="pres">
      <dgm:prSet presAssocID="{64A65AAF-7A32-40CC-832C-1F4B342C2A52}" presName="Accent4" presStyleCnt="0"/>
      <dgm:spPr/>
    </dgm:pt>
    <dgm:pt modelId="{4C2E66BE-A90B-4E7F-9AB9-C1A9D3F30287}" type="pres">
      <dgm:prSet presAssocID="{64A65AAF-7A32-40CC-832C-1F4B342C2A52}" presName="Accent" presStyleLbl="bgShp" presStyleIdx="3" presStyleCnt="6"/>
      <dgm:spPr/>
    </dgm:pt>
    <dgm:pt modelId="{862FDC60-6BBB-434A-810E-5B4BB57C9F92}" type="pres">
      <dgm:prSet presAssocID="{64A65AAF-7A32-40CC-832C-1F4B342C2A52}" presName="Child4" presStyleLbl="node1" presStyleIdx="3" presStyleCnt="6">
        <dgm:presLayoutVars>
          <dgm:chMax val="0"/>
          <dgm:chPref val="0"/>
          <dgm:bulletEnabled val="1"/>
        </dgm:presLayoutVars>
      </dgm:prSet>
      <dgm:spPr/>
    </dgm:pt>
    <dgm:pt modelId="{D0C2FE64-923E-43F9-BF27-367E2158E076}" type="pres">
      <dgm:prSet presAssocID="{5DB32EBF-EB82-47CE-B0AA-16520286E405}" presName="Accent5" presStyleCnt="0"/>
      <dgm:spPr/>
    </dgm:pt>
    <dgm:pt modelId="{7732E0D5-8B7D-477C-B48A-B813AF8B9738}" type="pres">
      <dgm:prSet presAssocID="{5DB32EBF-EB82-47CE-B0AA-16520286E405}" presName="Accent" presStyleLbl="bgShp" presStyleIdx="4" presStyleCnt="6"/>
      <dgm:spPr/>
    </dgm:pt>
    <dgm:pt modelId="{FF61DCF3-AA21-4661-AA05-557A11D13EAD}" type="pres">
      <dgm:prSet presAssocID="{5DB32EBF-EB82-47CE-B0AA-16520286E405}" presName="Child5" presStyleLbl="node1" presStyleIdx="4" presStyleCnt="6">
        <dgm:presLayoutVars>
          <dgm:chMax val="0"/>
          <dgm:chPref val="0"/>
          <dgm:bulletEnabled val="1"/>
        </dgm:presLayoutVars>
      </dgm:prSet>
      <dgm:spPr/>
    </dgm:pt>
    <dgm:pt modelId="{F09B856B-23E0-4917-8201-8A4A2C85EBF4}" type="pres">
      <dgm:prSet presAssocID="{1EF486E9-BABF-4F1E-BA0F-03A3362D4337}" presName="Accent6" presStyleCnt="0"/>
      <dgm:spPr/>
    </dgm:pt>
    <dgm:pt modelId="{D997E572-8840-40AA-B460-62352E1AEA3F}" type="pres">
      <dgm:prSet presAssocID="{1EF486E9-BABF-4F1E-BA0F-03A3362D4337}" presName="Accent" presStyleLbl="bgShp" presStyleIdx="5" presStyleCnt="6"/>
      <dgm:spPr/>
    </dgm:pt>
    <dgm:pt modelId="{3C46C602-8BDF-4BB5-BD63-2F56FBA96306}" type="pres">
      <dgm:prSet presAssocID="{1EF486E9-BABF-4F1E-BA0F-03A3362D4337}" presName="Child6" presStyleLbl="node1" presStyleIdx="5" presStyleCnt="6">
        <dgm:presLayoutVars>
          <dgm:chMax val="0"/>
          <dgm:chPref val="0"/>
          <dgm:bulletEnabled val="1"/>
        </dgm:presLayoutVars>
      </dgm:prSet>
      <dgm:spPr/>
    </dgm:pt>
  </dgm:ptLst>
  <dgm:cxnLst>
    <dgm:cxn modelId="{E4F08118-A8E5-45DE-BC30-33500D594380}" srcId="{78693109-D93D-4429-8C76-FDFEA05B89C1}" destId="{1EF486E9-BABF-4F1E-BA0F-03A3362D4337}" srcOrd="5" destOrd="0" parTransId="{2FB3F10C-1C84-4673-A009-9EE424256756}" sibTransId="{4B42C0A8-9F4B-4816-8AD9-473D5D5DE4A1}"/>
    <dgm:cxn modelId="{7BD9891D-0DB1-4415-9950-AF40C6F09187}" srcId="{78693109-D93D-4429-8C76-FDFEA05B89C1}" destId="{3B2CABF5-BBFA-4DB4-BCDC-08C834B91B6D}" srcOrd="1" destOrd="0" parTransId="{7FA12D7D-B194-4B4D-8BEA-7467558C98C5}" sibTransId="{C231C46E-264B-4F18-9E01-F95CA6CF1496}"/>
    <dgm:cxn modelId="{C1CD621E-F136-4AC4-85B4-1029B0885CEE}" srcId="{6540EBEC-952E-44FB-88C8-FEEB4898BAB3}" destId="{78693109-D93D-4429-8C76-FDFEA05B89C1}" srcOrd="0" destOrd="0" parTransId="{42B2927F-6F2A-4AC8-BC7C-304A8F354607}" sibTransId="{70254C90-25B2-43B0-AB81-3EF8E1BF326B}"/>
    <dgm:cxn modelId="{8FE9B837-521B-475E-A10E-183505428461}" srcId="{78693109-D93D-4429-8C76-FDFEA05B89C1}" destId="{64A65AAF-7A32-40CC-832C-1F4B342C2A52}" srcOrd="3" destOrd="0" parTransId="{B63DE2F8-06DF-4044-B7CA-2BBF88789EBB}" sibTransId="{D986F568-9184-45EB-8E8C-223CD65C1618}"/>
    <dgm:cxn modelId="{A83F4B6A-8977-4DE1-83E4-C1BCBC6F6354}" type="presOf" srcId="{CD4066D4-72E7-4C8A-B866-61BA744183C7}" destId="{B811FF2D-9965-44A3-A256-355AB95CD029}" srcOrd="0" destOrd="0" presId="urn:microsoft.com/office/officeart/2011/layout/HexagonRadial"/>
    <dgm:cxn modelId="{00D60153-FBC5-4314-8C10-33E58E8627E9}" type="presOf" srcId="{1EF486E9-BABF-4F1E-BA0F-03A3362D4337}" destId="{3C46C602-8BDF-4BB5-BD63-2F56FBA96306}" srcOrd="0" destOrd="0" presId="urn:microsoft.com/office/officeart/2011/layout/HexagonRadial"/>
    <dgm:cxn modelId="{8258C155-7D0B-47A2-9080-3531DB6D2B9B}" type="presOf" srcId="{78693109-D93D-4429-8C76-FDFEA05B89C1}" destId="{93229B02-B239-4B14-9939-D6454E6CE17D}" srcOrd="0" destOrd="0" presId="urn:microsoft.com/office/officeart/2011/layout/HexagonRadial"/>
    <dgm:cxn modelId="{63D11097-0025-4075-85C7-E5D850CD9923}" srcId="{78693109-D93D-4429-8C76-FDFEA05B89C1}" destId="{CD4066D4-72E7-4C8A-B866-61BA744183C7}" srcOrd="2" destOrd="0" parTransId="{3FF974AB-F1E2-43C1-B853-D94BB404684A}" sibTransId="{041FBA3C-5650-4E18-A5B7-E6EE3809F9A9}"/>
    <dgm:cxn modelId="{859E64A6-088D-4521-BB82-2518FB9B124E}" type="presOf" srcId="{7581A9AC-DE28-47EF-81D3-CF1BF86E4D1B}" destId="{2FC5A127-7005-4440-8DE7-A88EA214A922}" srcOrd="0" destOrd="0" presId="urn:microsoft.com/office/officeart/2011/layout/HexagonRadial"/>
    <dgm:cxn modelId="{29950EAB-0402-4720-AB48-EADD4B33383B}" type="presOf" srcId="{3B2CABF5-BBFA-4DB4-BCDC-08C834B91B6D}" destId="{FC77ED8F-1FEA-49C5-A0CD-5A0A9E86085C}" srcOrd="0" destOrd="0" presId="urn:microsoft.com/office/officeart/2011/layout/HexagonRadial"/>
    <dgm:cxn modelId="{0092B8B8-B51F-48B7-8A52-8B60840BD7BD}" type="presOf" srcId="{64A65AAF-7A32-40CC-832C-1F4B342C2A52}" destId="{862FDC60-6BBB-434A-810E-5B4BB57C9F92}" srcOrd="0" destOrd="0" presId="urn:microsoft.com/office/officeart/2011/layout/HexagonRadial"/>
    <dgm:cxn modelId="{99CBF0C3-F508-4762-8B83-90C40198C5CE}" srcId="{78693109-D93D-4429-8C76-FDFEA05B89C1}" destId="{7581A9AC-DE28-47EF-81D3-CF1BF86E4D1B}" srcOrd="0" destOrd="0" parTransId="{2E7C610B-A167-4037-B576-7401F0CD897E}" sibTransId="{C25D80DD-CC2A-4D1D-8B3F-8CFE3262525C}"/>
    <dgm:cxn modelId="{B0660CC9-0822-4A91-8571-AEDB6D9F8DF9}" srcId="{78693109-D93D-4429-8C76-FDFEA05B89C1}" destId="{5DB32EBF-EB82-47CE-B0AA-16520286E405}" srcOrd="4" destOrd="0" parTransId="{563A5A97-B896-407B-86CD-FB36AD8002CA}" sibTransId="{65ABB530-F0DD-442C-BA7F-0B7470D6E79F}"/>
    <dgm:cxn modelId="{04AAA7CC-963B-4AF8-BCD8-1C934779BA46}" type="presOf" srcId="{5DB32EBF-EB82-47CE-B0AA-16520286E405}" destId="{FF61DCF3-AA21-4661-AA05-557A11D13EAD}" srcOrd="0" destOrd="0" presId="urn:microsoft.com/office/officeart/2011/layout/HexagonRadial"/>
    <dgm:cxn modelId="{D888FEEC-7E14-4AA2-85B1-A9C0F985648B}" type="presOf" srcId="{6540EBEC-952E-44FB-88C8-FEEB4898BAB3}" destId="{C79BDB93-9F8D-4BE6-AA1B-B824C41CCDF2}" srcOrd="0" destOrd="0" presId="urn:microsoft.com/office/officeart/2011/layout/HexagonRadial"/>
    <dgm:cxn modelId="{24C4F8BF-80F6-4822-B92D-D129F67E4BC2}" type="presParOf" srcId="{C79BDB93-9F8D-4BE6-AA1B-B824C41CCDF2}" destId="{93229B02-B239-4B14-9939-D6454E6CE17D}" srcOrd="0" destOrd="0" presId="urn:microsoft.com/office/officeart/2011/layout/HexagonRadial"/>
    <dgm:cxn modelId="{1A3F306A-FAC2-4119-B9CB-CC5677A47830}" type="presParOf" srcId="{C79BDB93-9F8D-4BE6-AA1B-B824C41CCDF2}" destId="{8CEF3008-6845-47EE-8C1B-5779584231A4}" srcOrd="1" destOrd="0" presId="urn:microsoft.com/office/officeart/2011/layout/HexagonRadial"/>
    <dgm:cxn modelId="{D7D50E88-C2D2-4D4B-8B44-C01C02506966}" type="presParOf" srcId="{8CEF3008-6845-47EE-8C1B-5779584231A4}" destId="{DACC46D0-B197-4D2E-88D3-97369B248833}" srcOrd="0" destOrd="0" presId="urn:microsoft.com/office/officeart/2011/layout/HexagonRadial"/>
    <dgm:cxn modelId="{5FC83023-3E39-4566-A83F-A7D7B5A5E41C}" type="presParOf" srcId="{C79BDB93-9F8D-4BE6-AA1B-B824C41CCDF2}" destId="{2FC5A127-7005-4440-8DE7-A88EA214A922}" srcOrd="2" destOrd="0" presId="urn:microsoft.com/office/officeart/2011/layout/HexagonRadial"/>
    <dgm:cxn modelId="{1F304B56-F1D8-43A0-A68B-A05CF61B1762}" type="presParOf" srcId="{C79BDB93-9F8D-4BE6-AA1B-B824C41CCDF2}" destId="{99A17DF3-6726-4F96-ABF7-7AF0707FAEB7}" srcOrd="3" destOrd="0" presId="urn:microsoft.com/office/officeart/2011/layout/HexagonRadial"/>
    <dgm:cxn modelId="{C5D13028-E741-406B-B32B-0F55431F9D0F}" type="presParOf" srcId="{99A17DF3-6726-4F96-ABF7-7AF0707FAEB7}" destId="{F12BDB01-A8C1-47B4-B1DD-1E65CD1304FA}" srcOrd="0" destOrd="0" presId="urn:microsoft.com/office/officeart/2011/layout/HexagonRadial"/>
    <dgm:cxn modelId="{E92E05A6-55D0-470B-A528-F11FCB123987}" type="presParOf" srcId="{C79BDB93-9F8D-4BE6-AA1B-B824C41CCDF2}" destId="{FC77ED8F-1FEA-49C5-A0CD-5A0A9E86085C}" srcOrd="4" destOrd="0" presId="urn:microsoft.com/office/officeart/2011/layout/HexagonRadial"/>
    <dgm:cxn modelId="{36A6B20D-037A-497D-92E3-D77EC803ADC7}" type="presParOf" srcId="{C79BDB93-9F8D-4BE6-AA1B-B824C41CCDF2}" destId="{9EFAC167-2D52-426C-BD1C-8C3541F391DE}" srcOrd="5" destOrd="0" presId="urn:microsoft.com/office/officeart/2011/layout/HexagonRadial"/>
    <dgm:cxn modelId="{FFE86ECF-8512-4F7E-BC06-2B7A7F671209}" type="presParOf" srcId="{9EFAC167-2D52-426C-BD1C-8C3541F391DE}" destId="{95FCB2A2-DA60-4223-BF2C-B38A0282B917}" srcOrd="0" destOrd="0" presId="urn:microsoft.com/office/officeart/2011/layout/HexagonRadial"/>
    <dgm:cxn modelId="{09EC3CB9-4C99-4065-8ADC-A77A0802267C}" type="presParOf" srcId="{C79BDB93-9F8D-4BE6-AA1B-B824C41CCDF2}" destId="{B811FF2D-9965-44A3-A256-355AB95CD029}" srcOrd="6" destOrd="0" presId="urn:microsoft.com/office/officeart/2011/layout/HexagonRadial"/>
    <dgm:cxn modelId="{A497D3E6-556E-4918-B706-689D7E1793C9}" type="presParOf" srcId="{C79BDB93-9F8D-4BE6-AA1B-B824C41CCDF2}" destId="{2CBE730E-1BDE-4924-A462-80795AFF6815}" srcOrd="7" destOrd="0" presId="urn:microsoft.com/office/officeart/2011/layout/HexagonRadial"/>
    <dgm:cxn modelId="{386BD548-B836-4AD1-B04D-D88F249AF608}" type="presParOf" srcId="{2CBE730E-1BDE-4924-A462-80795AFF6815}" destId="{4C2E66BE-A90B-4E7F-9AB9-C1A9D3F30287}" srcOrd="0" destOrd="0" presId="urn:microsoft.com/office/officeart/2011/layout/HexagonRadial"/>
    <dgm:cxn modelId="{6FE5E030-0AEC-4C76-A170-FB43B1A880C0}" type="presParOf" srcId="{C79BDB93-9F8D-4BE6-AA1B-B824C41CCDF2}" destId="{862FDC60-6BBB-434A-810E-5B4BB57C9F92}" srcOrd="8" destOrd="0" presId="urn:microsoft.com/office/officeart/2011/layout/HexagonRadial"/>
    <dgm:cxn modelId="{DFAB7057-A722-4D38-A121-3920930B0C0B}" type="presParOf" srcId="{C79BDB93-9F8D-4BE6-AA1B-B824C41CCDF2}" destId="{D0C2FE64-923E-43F9-BF27-367E2158E076}" srcOrd="9" destOrd="0" presId="urn:microsoft.com/office/officeart/2011/layout/HexagonRadial"/>
    <dgm:cxn modelId="{A31DAC22-B53F-41B9-B9A4-476A495EDD03}" type="presParOf" srcId="{D0C2FE64-923E-43F9-BF27-367E2158E076}" destId="{7732E0D5-8B7D-477C-B48A-B813AF8B9738}" srcOrd="0" destOrd="0" presId="urn:microsoft.com/office/officeart/2011/layout/HexagonRadial"/>
    <dgm:cxn modelId="{2CA80D60-4CD3-4A0C-8F90-788B5BB497B1}" type="presParOf" srcId="{C79BDB93-9F8D-4BE6-AA1B-B824C41CCDF2}" destId="{FF61DCF3-AA21-4661-AA05-557A11D13EAD}" srcOrd="10" destOrd="0" presId="urn:microsoft.com/office/officeart/2011/layout/HexagonRadial"/>
    <dgm:cxn modelId="{97F94144-1A30-421C-8D78-6B1C8099F278}" type="presParOf" srcId="{C79BDB93-9F8D-4BE6-AA1B-B824C41CCDF2}" destId="{F09B856B-23E0-4917-8201-8A4A2C85EBF4}" srcOrd="11" destOrd="0" presId="urn:microsoft.com/office/officeart/2011/layout/HexagonRadial"/>
    <dgm:cxn modelId="{0549DB6D-5052-49E9-B3C5-91B1FFD50055}" type="presParOf" srcId="{F09B856B-23E0-4917-8201-8A4A2C85EBF4}" destId="{D997E572-8840-40AA-B460-62352E1AEA3F}" srcOrd="0" destOrd="0" presId="urn:microsoft.com/office/officeart/2011/layout/HexagonRadial"/>
    <dgm:cxn modelId="{74688074-BF2F-4BBA-8159-F23A2F6661E6}" type="presParOf" srcId="{C79BDB93-9F8D-4BE6-AA1B-B824C41CCDF2}" destId="{3C46C602-8BDF-4BB5-BD63-2F56FBA96306}" srcOrd="12" destOrd="0" presId="urn:microsoft.com/office/officeart/2011/layout/HexagonRadial"/>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D2A5C3-F955-46C2-B2A8-8075D955116E}"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GB"/>
        </a:p>
      </dgm:t>
    </dgm:pt>
    <dgm:pt modelId="{9F7246B6-0D49-4642-9572-D03744B78A53}">
      <dgm:prSet phldrT="[Text]"/>
      <dgm:spPr/>
      <dgm:t>
        <a:bodyPr/>
        <a:lstStyle/>
        <a:p>
          <a:r>
            <a:rPr lang="en-GB" dirty="0"/>
            <a:t>Interpreting Service</a:t>
          </a:r>
        </a:p>
      </dgm:t>
    </dgm:pt>
    <dgm:pt modelId="{EFADC4CD-9BD8-4E67-BBD8-4266786EFFA5}" type="parTrans" cxnId="{89FAF653-3D44-42B5-9784-6FCC741A9696}">
      <dgm:prSet/>
      <dgm:spPr/>
      <dgm:t>
        <a:bodyPr/>
        <a:lstStyle/>
        <a:p>
          <a:endParaRPr lang="en-GB"/>
        </a:p>
      </dgm:t>
    </dgm:pt>
    <dgm:pt modelId="{0EDA71BB-0FCA-47BF-A411-334583015199}" type="sibTrans" cxnId="{89FAF653-3D44-42B5-9784-6FCC741A9696}">
      <dgm:prSet/>
      <dgm:spPr/>
      <dgm:t>
        <a:bodyPr/>
        <a:lstStyle/>
        <a:p>
          <a:endParaRPr lang="en-GB"/>
        </a:p>
      </dgm:t>
    </dgm:pt>
    <dgm:pt modelId="{D5744ECB-3AC9-4BBD-8EA6-C60240DFCB3D}">
      <dgm:prSet phldrT="[Text]"/>
      <dgm:spPr/>
      <dgm:t>
        <a:bodyPr/>
        <a:lstStyle/>
        <a:p>
          <a:r>
            <a:rPr lang="en-GB" dirty="0"/>
            <a:t>Limited English Language</a:t>
          </a:r>
        </a:p>
      </dgm:t>
    </dgm:pt>
    <dgm:pt modelId="{ECFE9BCC-477A-482B-9900-5BFEBCEC41D8}" type="parTrans" cxnId="{26476392-A034-4085-8050-7F343A1DA12A}">
      <dgm:prSet/>
      <dgm:spPr/>
      <dgm:t>
        <a:bodyPr/>
        <a:lstStyle/>
        <a:p>
          <a:endParaRPr lang="en-GB"/>
        </a:p>
      </dgm:t>
    </dgm:pt>
    <dgm:pt modelId="{1A12030F-2D9F-4C06-BA01-337A6106E78C}" type="sibTrans" cxnId="{26476392-A034-4085-8050-7F343A1DA12A}">
      <dgm:prSet/>
      <dgm:spPr/>
      <dgm:t>
        <a:bodyPr/>
        <a:lstStyle/>
        <a:p>
          <a:endParaRPr lang="en-GB"/>
        </a:p>
      </dgm:t>
    </dgm:pt>
    <dgm:pt modelId="{0330C27C-6B1B-470A-B15F-402D1AFA31FD}">
      <dgm:prSet phldrT="[Text]"/>
      <dgm:spPr/>
      <dgm:t>
        <a:bodyPr/>
        <a:lstStyle/>
        <a:p>
          <a:r>
            <a:rPr lang="en-GB" dirty="0"/>
            <a:t>Spoken leaflets in different languages</a:t>
          </a:r>
        </a:p>
      </dgm:t>
    </dgm:pt>
    <dgm:pt modelId="{4A419F56-DB26-4202-AE7A-1162A482D098}" type="parTrans" cxnId="{0EA85A2C-5336-48E2-952D-FE7644F9E869}">
      <dgm:prSet/>
      <dgm:spPr/>
      <dgm:t>
        <a:bodyPr/>
        <a:lstStyle/>
        <a:p>
          <a:endParaRPr lang="en-GB"/>
        </a:p>
      </dgm:t>
    </dgm:pt>
    <dgm:pt modelId="{FF721500-EB0E-487C-91F1-34BCD5A411CD}" type="sibTrans" cxnId="{0EA85A2C-5336-48E2-952D-FE7644F9E869}">
      <dgm:prSet/>
      <dgm:spPr/>
      <dgm:t>
        <a:bodyPr/>
        <a:lstStyle/>
        <a:p>
          <a:endParaRPr lang="en-GB"/>
        </a:p>
      </dgm:t>
    </dgm:pt>
    <dgm:pt modelId="{C8814518-50DF-46D0-9BAF-4B3C0D8E616B}">
      <dgm:prSet phldrT="[Text]"/>
      <dgm:spPr/>
      <dgm:t>
        <a:bodyPr/>
        <a:lstStyle/>
        <a:p>
          <a:r>
            <a:rPr lang="en-GB" dirty="0"/>
            <a:t>Poor literacy</a:t>
          </a:r>
        </a:p>
      </dgm:t>
    </dgm:pt>
    <dgm:pt modelId="{0FC74596-21BB-44E7-A624-49996E9887E3}" type="parTrans" cxnId="{1BAEA7B2-30BF-4801-87E3-81932C9CBFA7}">
      <dgm:prSet/>
      <dgm:spPr/>
      <dgm:t>
        <a:bodyPr/>
        <a:lstStyle/>
        <a:p>
          <a:endParaRPr lang="en-GB"/>
        </a:p>
      </dgm:t>
    </dgm:pt>
    <dgm:pt modelId="{3143A9B1-C9F0-4FD2-AE77-2BB93CAED81D}" type="sibTrans" cxnId="{1BAEA7B2-30BF-4801-87E3-81932C9CBFA7}">
      <dgm:prSet/>
      <dgm:spPr/>
      <dgm:t>
        <a:bodyPr/>
        <a:lstStyle/>
        <a:p>
          <a:endParaRPr lang="en-GB"/>
        </a:p>
      </dgm:t>
    </dgm:pt>
    <dgm:pt modelId="{93ED0378-60BC-425D-8DAF-F375143BCA0E}">
      <dgm:prSet phldrT="[Text]"/>
      <dgm:spPr/>
      <dgm:t>
        <a:bodyPr/>
        <a:lstStyle/>
        <a:p>
          <a:r>
            <a:rPr lang="en-GB" dirty="0"/>
            <a:t>Translatable leaflets</a:t>
          </a:r>
        </a:p>
      </dgm:t>
    </dgm:pt>
    <dgm:pt modelId="{7B516908-9B84-4F2C-B604-54E9FDABC86F}" type="parTrans" cxnId="{3711B433-BE8E-448D-A02D-3BD372ECE37C}">
      <dgm:prSet/>
      <dgm:spPr/>
      <dgm:t>
        <a:bodyPr/>
        <a:lstStyle/>
        <a:p>
          <a:endParaRPr lang="en-GB"/>
        </a:p>
      </dgm:t>
    </dgm:pt>
    <dgm:pt modelId="{6E189C40-9D1E-4EB8-8B8F-8042D819CA33}" type="sibTrans" cxnId="{3711B433-BE8E-448D-A02D-3BD372ECE37C}">
      <dgm:prSet/>
      <dgm:spPr/>
      <dgm:t>
        <a:bodyPr/>
        <a:lstStyle/>
        <a:p>
          <a:endParaRPr lang="en-GB"/>
        </a:p>
      </dgm:t>
    </dgm:pt>
    <dgm:pt modelId="{80A20954-5C49-4FB9-8C6A-5D7711667688}">
      <dgm:prSet phldrT="[Text]"/>
      <dgm:spPr/>
      <dgm:t>
        <a:bodyPr/>
        <a:lstStyle/>
        <a:p>
          <a:r>
            <a:rPr lang="en-GB" dirty="0"/>
            <a:t>Poor understanding of pro-active healthcare</a:t>
          </a:r>
        </a:p>
      </dgm:t>
    </dgm:pt>
    <dgm:pt modelId="{B429B795-0F26-4EC8-B1EA-048D896A796B}" type="parTrans" cxnId="{AA301BF2-C456-4445-94A8-DABC6F118738}">
      <dgm:prSet/>
      <dgm:spPr/>
      <dgm:t>
        <a:bodyPr/>
        <a:lstStyle/>
        <a:p>
          <a:endParaRPr lang="en-GB"/>
        </a:p>
      </dgm:t>
    </dgm:pt>
    <dgm:pt modelId="{95E4A4DF-9540-4C31-82EE-BBB3B8C399EF}" type="sibTrans" cxnId="{AA301BF2-C456-4445-94A8-DABC6F118738}">
      <dgm:prSet/>
      <dgm:spPr/>
      <dgm:t>
        <a:bodyPr/>
        <a:lstStyle/>
        <a:p>
          <a:endParaRPr lang="en-GB"/>
        </a:p>
      </dgm:t>
    </dgm:pt>
    <dgm:pt modelId="{0F3C340E-D453-4571-939B-31469F729D8D}" type="pres">
      <dgm:prSet presAssocID="{BCD2A5C3-F955-46C2-B2A8-8075D955116E}" presName="Name0" presStyleCnt="0">
        <dgm:presLayoutVars>
          <dgm:chMax/>
          <dgm:chPref/>
          <dgm:dir/>
          <dgm:animLvl val="lvl"/>
        </dgm:presLayoutVars>
      </dgm:prSet>
      <dgm:spPr/>
    </dgm:pt>
    <dgm:pt modelId="{6B409CB0-AE10-4D47-8588-1206CDC8F21B}" type="pres">
      <dgm:prSet presAssocID="{9F7246B6-0D49-4642-9572-D03744B78A53}" presName="composite" presStyleCnt="0"/>
      <dgm:spPr/>
    </dgm:pt>
    <dgm:pt modelId="{E15598E9-911E-44FF-8AB8-F3019F8BFB8B}" type="pres">
      <dgm:prSet presAssocID="{9F7246B6-0D49-4642-9572-D03744B78A53}" presName="Parent1" presStyleLbl="node1" presStyleIdx="0" presStyleCnt="6">
        <dgm:presLayoutVars>
          <dgm:chMax val="1"/>
          <dgm:chPref val="1"/>
          <dgm:bulletEnabled val="1"/>
        </dgm:presLayoutVars>
      </dgm:prSet>
      <dgm:spPr/>
    </dgm:pt>
    <dgm:pt modelId="{A79DDA95-FCAD-4D33-97D0-3A8921C67171}" type="pres">
      <dgm:prSet presAssocID="{9F7246B6-0D49-4642-9572-D03744B78A53}" presName="Childtext1" presStyleLbl="revTx" presStyleIdx="0" presStyleCnt="3">
        <dgm:presLayoutVars>
          <dgm:chMax val="0"/>
          <dgm:chPref val="0"/>
          <dgm:bulletEnabled val="1"/>
        </dgm:presLayoutVars>
      </dgm:prSet>
      <dgm:spPr/>
    </dgm:pt>
    <dgm:pt modelId="{1BC152E5-6451-4717-BB70-BD2510D95B0E}" type="pres">
      <dgm:prSet presAssocID="{9F7246B6-0D49-4642-9572-D03744B78A53}" presName="BalanceSpacing" presStyleCnt="0"/>
      <dgm:spPr/>
    </dgm:pt>
    <dgm:pt modelId="{54D3CAAE-D5F4-47D7-95F0-75AD97C2F2EA}" type="pres">
      <dgm:prSet presAssocID="{9F7246B6-0D49-4642-9572-D03744B78A53}" presName="BalanceSpacing1" presStyleCnt="0"/>
      <dgm:spPr/>
    </dgm:pt>
    <dgm:pt modelId="{FDEC9581-81E7-4701-85CB-FA19AEB1FB76}" type="pres">
      <dgm:prSet presAssocID="{0EDA71BB-0FCA-47BF-A411-334583015199}" presName="Accent1Text" presStyleLbl="node1" presStyleIdx="1" presStyleCnt="6"/>
      <dgm:spPr/>
    </dgm:pt>
    <dgm:pt modelId="{51D9F51B-BBF6-4A22-AEB9-437C2FDA7C88}" type="pres">
      <dgm:prSet presAssocID="{0EDA71BB-0FCA-47BF-A411-334583015199}" presName="spaceBetweenRectangles" presStyleCnt="0"/>
      <dgm:spPr/>
    </dgm:pt>
    <dgm:pt modelId="{74CB8233-213B-4EE5-B305-49AA8B7BAF67}" type="pres">
      <dgm:prSet presAssocID="{0330C27C-6B1B-470A-B15F-402D1AFA31FD}" presName="composite" presStyleCnt="0"/>
      <dgm:spPr/>
    </dgm:pt>
    <dgm:pt modelId="{E86CA36F-663A-4E98-A603-1890AF5A1FB1}" type="pres">
      <dgm:prSet presAssocID="{0330C27C-6B1B-470A-B15F-402D1AFA31FD}" presName="Parent1" presStyleLbl="node1" presStyleIdx="2" presStyleCnt="6">
        <dgm:presLayoutVars>
          <dgm:chMax val="1"/>
          <dgm:chPref val="1"/>
          <dgm:bulletEnabled val="1"/>
        </dgm:presLayoutVars>
      </dgm:prSet>
      <dgm:spPr/>
    </dgm:pt>
    <dgm:pt modelId="{FD4EF5CC-59B9-4EB4-A6EE-8E4D5ED3B695}" type="pres">
      <dgm:prSet presAssocID="{0330C27C-6B1B-470A-B15F-402D1AFA31FD}" presName="Childtext1" presStyleLbl="revTx" presStyleIdx="1" presStyleCnt="3">
        <dgm:presLayoutVars>
          <dgm:chMax val="0"/>
          <dgm:chPref val="0"/>
          <dgm:bulletEnabled val="1"/>
        </dgm:presLayoutVars>
      </dgm:prSet>
      <dgm:spPr/>
    </dgm:pt>
    <dgm:pt modelId="{42924285-409F-4C08-A493-1A41F50DBB06}" type="pres">
      <dgm:prSet presAssocID="{0330C27C-6B1B-470A-B15F-402D1AFA31FD}" presName="BalanceSpacing" presStyleCnt="0"/>
      <dgm:spPr/>
    </dgm:pt>
    <dgm:pt modelId="{72EC4ED8-687C-46AE-9F0F-5994DFAE8E68}" type="pres">
      <dgm:prSet presAssocID="{0330C27C-6B1B-470A-B15F-402D1AFA31FD}" presName="BalanceSpacing1" presStyleCnt="0"/>
      <dgm:spPr/>
    </dgm:pt>
    <dgm:pt modelId="{F5C3506D-2FEF-453B-9498-AA7627852BFE}" type="pres">
      <dgm:prSet presAssocID="{FF721500-EB0E-487C-91F1-34BCD5A411CD}" presName="Accent1Text" presStyleLbl="node1" presStyleIdx="3" presStyleCnt="6"/>
      <dgm:spPr/>
    </dgm:pt>
    <dgm:pt modelId="{4F7A679E-AC2B-401A-9368-0CC7B4A7D0B5}" type="pres">
      <dgm:prSet presAssocID="{FF721500-EB0E-487C-91F1-34BCD5A411CD}" presName="spaceBetweenRectangles" presStyleCnt="0"/>
      <dgm:spPr/>
    </dgm:pt>
    <dgm:pt modelId="{C41A1161-E0CF-436C-B237-2785E3E6E239}" type="pres">
      <dgm:prSet presAssocID="{93ED0378-60BC-425D-8DAF-F375143BCA0E}" presName="composite" presStyleCnt="0"/>
      <dgm:spPr/>
    </dgm:pt>
    <dgm:pt modelId="{F82CCD46-4B71-477F-BB78-9FB8F21F29D9}" type="pres">
      <dgm:prSet presAssocID="{93ED0378-60BC-425D-8DAF-F375143BCA0E}" presName="Parent1" presStyleLbl="node1" presStyleIdx="4" presStyleCnt="6">
        <dgm:presLayoutVars>
          <dgm:chMax val="1"/>
          <dgm:chPref val="1"/>
          <dgm:bulletEnabled val="1"/>
        </dgm:presLayoutVars>
      </dgm:prSet>
      <dgm:spPr/>
    </dgm:pt>
    <dgm:pt modelId="{36BE8D51-5873-473D-814C-2495BE8B06D7}" type="pres">
      <dgm:prSet presAssocID="{93ED0378-60BC-425D-8DAF-F375143BCA0E}" presName="Childtext1" presStyleLbl="revTx" presStyleIdx="2" presStyleCnt="3">
        <dgm:presLayoutVars>
          <dgm:chMax val="0"/>
          <dgm:chPref val="0"/>
          <dgm:bulletEnabled val="1"/>
        </dgm:presLayoutVars>
      </dgm:prSet>
      <dgm:spPr/>
    </dgm:pt>
    <dgm:pt modelId="{FD14636C-1856-4025-BAD5-136F7500BCDC}" type="pres">
      <dgm:prSet presAssocID="{93ED0378-60BC-425D-8DAF-F375143BCA0E}" presName="BalanceSpacing" presStyleCnt="0"/>
      <dgm:spPr/>
    </dgm:pt>
    <dgm:pt modelId="{D4BC5245-825D-44C4-8750-373F09D42CA1}" type="pres">
      <dgm:prSet presAssocID="{93ED0378-60BC-425D-8DAF-F375143BCA0E}" presName="BalanceSpacing1" presStyleCnt="0"/>
      <dgm:spPr/>
    </dgm:pt>
    <dgm:pt modelId="{6FA38ADE-D57F-45BF-B093-8FBD95DB3A3A}" type="pres">
      <dgm:prSet presAssocID="{6E189C40-9D1E-4EB8-8B8F-8042D819CA33}" presName="Accent1Text" presStyleLbl="node1" presStyleIdx="5" presStyleCnt="6"/>
      <dgm:spPr/>
    </dgm:pt>
  </dgm:ptLst>
  <dgm:cxnLst>
    <dgm:cxn modelId="{79BB0002-E7F3-4438-AB3A-FE604F16ABD2}" type="presOf" srcId="{FF721500-EB0E-487C-91F1-34BCD5A411CD}" destId="{F5C3506D-2FEF-453B-9498-AA7627852BFE}" srcOrd="0" destOrd="0" presId="urn:microsoft.com/office/officeart/2008/layout/AlternatingHexagons"/>
    <dgm:cxn modelId="{8339C42A-0FA9-46D2-96EB-1288D5EA7F4A}" type="presOf" srcId="{C8814518-50DF-46D0-9BAF-4B3C0D8E616B}" destId="{FD4EF5CC-59B9-4EB4-A6EE-8E4D5ED3B695}" srcOrd="0" destOrd="0" presId="urn:microsoft.com/office/officeart/2008/layout/AlternatingHexagons"/>
    <dgm:cxn modelId="{0EA85A2C-5336-48E2-952D-FE7644F9E869}" srcId="{BCD2A5C3-F955-46C2-B2A8-8075D955116E}" destId="{0330C27C-6B1B-470A-B15F-402D1AFA31FD}" srcOrd="1" destOrd="0" parTransId="{4A419F56-DB26-4202-AE7A-1162A482D098}" sibTransId="{FF721500-EB0E-487C-91F1-34BCD5A411CD}"/>
    <dgm:cxn modelId="{3711B433-BE8E-448D-A02D-3BD372ECE37C}" srcId="{BCD2A5C3-F955-46C2-B2A8-8075D955116E}" destId="{93ED0378-60BC-425D-8DAF-F375143BCA0E}" srcOrd="2" destOrd="0" parTransId="{7B516908-9B84-4F2C-B604-54E9FDABC86F}" sibTransId="{6E189C40-9D1E-4EB8-8B8F-8042D819CA33}"/>
    <dgm:cxn modelId="{DD16E435-0E16-42CF-A813-036660204849}" type="presOf" srcId="{93ED0378-60BC-425D-8DAF-F375143BCA0E}" destId="{F82CCD46-4B71-477F-BB78-9FB8F21F29D9}" srcOrd="0" destOrd="0" presId="urn:microsoft.com/office/officeart/2008/layout/AlternatingHexagons"/>
    <dgm:cxn modelId="{108E5938-6515-44E4-95B9-FC54D61BFC95}" type="presOf" srcId="{9F7246B6-0D49-4642-9572-D03744B78A53}" destId="{E15598E9-911E-44FF-8AB8-F3019F8BFB8B}" srcOrd="0" destOrd="0" presId="urn:microsoft.com/office/officeart/2008/layout/AlternatingHexagons"/>
    <dgm:cxn modelId="{89FAF653-3D44-42B5-9784-6FCC741A9696}" srcId="{BCD2A5C3-F955-46C2-B2A8-8075D955116E}" destId="{9F7246B6-0D49-4642-9572-D03744B78A53}" srcOrd="0" destOrd="0" parTransId="{EFADC4CD-9BD8-4E67-BBD8-4266786EFFA5}" sibTransId="{0EDA71BB-0FCA-47BF-A411-334583015199}"/>
    <dgm:cxn modelId="{EFAE4854-6897-44B7-8370-6E1D8BEF49FA}" type="presOf" srcId="{BCD2A5C3-F955-46C2-B2A8-8075D955116E}" destId="{0F3C340E-D453-4571-939B-31469F729D8D}" srcOrd="0" destOrd="0" presId="urn:microsoft.com/office/officeart/2008/layout/AlternatingHexagons"/>
    <dgm:cxn modelId="{26476392-A034-4085-8050-7F343A1DA12A}" srcId="{9F7246B6-0D49-4642-9572-D03744B78A53}" destId="{D5744ECB-3AC9-4BBD-8EA6-C60240DFCB3D}" srcOrd="0" destOrd="0" parTransId="{ECFE9BCC-477A-482B-9900-5BFEBCEC41D8}" sibTransId="{1A12030F-2D9F-4C06-BA01-337A6106E78C}"/>
    <dgm:cxn modelId="{9DAEF392-F569-4801-A6E7-4AB992248F48}" type="presOf" srcId="{0EDA71BB-0FCA-47BF-A411-334583015199}" destId="{FDEC9581-81E7-4701-85CB-FA19AEB1FB76}" srcOrd="0" destOrd="0" presId="urn:microsoft.com/office/officeart/2008/layout/AlternatingHexagons"/>
    <dgm:cxn modelId="{1BAEA7B2-30BF-4801-87E3-81932C9CBFA7}" srcId="{0330C27C-6B1B-470A-B15F-402D1AFA31FD}" destId="{C8814518-50DF-46D0-9BAF-4B3C0D8E616B}" srcOrd="0" destOrd="0" parTransId="{0FC74596-21BB-44E7-A624-49996E9887E3}" sibTransId="{3143A9B1-C9F0-4FD2-AE77-2BB93CAED81D}"/>
    <dgm:cxn modelId="{64CCB0BD-FC72-4566-BC24-1E603DFEB026}" type="presOf" srcId="{80A20954-5C49-4FB9-8C6A-5D7711667688}" destId="{36BE8D51-5873-473D-814C-2495BE8B06D7}" srcOrd="0" destOrd="0" presId="urn:microsoft.com/office/officeart/2008/layout/AlternatingHexagons"/>
    <dgm:cxn modelId="{68ED0BE2-E527-4E32-942E-A7935A4EE4E7}" type="presOf" srcId="{0330C27C-6B1B-470A-B15F-402D1AFA31FD}" destId="{E86CA36F-663A-4E98-A603-1890AF5A1FB1}" srcOrd="0" destOrd="0" presId="urn:microsoft.com/office/officeart/2008/layout/AlternatingHexagons"/>
    <dgm:cxn modelId="{79CF9AE3-8454-4C0C-8A36-0317A27CFE28}" type="presOf" srcId="{6E189C40-9D1E-4EB8-8B8F-8042D819CA33}" destId="{6FA38ADE-D57F-45BF-B093-8FBD95DB3A3A}" srcOrd="0" destOrd="0" presId="urn:microsoft.com/office/officeart/2008/layout/AlternatingHexagons"/>
    <dgm:cxn modelId="{AA301BF2-C456-4445-94A8-DABC6F118738}" srcId="{93ED0378-60BC-425D-8DAF-F375143BCA0E}" destId="{80A20954-5C49-4FB9-8C6A-5D7711667688}" srcOrd="0" destOrd="0" parTransId="{B429B795-0F26-4EC8-B1EA-048D896A796B}" sibTransId="{95E4A4DF-9540-4C31-82EE-BBB3B8C399EF}"/>
    <dgm:cxn modelId="{87BCC7F2-8305-481C-B282-B0EC2740FE29}" type="presOf" srcId="{D5744ECB-3AC9-4BBD-8EA6-C60240DFCB3D}" destId="{A79DDA95-FCAD-4D33-97D0-3A8921C67171}" srcOrd="0" destOrd="0" presId="urn:microsoft.com/office/officeart/2008/layout/AlternatingHexagons"/>
    <dgm:cxn modelId="{7551B8B8-6B36-4CB2-9771-9CB25638173E}" type="presParOf" srcId="{0F3C340E-D453-4571-939B-31469F729D8D}" destId="{6B409CB0-AE10-4D47-8588-1206CDC8F21B}" srcOrd="0" destOrd="0" presId="urn:microsoft.com/office/officeart/2008/layout/AlternatingHexagons"/>
    <dgm:cxn modelId="{96FC1A6D-B6AE-49F9-B215-D8708FFB9E59}" type="presParOf" srcId="{6B409CB0-AE10-4D47-8588-1206CDC8F21B}" destId="{E15598E9-911E-44FF-8AB8-F3019F8BFB8B}" srcOrd="0" destOrd="0" presId="urn:microsoft.com/office/officeart/2008/layout/AlternatingHexagons"/>
    <dgm:cxn modelId="{2CAB7751-282B-4017-818A-FB31F6758389}" type="presParOf" srcId="{6B409CB0-AE10-4D47-8588-1206CDC8F21B}" destId="{A79DDA95-FCAD-4D33-97D0-3A8921C67171}" srcOrd="1" destOrd="0" presId="urn:microsoft.com/office/officeart/2008/layout/AlternatingHexagons"/>
    <dgm:cxn modelId="{5359BA0E-607E-4768-8E95-BB0D17BE9D33}" type="presParOf" srcId="{6B409CB0-AE10-4D47-8588-1206CDC8F21B}" destId="{1BC152E5-6451-4717-BB70-BD2510D95B0E}" srcOrd="2" destOrd="0" presId="urn:microsoft.com/office/officeart/2008/layout/AlternatingHexagons"/>
    <dgm:cxn modelId="{87E9F36C-CADA-4FAF-B514-855924394A74}" type="presParOf" srcId="{6B409CB0-AE10-4D47-8588-1206CDC8F21B}" destId="{54D3CAAE-D5F4-47D7-95F0-75AD97C2F2EA}" srcOrd="3" destOrd="0" presId="urn:microsoft.com/office/officeart/2008/layout/AlternatingHexagons"/>
    <dgm:cxn modelId="{F5CB0F70-E4E8-4C9A-A2BC-50360F902B10}" type="presParOf" srcId="{6B409CB0-AE10-4D47-8588-1206CDC8F21B}" destId="{FDEC9581-81E7-4701-85CB-FA19AEB1FB76}" srcOrd="4" destOrd="0" presId="urn:microsoft.com/office/officeart/2008/layout/AlternatingHexagons"/>
    <dgm:cxn modelId="{AAA476D6-B290-400F-B642-1F7AB25FB3CE}" type="presParOf" srcId="{0F3C340E-D453-4571-939B-31469F729D8D}" destId="{51D9F51B-BBF6-4A22-AEB9-437C2FDA7C88}" srcOrd="1" destOrd="0" presId="urn:microsoft.com/office/officeart/2008/layout/AlternatingHexagons"/>
    <dgm:cxn modelId="{F0FCB22D-725E-4CE4-89F3-C00815F9B4D8}" type="presParOf" srcId="{0F3C340E-D453-4571-939B-31469F729D8D}" destId="{74CB8233-213B-4EE5-B305-49AA8B7BAF67}" srcOrd="2" destOrd="0" presId="urn:microsoft.com/office/officeart/2008/layout/AlternatingHexagons"/>
    <dgm:cxn modelId="{BBF9094F-6271-4399-A8F1-4B6C3F1E38B8}" type="presParOf" srcId="{74CB8233-213B-4EE5-B305-49AA8B7BAF67}" destId="{E86CA36F-663A-4E98-A603-1890AF5A1FB1}" srcOrd="0" destOrd="0" presId="urn:microsoft.com/office/officeart/2008/layout/AlternatingHexagons"/>
    <dgm:cxn modelId="{E4E94860-AABA-4E0A-91ED-C876538657B7}" type="presParOf" srcId="{74CB8233-213B-4EE5-B305-49AA8B7BAF67}" destId="{FD4EF5CC-59B9-4EB4-A6EE-8E4D5ED3B695}" srcOrd="1" destOrd="0" presId="urn:microsoft.com/office/officeart/2008/layout/AlternatingHexagons"/>
    <dgm:cxn modelId="{46843C51-E8BA-4B2D-9AF6-F1F2E9A0BCE5}" type="presParOf" srcId="{74CB8233-213B-4EE5-B305-49AA8B7BAF67}" destId="{42924285-409F-4C08-A493-1A41F50DBB06}" srcOrd="2" destOrd="0" presId="urn:microsoft.com/office/officeart/2008/layout/AlternatingHexagons"/>
    <dgm:cxn modelId="{129F1C94-C336-4924-8865-FC3EA8135A7B}" type="presParOf" srcId="{74CB8233-213B-4EE5-B305-49AA8B7BAF67}" destId="{72EC4ED8-687C-46AE-9F0F-5994DFAE8E68}" srcOrd="3" destOrd="0" presId="urn:microsoft.com/office/officeart/2008/layout/AlternatingHexagons"/>
    <dgm:cxn modelId="{90DDF092-9B91-4CF0-925A-1A0830314465}" type="presParOf" srcId="{74CB8233-213B-4EE5-B305-49AA8B7BAF67}" destId="{F5C3506D-2FEF-453B-9498-AA7627852BFE}" srcOrd="4" destOrd="0" presId="urn:microsoft.com/office/officeart/2008/layout/AlternatingHexagons"/>
    <dgm:cxn modelId="{49E44CB1-907E-492D-A4E6-CEA820EBFFE5}" type="presParOf" srcId="{0F3C340E-D453-4571-939B-31469F729D8D}" destId="{4F7A679E-AC2B-401A-9368-0CC7B4A7D0B5}" srcOrd="3" destOrd="0" presId="urn:microsoft.com/office/officeart/2008/layout/AlternatingHexagons"/>
    <dgm:cxn modelId="{CCB6DB3B-B87B-4971-B451-37998F265085}" type="presParOf" srcId="{0F3C340E-D453-4571-939B-31469F729D8D}" destId="{C41A1161-E0CF-436C-B237-2785E3E6E239}" srcOrd="4" destOrd="0" presId="urn:microsoft.com/office/officeart/2008/layout/AlternatingHexagons"/>
    <dgm:cxn modelId="{65573C32-D3A9-489F-BAB0-9FC40907AFBB}" type="presParOf" srcId="{C41A1161-E0CF-436C-B237-2785E3E6E239}" destId="{F82CCD46-4B71-477F-BB78-9FB8F21F29D9}" srcOrd="0" destOrd="0" presId="urn:microsoft.com/office/officeart/2008/layout/AlternatingHexagons"/>
    <dgm:cxn modelId="{E8FABC31-623E-4215-ADF3-00CC868D3B84}" type="presParOf" srcId="{C41A1161-E0CF-436C-B237-2785E3E6E239}" destId="{36BE8D51-5873-473D-814C-2495BE8B06D7}" srcOrd="1" destOrd="0" presId="urn:microsoft.com/office/officeart/2008/layout/AlternatingHexagons"/>
    <dgm:cxn modelId="{8A6E2416-7FCB-4AC8-BC9C-7F455BAB9044}" type="presParOf" srcId="{C41A1161-E0CF-436C-B237-2785E3E6E239}" destId="{FD14636C-1856-4025-BAD5-136F7500BCDC}" srcOrd="2" destOrd="0" presId="urn:microsoft.com/office/officeart/2008/layout/AlternatingHexagons"/>
    <dgm:cxn modelId="{324C5984-5AB0-41B1-8DB6-E651F1BFE1AE}" type="presParOf" srcId="{C41A1161-E0CF-436C-B237-2785E3E6E239}" destId="{D4BC5245-825D-44C4-8750-373F09D42CA1}" srcOrd="3" destOrd="0" presId="urn:microsoft.com/office/officeart/2008/layout/AlternatingHexagons"/>
    <dgm:cxn modelId="{76A1EF99-6C1A-4958-8263-FD12A7BA6C1F}" type="presParOf" srcId="{C41A1161-E0CF-436C-B237-2785E3E6E239}" destId="{6FA38ADE-D57F-45BF-B093-8FBD95DB3A3A}"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7258A5-AF20-4E65-95A1-BF21BAFB30EE}"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GB"/>
        </a:p>
      </dgm:t>
    </dgm:pt>
    <dgm:pt modelId="{3FB9478F-7B34-46E2-B368-5CBB7BCB57C0}">
      <dgm:prSet phldrT="[Text]"/>
      <dgm:spPr/>
      <dgm:t>
        <a:bodyPr/>
        <a:lstStyle/>
        <a:p>
          <a:r>
            <a:rPr lang="en-GB" dirty="0"/>
            <a:t>Venue in each old CCG</a:t>
          </a:r>
        </a:p>
      </dgm:t>
    </dgm:pt>
    <dgm:pt modelId="{B7B6CBAA-E9E4-4479-8C4C-83B8E9187D2F}" type="parTrans" cxnId="{7F5AB97F-C5DD-4ADB-A549-0E29DCC94C6B}">
      <dgm:prSet/>
      <dgm:spPr/>
      <dgm:t>
        <a:bodyPr/>
        <a:lstStyle/>
        <a:p>
          <a:endParaRPr lang="en-GB"/>
        </a:p>
      </dgm:t>
    </dgm:pt>
    <dgm:pt modelId="{667CB051-4FAC-4FCD-B272-AB82D88EE3AD}" type="sibTrans" cxnId="{7F5AB97F-C5DD-4ADB-A549-0E29DCC94C6B}">
      <dgm:prSet/>
      <dgm:spPr/>
      <dgm:t>
        <a:bodyPr/>
        <a:lstStyle/>
        <a:p>
          <a:endParaRPr lang="en-GB"/>
        </a:p>
      </dgm:t>
    </dgm:pt>
    <dgm:pt modelId="{C2DB763A-694A-41BB-87D5-E8DCB9EC0B6A}">
      <dgm:prSet phldrT="[Text]"/>
      <dgm:spPr/>
      <dgm:t>
        <a:bodyPr/>
        <a:lstStyle/>
        <a:p>
          <a:r>
            <a:rPr lang="en-GB" dirty="0"/>
            <a:t>Travel difficulty</a:t>
          </a:r>
        </a:p>
      </dgm:t>
    </dgm:pt>
    <dgm:pt modelId="{6C9151CA-41C9-43B2-B72E-774F69C5132C}" type="parTrans" cxnId="{4E48A767-BA19-4411-871B-445072DF7DBC}">
      <dgm:prSet/>
      <dgm:spPr/>
      <dgm:t>
        <a:bodyPr/>
        <a:lstStyle/>
        <a:p>
          <a:endParaRPr lang="en-GB"/>
        </a:p>
      </dgm:t>
    </dgm:pt>
    <dgm:pt modelId="{4CCB3067-0327-4B82-8017-1E014F015861}" type="sibTrans" cxnId="{4E48A767-BA19-4411-871B-445072DF7DBC}">
      <dgm:prSet/>
      <dgm:spPr/>
      <dgm:t>
        <a:bodyPr/>
        <a:lstStyle/>
        <a:p>
          <a:endParaRPr lang="en-GB"/>
        </a:p>
      </dgm:t>
    </dgm:pt>
    <dgm:pt modelId="{CAE6B8D9-BC0A-45BB-90A7-BBE480DC3518}">
      <dgm:prSet phldrT="[Text]"/>
      <dgm:spPr/>
      <dgm:t>
        <a:bodyPr/>
        <a:lstStyle/>
        <a:p>
          <a:r>
            <a:rPr lang="en-GB" dirty="0"/>
            <a:t>SMS reminder service </a:t>
          </a:r>
        </a:p>
      </dgm:t>
    </dgm:pt>
    <dgm:pt modelId="{2E4A5966-0EC5-47B6-B461-03CDE66E2706}" type="parTrans" cxnId="{F6947F8F-A5FF-4AFE-83CE-1E295979DFA7}">
      <dgm:prSet/>
      <dgm:spPr/>
      <dgm:t>
        <a:bodyPr/>
        <a:lstStyle/>
        <a:p>
          <a:endParaRPr lang="en-GB"/>
        </a:p>
      </dgm:t>
    </dgm:pt>
    <dgm:pt modelId="{81CF9B2E-1686-4C69-8732-2DF40C253FCB}" type="sibTrans" cxnId="{F6947F8F-A5FF-4AFE-83CE-1E295979DFA7}">
      <dgm:prSet/>
      <dgm:spPr/>
      <dgm:t>
        <a:bodyPr/>
        <a:lstStyle/>
        <a:p>
          <a:endParaRPr lang="en-GB"/>
        </a:p>
      </dgm:t>
    </dgm:pt>
    <dgm:pt modelId="{AC3430DA-2AE8-473C-8346-C2651A29DA0A}">
      <dgm:prSet phldrT="[Text]"/>
      <dgm:spPr/>
      <dgm:t>
        <a:bodyPr/>
        <a:lstStyle/>
        <a:p>
          <a:r>
            <a:rPr lang="en-GB" dirty="0"/>
            <a:t>DNA Rate</a:t>
          </a:r>
        </a:p>
      </dgm:t>
    </dgm:pt>
    <dgm:pt modelId="{817BB68C-CA0D-4E06-8016-F3D8F5DFE3FD}" type="parTrans" cxnId="{12688BC6-D038-4472-86DE-4491EF76C8E9}">
      <dgm:prSet/>
      <dgm:spPr/>
      <dgm:t>
        <a:bodyPr/>
        <a:lstStyle/>
        <a:p>
          <a:endParaRPr lang="en-GB"/>
        </a:p>
      </dgm:t>
    </dgm:pt>
    <dgm:pt modelId="{CD6C7D50-05E3-4395-8B4D-CD6463FAB81A}" type="sibTrans" cxnId="{12688BC6-D038-4472-86DE-4491EF76C8E9}">
      <dgm:prSet/>
      <dgm:spPr/>
      <dgm:t>
        <a:bodyPr/>
        <a:lstStyle/>
        <a:p>
          <a:endParaRPr lang="en-GB"/>
        </a:p>
      </dgm:t>
    </dgm:pt>
    <dgm:pt modelId="{AE2BA9A4-F698-4D50-A631-A4602B4E3B5F}">
      <dgm:prSet phldrT="[Text]"/>
      <dgm:spPr/>
      <dgm:t>
        <a:bodyPr/>
        <a:lstStyle/>
        <a:p>
          <a:r>
            <a:rPr lang="en-GB" dirty="0"/>
            <a:t>Service Intro leaflet with video</a:t>
          </a:r>
        </a:p>
      </dgm:t>
    </dgm:pt>
    <dgm:pt modelId="{D2FD4042-F6DA-4244-85A5-101F9A5EBB9E}" type="parTrans" cxnId="{81CC979C-C9C5-465B-BEFC-4206D6C399F7}">
      <dgm:prSet/>
      <dgm:spPr/>
      <dgm:t>
        <a:bodyPr/>
        <a:lstStyle/>
        <a:p>
          <a:endParaRPr lang="en-GB"/>
        </a:p>
      </dgm:t>
    </dgm:pt>
    <dgm:pt modelId="{E499CEFA-0777-4967-9D83-975A0552BC48}" type="sibTrans" cxnId="{81CC979C-C9C5-465B-BEFC-4206D6C399F7}">
      <dgm:prSet/>
      <dgm:spPr/>
      <dgm:t>
        <a:bodyPr/>
        <a:lstStyle/>
        <a:p>
          <a:endParaRPr lang="en-GB"/>
        </a:p>
      </dgm:t>
    </dgm:pt>
    <dgm:pt modelId="{1FB1747C-B31C-4224-909B-9522BBA951B8}">
      <dgm:prSet phldrT="[Text]"/>
      <dgm:spPr/>
      <dgm:t>
        <a:bodyPr/>
        <a:lstStyle/>
        <a:p>
          <a:r>
            <a:rPr lang="en-GB" dirty="0"/>
            <a:t>Poor awareness of service and importance</a:t>
          </a:r>
        </a:p>
      </dgm:t>
    </dgm:pt>
    <dgm:pt modelId="{74E21A12-E5AD-4A5C-B83C-215D9C37DBC3}" type="parTrans" cxnId="{D3C7EB37-3865-4A97-9A6F-1CB48223F5EC}">
      <dgm:prSet/>
      <dgm:spPr/>
      <dgm:t>
        <a:bodyPr/>
        <a:lstStyle/>
        <a:p>
          <a:endParaRPr lang="en-GB"/>
        </a:p>
      </dgm:t>
    </dgm:pt>
    <dgm:pt modelId="{A5225921-B53C-448A-8889-5B21F85F2C00}" type="sibTrans" cxnId="{D3C7EB37-3865-4A97-9A6F-1CB48223F5EC}">
      <dgm:prSet/>
      <dgm:spPr/>
      <dgm:t>
        <a:bodyPr/>
        <a:lstStyle/>
        <a:p>
          <a:endParaRPr lang="en-GB"/>
        </a:p>
      </dgm:t>
    </dgm:pt>
    <dgm:pt modelId="{EC905657-F2DE-432C-91B9-1A6359FCD43F}" type="pres">
      <dgm:prSet presAssocID="{527258A5-AF20-4E65-95A1-BF21BAFB30EE}" presName="Name0" presStyleCnt="0">
        <dgm:presLayoutVars>
          <dgm:chMax/>
          <dgm:chPref/>
          <dgm:dir/>
          <dgm:animLvl val="lvl"/>
        </dgm:presLayoutVars>
      </dgm:prSet>
      <dgm:spPr/>
    </dgm:pt>
    <dgm:pt modelId="{CA2D4908-E6DE-4ABE-8983-82922617E4F8}" type="pres">
      <dgm:prSet presAssocID="{3FB9478F-7B34-46E2-B368-5CBB7BCB57C0}" presName="composite" presStyleCnt="0"/>
      <dgm:spPr/>
    </dgm:pt>
    <dgm:pt modelId="{4DF39971-C78E-40A8-8742-35754CF0EA44}" type="pres">
      <dgm:prSet presAssocID="{3FB9478F-7B34-46E2-B368-5CBB7BCB57C0}" presName="Parent1" presStyleLbl="node1" presStyleIdx="0" presStyleCnt="6">
        <dgm:presLayoutVars>
          <dgm:chMax val="1"/>
          <dgm:chPref val="1"/>
          <dgm:bulletEnabled val="1"/>
        </dgm:presLayoutVars>
      </dgm:prSet>
      <dgm:spPr/>
    </dgm:pt>
    <dgm:pt modelId="{8F253A7E-CFE1-4647-B5F4-AFDDF21C3419}" type="pres">
      <dgm:prSet presAssocID="{3FB9478F-7B34-46E2-B368-5CBB7BCB57C0}" presName="Childtext1" presStyleLbl="revTx" presStyleIdx="0" presStyleCnt="3">
        <dgm:presLayoutVars>
          <dgm:chMax val="0"/>
          <dgm:chPref val="0"/>
          <dgm:bulletEnabled val="1"/>
        </dgm:presLayoutVars>
      </dgm:prSet>
      <dgm:spPr/>
    </dgm:pt>
    <dgm:pt modelId="{3B736491-30E7-4A4E-BC61-92C1A53C9C21}" type="pres">
      <dgm:prSet presAssocID="{3FB9478F-7B34-46E2-B368-5CBB7BCB57C0}" presName="BalanceSpacing" presStyleCnt="0"/>
      <dgm:spPr/>
    </dgm:pt>
    <dgm:pt modelId="{9B56D764-862E-434A-83F0-2008CF923C09}" type="pres">
      <dgm:prSet presAssocID="{3FB9478F-7B34-46E2-B368-5CBB7BCB57C0}" presName="BalanceSpacing1" presStyleCnt="0"/>
      <dgm:spPr/>
    </dgm:pt>
    <dgm:pt modelId="{AB66BC6B-A446-4BF9-AF04-86A2FD3F9103}" type="pres">
      <dgm:prSet presAssocID="{667CB051-4FAC-4FCD-B272-AB82D88EE3AD}" presName="Accent1Text" presStyleLbl="node1" presStyleIdx="1" presStyleCnt="6"/>
      <dgm:spPr/>
    </dgm:pt>
    <dgm:pt modelId="{D87AAAA4-F3B8-4550-93DF-750848EC96EF}" type="pres">
      <dgm:prSet presAssocID="{667CB051-4FAC-4FCD-B272-AB82D88EE3AD}" presName="spaceBetweenRectangles" presStyleCnt="0"/>
      <dgm:spPr/>
    </dgm:pt>
    <dgm:pt modelId="{2541622E-0219-4BF3-A6C8-35B106783B66}" type="pres">
      <dgm:prSet presAssocID="{CAE6B8D9-BC0A-45BB-90A7-BBE480DC3518}" presName="composite" presStyleCnt="0"/>
      <dgm:spPr/>
    </dgm:pt>
    <dgm:pt modelId="{3AED4A63-7205-44E4-8FAC-7B1D25F3C0A8}" type="pres">
      <dgm:prSet presAssocID="{CAE6B8D9-BC0A-45BB-90A7-BBE480DC3518}" presName="Parent1" presStyleLbl="node1" presStyleIdx="2" presStyleCnt="6">
        <dgm:presLayoutVars>
          <dgm:chMax val="1"/>
          <dgm:chPref val="1"/>
          <dgm:bulletEnabled val="1"/>
        </dgm:presLayoutVars>
      </dgm:prSet>
      <dgm:spPr/>
    </dgm:pt>
    <dgm:pt modelId="{249C032F-2700-49EB-B255-27D0FD5EAB7C}" type="pres">
      <dgm:prSet presAssocID="{CAE6B8D9-BC0A-45BB-90A7-BBE480DC3518}" presName="Childtext1" presStyleLbl="revTx" presStyleIdx="1" presStyleCnt="3">
        <dgm:presLayoutVars>
          <dgm:chMax val="0"/>
          <dgm:chPref val="0"/>
          <dgm:bulletEnabled val="1"/>
        </dgm:presLayoutVars>
      </dgm:prSet>
      <dgm:spPr/>
    </dgm:pt>
    <dgm:pt modelId="{5B138240-6EFB-4277-BCF9-349090C7A72B}" type="pres">
      <dgm:prSet presAssocID="{CAE6B8D9-BC0A-45BB-90A7-BBE480DC3518}" presName="BalanceSpacing" presStyleCnt="0"/>
      <dgm:spPr/>
    </dgm:pt>
    <dgm:pt modelId="{6518B23D-C2C1-4541-8DF3-2D657CE4246E}" type="pres">
      <dgm:prSet presAssocID="{CAE6B8D9-BC0A-45BB-90A7-BBE480DC3518}" presName="BalanceSpacing1" presStyleCnt="0"/>
      <dgm:spPr/>
    </dgm:pt>
    <dgm:pt modelId="{8656FCC0-CA65-43F2-A119-FDB572FEDD68}" type="pres">
      <dgm:prSet presAssocID="{81CF9B2E-1686-4C69-8732-2DF40C253FCB}" presName="Accent1Text" presStyleLbl="node1" presStyleIdx="3" presStyleCnt="6"/>
      <dgm:spPr/>
    </dgm:pt>
    <dgm:pt modelId="{EC7C3A52-4964-46E9-9262-BA83115C172D}" type="pres">
      <dgm:prSet presAssocID="{81CF9B2E-1686-4C69-8732-2DF40C253FCB}" presName="spaceBetweenRectangles" presStyleCnt="0"/>
      <dgm:spPr/>
    </dgm:pt>
    <dgm:pt modelId="{10F21CD9-2215-4FB8-B34B-91CA0B4E2D15}" type="pres">
      <dgm:prSet presAssocID="{AE2BA9A4-F698-4D50-A631-A4602B4E3B5F}" presName="composite" presStyleCnt="0"/>
      <dgm:spPr/>
    </dgm:pt>
    <dgm:pt modelId="{EC37BCFD-ACED-4847-8119-C0393B4DF80B}" type="pres">
      <dgm:prSet presAssocID="{AE2BA9A4-F698-4D50-A631-A4602B4E3B5F}" presName="Parent1" presStyleLbl="node1" presStyleIdx="4" presStyleCnt="6">
        <dgm:presLayoutVars>
          <dgm:chMax val="1"/>
          <dgm:chPref val="1"/>
          <dgm:bulletEnabled val="1"/>
        </dgm:presLayoutVars>
      </dgm:prSet>
      <dgm:spPr/>
    </dgm:pt>
    <dgm:pt modelId="{961EFE9B-1F7C-49C9-B088-019775AC2FC6}" type="pres">
      <dgm:prSet presAssocID="{AE2BA9A4-F698-4D50-A631-A4602B4E3B5F}" presName="Childtext1" presStyleLbl="revTx" presStyleIdx="2" presStyleCnt="3">
        <dgm:presLayoutVars>
          <dgm:chMax val="0"/>
          <dgm:chPref val="0"/>
          <dgm:bulletEnabled val="1"/>
        </dgm:presLayoutVars>
      </dgm:prSet>
      <dgm:spPr/>
    </dgm:pt>
    <dgm:pt modelId="{776BB7B1-026C-4318-9BEE-CAD1954E6B90}" type="pres">
      <dgm:prSet presAssocID="{AE2BA9A4-F698-4D50-A631-A4602B4E3B5F}" presName="BalanceSpacing" presStyleCnt="0"/>
      <dgm:spPr/>
    </dgm:pt>
    <dgm:pt modelId="{3F505368-8FDD-446B-8842-E72309FDF58F}" type="pres">
      <dgm:prSet presAssocID="{AE2BA9A4-F698-4D50-A631-A4602B4E3B5F}" presName="BalanceSpacing1" presStyleCnt="0"/>
      <dgm:spPr/>
    </dgm:pt>
    <dgm:pt modelId="{D11DC0B5-FAAE-49EE-ACC4-133A96034A19}" type="pres">
      <dgm:prSet presAssocID="{E499CEFA-0777-4967-9D83-975A0552BC48}" presName="Accent1Text" presStyleLbl="node1" presStyleIdx="5" presStyleCnt="6"/>
      <dgm:spPr/>
    </dgm:pt>
  </dgm:ptLst>
  <dgm:cxnLst>
    <dgm:cxn modelId="{76F66F00-D3A8-471F-B9F1-C5AE9775F51B}" type="presOf" srcId="{527258A5-AF20-4E65-95A1-BF21BAFB30EE}" destId="{EC905657-F2DE-432C-91B9-1A6359FCD43F}" srcOrd="0" destOrd="0" presId="urn:microsoft.com/office/officeart/2008/layout/AlternatingHexagons"/>
    <dgm:cxn modelId="{7ECA8B08-3101-43DB-9B54-D960D6E3A412}" type="presOf" srcId="{CAE6B8D9-BC0A-45BB-90A7-BBE480DC3518}" destId="{3AED4A63-7205-44E4-8FAC-7B1D25F3C0A8}" srcOrd="0" destOrd="0" presId="urn:microsoft.com/office/officeart/2008/layout/AlternatingHexagons"/>
    <dgm:cxn modelId="{ED1EC909-4D00-4C9F-8041-BB2E262806E9}" type="presOf" srcId="{C2DB763A-694A-41BB-87D5-E8DCB9EC0B6A}" destId="{8F253A7E-CFE1-4647-B5F4-AFDDF21C3419}" srcOrd="0" destOrd="0" presId="urn:microsoft.com/office/officeart/2008/layout/AlternatingHexagons"/>
    <dgm:cxn modelId="{057B3D11-DCDF-4D9B-B753-F22F76EEEE44}" type="presOf" srcId="{AC3430DA-2AE8-473C-8346-C2651A29DA0A}" destId="{249C032F-2700-49EB-B255-27D0FD5EAB7C}" srcOrd="0" destOrd="0" presId="urn:microsoft.com/office/officeart/2008/layout/AlternatingHexagons"/>
    <dgm:cxn modelId="{9D538623-64F5-4E99-B4A3-D7F172E2A7CA}" type="presOf" srcId="{AE2BA9A4-F698-4D50-A631-A4602B4E3B5F}" destId="{EC37BCFD-ACED-4847-8119-C0393B4DF80B}" srcOrd="0" destOrd="0" presId="urn:microsoft.com/office/officeart/2008/layout/AlternatingHexagons"/>
    <dgm:cxn modelId="{B2945434-150B-4B7C-9BAD-40DDF9CC3715}" type="presOf" srcId="{1FB1747C-B31C-4224-909B-9522BBA951B8}" destId="{961EFE9B-1F7C-49C9-B088-019775AC2FC6}" srcOrd="0" destOrd="0" presId="urn:microsoft.com/office/officeart/2008/layout/AlternatingHexagons"/>
    <dgm:cxn modelId="{D3C7EB37-3865-4A97-9A6F-1CB48223F5EC}" srcId="{AE2BA9A4-F698-4D50-A631-A4602B4E3B5F}" destId="{1FB1747C-B31C-4224-909B-9522BBA951B8}" srcOrd="0" destOrd="0" parTransId="{74E21A12-E5AD-4A5C-B83C-215D9C37DBC3}" sibTransId="{A5225921-B53C-448A-8889-5B21F85F2C00}"/>
    <dgm:cxn modelId="{CDE3D85C-F3B1-4B95-8F55-8160E242B13F}" type="presOf" srcId="{667CB051-4FAC-4FCD-B272-AB82D88EE3AD}" destId="{AB66BC6B-A446-4BF9-AF04-86A2FD3F9103}" srcOrd="0" destOrd="0" presId="urn:microsoft.com/office/officeart/2008/layout/AlternatingHexagons"/>
    <dgm:cxn modelId="{2A713B62-310D-4FE7-8B35-E040E321CEAF}" type="presOf" srcId="{E499CEFA-0777-4967-9D83-975A0552BC48}" destId="{D11DC0B5-FAAE-49EE-ACC4-133A96034A19}" srcOrd="0" destOrd="0" presId="urn:microsoft.com/office/officeart/2008/layout/AlternatingHexagons"/>
    <dgm:cxn modelId="{4E48A767-BA19-4411-871B-445072DF7DBC}" srcId="{3FB9478F-7B34-46E2-B368-5CBB7BCB57C0}" destId="{C2DB763A-694A-41BB-87D5-E8DCB9EC0B6A}" srcOrd="0" destOrd="0" parTransId="{6C9151CA-41C9-43B2-B72E-774F69C5132C}" sibTransId="{4CCB3067-0327-4B82-8017-1E014F015861}"/>
    <dgm:cxn modelId="{7F5AB97F-C5DD-4ADB-A549-0E29DCC94C6B}" srcId="{527258A5-AF20-4E65-95A1-BF21BAFB30EE}" destId="{3FB9478F-7B34-46E2-B368-5CBB7BCB57C0}" srcOrd="0" destOrd="0" parTransId="{B7B6CBAA-E9E4-4479-8C4C-83B8E9187D2F}" sibTransId="{667CB051-4FAC-4FCD-B272-AB82D88EE3AD}"/>
    <dgm:cxn modelId="{F6947F8F-A5FF-4AFE-83CE-1E295979DFA7}" srcId="{527258A5-AF20-4E65-95A1-BF21BAFB30EE}" destId="{CAE6B8D9-BC0A-45BB-90A7-BBE480DC3518}" srcOrd="1" destOrd="0" parTransId="{2E4A5966-0EC5-47B6-B461-03CDE66E2706}" sibTransId="{81CF9B2E-1686-4C69-8732-2DF40C253FCB}"/>
    <dgm:cxn modelId="{81CC979C-C9C5-465B-BEFC-4206D6C399F7}" srcId="{527258A5-AF20-4E65-95A1-BF21BAFB30EE}" destId="{AE2BA9A4-F698-4D50-A631-A4602B4E3B5F}" srcOrd="2" destOrd="0" parTransId="{D2FD4042-F6DA-4244-85A5-101F9A5EBB9E}" sibTransId="{E499CEFA-0777-4967-9D83-975A0552BC48}"/>
    <dgm:cxn modelId="{F12A22A7-A15A-45A9-89DC-BC6AA1F18329}" type="presOf" srcId="{81CF9B2E-1686-4C69-8732-2DF40C253FCB}" destId="{8656FCC0-CA65-43F2-A119-FDB572FEDD68}" srcOrd="0" destOrd="0" presId="urn:microsoft.com/office/officeart/2008/layout/AlternatingHexagons"/>
    <dgm:cxn modelId="{12688BC6-D038-4472-86DE-4491EF76C8E9}" srcId="{CAE6B8D9-BC0A-45BB-90A7-BBE480DC3518}" destId="{AC3430DA-2AE8-473C-8346-C2651A29DA0A}" srcOrd="0" destOrd="0" parTransId="{817BB68C-CA0D-4E06-8016-F3D8F5DFE3FD}" sibTransId="{CD6C7D50-05E3-4395-8B4D-CD6463FAB81A}"/>
    <dgm:cxn modelId="{78ECDEF7-F70C-4F94-B989-671A91DE542F}" type="presOf" srcId="{3FB9478F-7B34-46E2-B368-5CBB7BCB57C0}" destId="{4DF39971-C78E-40A8-8742-35754CF0EA44}" srcOrd="0" destOrd="0" presId="urn:microsoft.com/office/officeart/2008/layout/AlternatingHexagons"/>
    <dgm:cxn modelId="{2692A4C3-43ED-49CD-897C-D929CA22DD3A}" type="presParOf" srcId="{EC905657-F2DE-432C-91B9-1A6359FCD43F}" destId="{CA2D4908-E6DE-4ABE-8983-82922617E4F8}" srcOrd="0" destOrd="0" presId="urn:microsoft.com/office/officeart/2008/layout/AlternatingHexagons"/>
    <dgm:cxn modelId="{E419F3EE-4A0D-456C-9A8F-445BCCF3EF75}" type="presParOf" srcId="{CA2D4908-E6DE-4ABE-8983-82922617E4F8}" destId="{4DF39971-C78E-40A8-8742-35754CF0EA44}" srcOrd="0" destOrd="0" presId="urn:microsoft.com/office/officeart/2008/layout/AlternatingHexagons"/>
    <dgm:cxn modelId="{ABA29BBA-E697-4410-9571-8B951DC838F6}" type="presParOf" srcId="{CA2D4908-E6DE-4ABE-8983-82922617E4F8}" destId="{8F253A7E-CFE1-4647-B5F4-AFDDF21C3419}" srcOrd="1" destOrd="0" presId="urn:microsoft.com/office/officeart/2008/layout/AlternatingHexagons"/>
    <dgm:cxn modelId="{2BE89A41-FA77-41C1-97EF-4B99F9CECC01}" type="presParOf" srcId="{CA2D4908-E6DE-4ABE-8983-82922617E4F8}" destId="{3B736491-30E7-4A4E-BC61-92C1A53C9C21}" srcOrd="2" destOrd="0" presId="urn:microsoft.com/office/officeart/2008/layout/AlternatingHexagons"/>
    <dgm:cxn modelId="{1C91A0D6-4AE3-4CEB-B7A0-D1567387B471}" type="presParOf" srcId="{CA2D4908-E6DE-4ABE-8983-82922617E4F8}" destId="{9B56D764-862E-434A-83F0-2008CF923C09}" srcOrd="3" destOrd="0" presId="urn:microsoft.com/office/officeart/2008/layout/AlternatingHexagons"/>
    <dgm:cxn modelId="{C7E049B1-5CAF-464D-9682-4A996520D64E}" type="presParOf" srcId="{CA2D4908-E6DE-4ABE-8983-82922617E4F8}" destId="{AB66BC6B-A446-4BF9-AF04-86A2FD3F9103}" srcOrd="4" destOrd="0" presId="urn:microsoft.com/office/officeart/2008/layout/AlternatingHexagons"/>
    <dgm:cxn modelId="{0EFB618A-7143-4547-9A27-38EC031925DD}" type="presParOf" srcId="{EC905657-F2DE-432C-91B9-1A6359FCD43F}" destId="{D87AAAA4-F3B8-4550-93DF-750848EC96EF}" srcOrd="1" destOrd="0" presId="urn:microsoft.com/office/officeart/2008/layout/AlternatingHexagons"/>
    <dgm:cxn modelId="{F2AB4702-875C-45FF-A6B6-C2E9034F37C5}" type="presParOf" srcId="{EC905657-F2DE-432C-91B9-1A6359FCD43F}" destId="{2541622E-0219-4BF3-A6C8-35B106783B66}" srcOrd="2" destOrd="0" presId="urn:microsoft.com/office/officeart/2008/layout/AlternatingHexagons"/>
    <dgm:cxn modelId="{7B1CD1EF-32AF-4945-BF0F-0ED9B7A57467}" type="presParOf" srcId="{2541622E-0219-4BF3-A6C8-35B106783B66}" destId="{3AED4A63-7205-44E4-8FAC-7B1D25F3C0A8}" srcOrd="0" destOrd="0" presId="urn:microsoft.com/office/officeart/2008/layout/AlternatingHexagons"/>
    <dgm:cxn modelId="{B9836834-8585-4ED2-A918-A900CB8B106A}" type="presParOf" srcId="{2541622E-0219-4BF3-A6C8-35B106783B66}" destId="{249C032F-2700-49EB-B255-27D0FD5EAB7C}" srcOrd="1" destOrd="0" presId="urn:microsoft.com/office/officeart/2008/layout/AlternatingHexagons"/>
    <dgm:cxn modelId="{1B6FFF5B-CEA2-4B14-84E2-53DDBCFB2550}" type="presParOf" srcId="{2541622E-0219-4BF3-A6C8-35B106783B66}" destId="{5B138240-6EFB-4277-BCF9-349090C7A72B}" srcOrd="2" destOrd="0" presId="urn:microsoft.com/office/officeart/2008/layout/AlternatingHexagons"/>
    <dgm:cxn modelId="{429B4755-67EB-4D2B-B15B-509AA441A99E}" type="presParOf" srcId="{2541622E-0219-4BF3-A6C8-35B106783B66}" destId="{6518B23D-C2C1-4541-8DF3-2D657CE4246E}" srcOrd="3" destOrd="0" presId="urn:microsoft.com/office/officeart/2008/layout/AlternatingHexagons"/>
    <dgm:cxn modelId="{086D3B24-D45D-4FE9-897C-FE884885F7A6}" type="presParOf" srcId="{2541622E-0219-4BF3-A6C8-35B106783B66}" destId="{8656FCC0-CA65-43F2-A119-FDB572FEDD68}" srcOrd="4" destOrd="0" presId="urn:microsoft.com/office/officeart/2008/layout/AlternatingHexagons"/>
    <dgm:cxn modelId="{633298FD-EC0D-4973-8901-212AD256D494}" type="presParOf" srcId="{EC905657-F2DE-432C-91B9-1A6359FCD43F}" destId="{EC7C3A52-4964-46E9-9262-BA83115C172D}" srcOrd="3" destOrd="0" presId="urn:microsoft.com/office/officeart/2008/layout/AlternatingHexagons"/>
    <dgm:cxn modelId="{42DC4284-EEAA-45F8-AE79-4F14CF567E55}" type="presParOf" srcId="{EC905657-F2DE-432C-91B9-1A6359FCD43F}" destId="{10F21CD9-2215-4FB8-B34B-91CA0B4E2D15}" srcOrd="4" destOrd="0" presId="urn:microsoft.com/office/officeart/2008/layout/AlternatingHexagons"/>
    <dgm:cxn modelId="{F5FB2858-7D32-45B0-80CD-7360838C2473}" type="presParOf" srcId="{10F21CD9-2215-4FB8-B34B-91CA0B4E2D15}" destId="{EC37BCFD-ACED-4847-8119-C0393B4DF80B}" srcOrd="0" destOrd="0" presId="urn:microsoft.com/office/officeart/2008/layout/AlternatingHexagons"/>
    <dgm:cxn modelId="{83EC3B14-8944-4444-AE75-91B747042AD9}" type="presParOf" srcId="{10F21CD9-2215-4FB8-B34B-91CA0B4E2D15}" destId="{961EFE9B-1F7C-49C9-B088-019775AC2FC6}" srcOrd="1" destOrd="0" presId="urn:microsoft.com/office/officeart/2008/layout/AlternatingHexagons"/>
    <dgm:cxn modelId="{56F79487-AB97-42FD-A6A7-E0AE16664900}" type="presParOf" srcId="{10F21CD9-2215-4FB8-B34B-91CA0B4E2D15}" destId="{776BB7B1-026C-4318-9BEE-CAD1954E6B90}" srcOrd="2" destOrd="0" presId="urn:microsoft.com/office/officeart/2008/layout/AlternatingHexagons"/>
    <dgm:cxn modelId="{4BFB7407-B205-4A27-B26C-28DFD83D15C4}" type="presParOf" srcId="{10F21CD9-2215-4FB8-B34B-91CA0B4E2D15}" destId="{3F505368-8FDD-446B-8842-E72309FDF58F}" srcOrd="3" destOrd="0" presId="urn:microsoft.com/office/officeart/2008/layout/AlternatingHexagons"/>
    <dgm:cxn modelId="{BED28F79-CE8D-47DA-8326-F47599287437}" type="presParOf" srcId="{10F21CD9-2215-4FB8-B34B-91CA0B4E2D15}" destId="{D11DC0B5-FAAE-49EE-ACC4-133A96034A19}"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238763-A160-4259-BC82-B8FC78871467}"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endParaRPr lang="en-GB"/>
        </a:p>
      </dgm:t>
    </dgm:pt>
    <dgm:pt modelId="{07E989B8-6E13-404F-8822-0E35625C1661}">
      <dgm:prSet phldrT="[Text]"/>
      <dgm:spPr/>
      <dgm:t>
        <a:bodyPr/>
        <a:lstStyle/>
        <a:p>
          <a:r>
            <a:rPr lang="en-GB" dirty="0"/>
            <a:t>Pulmonary Rehab</a:t>
          </a:r>
        </a:p>
      </dgm:t>
    </dgm:pt>
    <dgm:pt modelId="{76871908-FD2B-487C-AF4E-EB5317E0DC58}" type="parTrans" cxnId="{E162BEF8-3E71-49C7-A8A1-A8D70D4F3567}">
      <dgm:prSet/>
      <dgm:spPr/>
      <dgm:t>
        <a:bodyPr/>
        <a:lstStyle/>
        <a:p>
          <a:endParaRPr lang="en-GB"/>
        </a:p>
      </dgm:t>
    </dgm:pt>
    <dgm:pt modelId="{30552E07-CB96-423B-9EC2-08227DFB7C4C}" type="sibTrans" cxnId="{E162BEF8-3E71-49C7-A8A1-A8D70D4F3567}">
      <dgm:prSet/>
      <dgm:spPr/>
      <dgm:t>
        <a:bodyPr/>
        <a:lstStyle/>
        <a:p>
          <a:endParaRPr lang="en-GB"/>
        </a:p>
      </dgm:t>
    </dgm:pt>
    <dgm:pt modelId="{B19B7D0D-26C1-43AB-919F-60636D8974D5}">
      <dgm:prSet phldrT="[Text]"/>
      <dgm:spPr/>
      <dgm:t>
        <a:bodyPr/>
        <a:lstStyle/>
        <a:p>
          <a:r>
            <a:rPr lang="en-GB" dirty="0"/>
            <a:t>Face to Face</a:t>
          </a:r>
        </a:p>
      </dgm:t>
    </dgm:pt>
    <dgm:pt modelId="{A99082D2-1D63-4C61-AB13-D4047FA851FE}" type="parTrans" cxnId="{5E353FC8-2AE2-457B-B658-A174616997D3}">
      <dgm:prSet/>
      <dgm:spPr/>
      <dgm:t>
        <a:bodyPr/>
        <a:lstStyle/>
        <a:p>
          <a:endParaRPr lang="en-GB"/>
        </a:p>
      </dgm:t>
    </dgm:pt>
    <dgm:pt modelId="{B76E0E4D-FDC0-42B6-A4AF-062C3128AE0D}" type="sibTrans" cxnId="{5E353FC8-2AE2-457B-B658-A174616997D3}">
      <dgm:prSet/>
      <dgm:spPr/>
      <dgm:t>
        <a:bodyPr/>
        <a:lstStyle/>
        <a:p>
          <a:endParaRPr lang="en-GB"/>
        </a:p>
      </dgm:t>
    </dgm:pt>
    <dgm:pt modelId="{12E3C9A7-4241-4849-A4D9-C4520FCC7C53}">
      <dgm:prSet phldrT="[Text]"/>
      <dgm:spPr/>
      <dgm:t>
        <a:bodyPr/>
        <a:lstStyle/>
        <a:p>
          <a:r>
            <a:rPr lang="en-GB" dirty="0"/>
            <a:t>Digital remote</a:t>
          </a:r>
        </a:p>
      </dgm:t>
    </dgm:pt>
    <dgm:pt modelId="{7633FF28-6C1B-492A-8ADB-E7850BC807B8}" type="parTrans" cxnId="{0293D1CE-24AF-4EEC-BA90-D5B258A688E7}">
      <dgm:prSet/>
      <dgm:spPr/>
      <dgm:t>
        <a:bodyPr/>
        <a:lstStyle/>
        <a:p>
          <a:endParaRPr lang="en-GB"/>
        </a:p>
      </dgm:t>
    </dgm:pt>
    <dgm:pt modelId="{B5ACAE66-9B3E-4EBD-A1EF-169F55BBF19C}" type="sibTrans" cxnId="{0293D1CE-24AF-4EEC-BA90-D5B258A688E7}">
      <dgm:prSet/>
      <dgm:spPr/>
      <dgm:t>
        <a:bodyPr/>
        <a:lstStyle/>
        <a:p>
          <a:endParaRPr lang="en-GB"/>
        </a:p>
      </dgm:t>
    </dgm:pt>
    <dgm:pt modelId="{B298B121-D264-4B79-BFA3-0FAFBC143E13}">
      <dgm:prSet phldrT="[Text]"/>
      <dgm:spPr/>
      <dgm:t>
        <a:bodyPr/>
        <a:lstStyle/>
        <a:p>
          <a:r>
            <a:rPr lang="en-GB" dirty="0"/>
            <a:t>Paper remote</a:t>
          </a:r>
        </a:p>
      </dgm:t>
    </dgm:pt>
    <dgm:pt modelId="{270B520F-472F-418B-A13F-4819E4DAF670}" type="parTrans" cxnId="{A5699F1F-371F-48E2-A8E6-7900544A27F9}">
      <dgm:prSet/>
      <dgm:spPr/>
      <dgm:t>
        <a:bodyPr/>
        <a:lstStyle/>
        <a:p>
          <a:endParaRPr lang="en-GB"/>
        </a:p>
      </dgm:t>
    </dgm:pt>
    <dgm:pt modelId="{A115F27D-4542-4E71-B270-4154A22683EE}" type="sibTrans" cxnId="{A5699F1F-371F-48E2-A8E6-7900544A27F9}">
      <dgm:prSet/>
      <dgm:spPr/>
      <dgm:t>
        <a:bodyPr/>
        <a:lstStyle/>
        <a:p>
          <a:endParaRPr lang="en-GB"/>
        </a:p>
      </dgm:t>
    </dgm:pt>
    <dgm:pt modelId="{4381AF12-E830-4306-8A30-1DC82F4DB59E}" type="pres">
      <dgm:prSet presAssocID="{88238763-A160-4259-BC82-B8FC78871467}" presName="Name0" presStyleCnt="0">
        <dgm:presLayoutVars>
          <dgm:chPref val="1"/>
          <dgm:dir/>
          <dgm:animOne val="branch"/>
          <dgm:animLvl val="lvl"/>
          <dgm:resizeHandles val="exact"/>
        </dgm:presLayoutVars>
      </dgm:prSet>
      <dgm:spPr/>
    </dgm:pt>
    <dgm:pt modelId="{311EFCA3-928C-4350-938E-C45B0E4D3968}" type="pres">
      <dgm:prSet presAssocID="{07E989B8-6E13-404F-8822-0E35625C1661}" presName="root1" presStyleCnt="0"/>
      <dgm:spPr/>
    </dgm:pt>
    <dgm:pt modelId="{D59BEB7E-F1A8-4B1B-8A51-0A9DBCEDB042}" type="pres">
      <dgm:prSet presAssocID="{07E989B8-6E13-404F-8822-0E35625C1661}" presName="LevelOneTextNode" presStyleLbl="node0" presStyleIdx="0" presStyleCnt="1">
        <dgm:presLayoutVars>
          <dgm:chPref val="3"/>
        </dgm:presLayoutVars>
      </dgm:prSet>
      <dgm:spPr/>
    </dgm:pt>
    <dgm:pt modelId="{D478A0F7-0DBF-4CC2-A4FC-E33B8796BCF5}" type="pres">
      <dgm:prSet presAssocID="{07E989B8-6E13-404F-8822-0E35625C1661}" presName="level2hierChild" presStyleCnt="0"/>
      <dgm:spPr/>
    </dgm:pt>
    <dgm:pt modelId="{63560A5E-50AB-4194-8AC9-5FB589707AE1}" type="pres">
      <dgm:prSet presAssocID="{A99082D2-1D63-4C61-AB13-D4047FA851FE}" presName="conn2-1" presStyleLbl="parChTrans1D2" presStyleIdx="0" presStyleCnt="3"/>
      <dgm:spPr/>
    </dgm:pt>
    <dgm:pt modelId="{7DC55A68-3238-45A5-B6B0-88EF0C4C1514}" type="pres">
      <dgm:prSet presAssocID="{A99082D2-1D63-4C61-AB13-D4047FA851FE}" presName="connTx" presStyleLbl="parChTrans1D2" presStyleIdx="0" presStyleCnt="3"/>
      <dgm:spPr/>
    </dgm:pt>
    <dgm:pt modelId="{1FB4DE53-E7B8-45F2-A87A-9C04AAE22F26}" type="pres">
      <dgm:prSet presAssocID="{B19B7D0D-26C1-43AB-919F-60636D8974D5}" presName="root2" presStyleCnt="0"/>
      <dgm:spPr/>
    </dgm:pt>
    <dgm:pt modelId="{938BE115-C0D9-4D2E-BA96-27146A43F0A0}" type="pres">
      <dgm:prSet presAssocID="{B19B7D0D-26C1-43AB-919F-60636D8974D5}" presName="LevelTwoTextNode" presStyleLbl="node2" presStyleIdx="0" presStyleCnt="3">
        <dgm:presLayoutVars>
          <dgm:chPref val="3"/>
        </dgm:presLayoutVars>
      </dgm:prSet>
      <dgm:spPr/>
    </dgm:pt>
    <dgm:pt modelId="{3BF99DE7-C0AA-42AA-B63E-253F85EEDD2F}" type="pres">
      <dgm:prSet presAssocID="{B19B7D0D-26C1-43AB-919F-60636D8974D5}" presName="level3hierChild" presStyleCnt="0"/>
      <dgm:spPr/>
    </dgm:pt>
    <dgm:pt modelId="{A4848EC7-1F4C-4FE3-89C2-979CC49336DC}" type="pres">
      <dgm:prSet presAssocID="{7633FF28-6C1B-492A-8ADB-E7850BC807B8}" presName="conn2-1" presStyleLbl="parChTrans1D2" presStyleIdx="1" presStyleCnt="3"/>
      <dgm:spPr/>
    </dgm:pt>
    <dgm:pt modelId="{0C0DCBB2-E00A-4547-9DA8-EE25B5439BC9}" type="pres">
      <dgm:prSet presAssocID="{7633FF28-6C1B-492A-8ADB-E7850BC807B8}" presName="connTx" presStyleLbl="parChTrans1D2" presStyleIdx="1" presStyleCnt="3"/>
      <dgm:spPr/>
    </dgm:pt>
    <dgm:pt modelId="{262B141B-B912-408E-BCAA-93D393051056}" type="pres">
      <dgm:prSet presAssocID="{12E3C9A7-4241-4849-A4D9-C4520FCC7C53}" presName="root2" presStyleCnt="0"/>
      <dgm:spPr/>
    </dgm:pt>
    <dgm:pt modelId="{EE7AF8B2-88A3-4599-8E11-1997C6AB7D36}" type="pres">
      <dgm:prSet presAssocID="{12E3C9A7-4241-4849-A4D9-C4520FCC7C53}" presName="LevelTwoTextNode" presStyleLbl="node2" presStyleIdx="1" presStyleCnt="3">
        <dgm:presLayoutVars>
          <dgm:chPref val="3"/>
        </dgm:presLayoutVars>
      </dgm:prSet>
      <dgm:spPr/>
    </dgm:pt>
    <dgm:pt modelId="{D198DF51-3450-4EDB-A016-A3B31B55183C}" type="pres">
      <dgm:prSet presAssocID="{12E3C9A7-4241-4849-A4D9-C4520FCC7C53}" presName="level3hierChild" presStyleCnt="0"/>
      <dgm:spPr/>
    </dgm:pt>
    <dgm:pt modelId="{9A8BD9E2-775B-4865-AE49-EAEACDBBE77A}" type="pres">
      <dgm:prSet presAssocID="{270B520F-472F-418B-A13F-4819E4DAF670}" presName="conn2-1" presStyleLbl="parChTrans1D2" presStyleIdx="2" presStyleCnt="3"/>
      <dgm:spPr/>
    </dgm:pt>
    <dgm:pt modelId="{2AC2F905-40F9-41DD-AAD7-04D4A5A4388A}" type="pres">
      <dgm:prSet presAssocID="{270B520F-472F-418B-A13F-4819E4DAF670}" presName="connTx" presStyleLbl="parChTrans1D2" presStyleIdx="2" presStyleCnt="3"/>
      <dgm:spPr/>
    </dgm:pt>
    <dgm:pt modelId="{5325579D-AC0C-40DB-83FB-718C9A881544}" type="pres">
      <dgm:prSet presAssocID="{B298B121-D264-4B79-BFA3-0FAFBC143E13}" presName="root2" presStyleCnt="0"/>
      <dgm:spPr/>
    </dgm:pt>
    <dgm:pt modelId="{DB0F4619-BF63-42F8-941B-8B292A0F9B16}" type="pres">
      <dgm:prSet presAssocID="{B298B121-D264-4B79-BFA3-0FAFBC143E13}" presName="LevelTwoTextNode" presStyleLbl="node2" presStyleIdx="2" presStyleCnt="3">
        <dgm:presLayoutVars>
          <dgm:chPref val="3"/>
        </dgm:presLayoutVars>
      </dgm:prSet>
      <dgm:spPr/>
    </dgm:pt>
    <dgm:pt modelId="{69FEFC5D-4B3B-40AD-A715-F55567AAEA3E}" type="pres">
      <dgm:prSet presAssocID="{B298B121-D264-4B79-BFA3-0FAFBC143E13}" presName="level3hierChild" presStyleCnt="0"/>
      <dgm:spPr/>
    </dgm:pt>
  </dgm:ptLst>
  <dgm:cxnLst>
    <dgm:cxn modelId="{F520EF04-2AB9-4761-BC79-C69002E9CFB2}" type="presOf" srcId="{B19B7D0D-26C1-43AB-919F-60636D8974D5}" destId="{938BE115-C0D9-4D2E-BA96-27146A43F0A0}" srcOrd="0" destOrd="0" presId="urn:microsoft.com/office/officeart/2008/layout/HorizontalMultiLevelHierarchy"/>
    <dgm:cxn modelId="{E283A207-BFA3-4191-AF4E-C602F2F314D2}" type="presOf" srcId="{B298B121-D264-4B79-BFA3-0FAFBC143E13}" destId="{DB0F4619-BF63-42F8-941B-8B292A0F9B16}" srcOrd="0" destOrd="0" presId="urn:microsoft.com/office/officeart/2008/layout/HorizontalMultiLevelHierarchy"/>
    <dgm:cxn modelId="{A5699F1F-371F-48E2-A8E6-7900544A27F9}" srcId="{07E989B8-6E13-404F-8822-0E35625C1661}" destId="{B298B121-D264-4B79-BFA3-0FAFBC143E13}" srcOrd="2" destOrd="0" parTransId="{270B520F-472F-418B-A13F-4819E4DAF670}" sibTransId="{A115F27D-4542-4E71-B270-4154A22683EE}"/>
    <dgm:cxn modelId="{9875714B-A39A-4509-BC2A-7E742E63710D}" type="presOf" srcId="{7633FF28-6C1B-492A-8ADB-E7850BC807B8}" destId="{0C0DCBB2-E00A-4547-9DA8-EE25B5439BC9}" srcOrd="1" destOrd="0" presId="urn:microsoft.com/office/officeart/2008/layout/HorizontalMultiLevelHierarchy"/>
    <dgm:cxn modelId="{DC2A6C53-BBEA-4F18-BA27-F50EA679CC90}" type="presOf" srcId="{A99082D2-1D63-4C61-AB13-D4047FA851FE}" destId="{7DC55A68-3238-45A5-B6B0-88EF0C4C1514}" srcOrd="1" destOrd="0" presId="urn:microsoft.com/office/officeart/2008/layout/HorizontalMultiLevelHierarchy"/>
    <dgm:cxn modelId="{5B739675-DF5C-42DF-9FF2-8FC57DFC2DCC}" type="presOf" srcId="{A99082D2-1D63-4C61-AB13-D4047FA851FE}" destId="{63560A5E-50AB-4194-8AC9-5FB589707AE1}" srcOrd="0" destOrd="0" presId="urn:microsoft.com/office/officeart/2008/layout/HorizontalMultiLevelHierarchy"/>
    <dgm:cxn modelId="{B547E956-B5D3-446D-A2F0-518AF1CAC0AF}" type="presOf" srcId="{07E989B8-6E13-404F-8822-0E35625C1661}" destId="{D59BEB7E-F1A8-4B1B-8A51-0A9DBCEDB042}" srcOrd="0" destOrd="0" presId="urn:microsoft.com/office/officeart/2008/layout/HorizontalMultiLevelHierarchy"/>
    <dgm:cxn modelId="{43B8258A-1EA6-4F87-8F89-5B2B717AC50A}" type="presOf" srcId="{270B520F-472F-418B-A13F-4819E4DAF670}" destId="{9A8BD9E2-775B-4865-AE49-EAEACDBBE77A}" srcOrd="0" destOrd="0" presId="urn:microsoft.com/office/officeart/2008/layout/HorizontalMultiLevelHierarchy"/>
    <dgm:cxn modelId="{8F4F579E-7C27-4CCE-AE09-88411A2C5763}" type="presOf" srcId="{270B520F-472F-418B-A13F-4819E4DAF670}" destId="{2AC2F905-40F9-41DD-AAD7-04D4A5A4388A}" srcOrd="1" destOrd="0" presId="urn:microsoft.com/office/officeart/2008/layout/HorizontalMultiLevelHierarchy"/>
    <dgm:cxn modelId="{9E3EA3B7-1C01-43FF-B9A0-5099E9F6A3E9}" type="presOf" srcId="{88238763-A160-4259-BC82-B8FC78871467}" destId="{4381AF12-E830-4306-8A30-1DC82F4DB59E}" srcOrd="0" destOrd="0" presId="urn:microsoft.com/office/officeart/2008/layout/HorizontalMultiLevelHierarchy"/>
    <dgm:cxn modelId="{D571C1C1-668A-49F8-B24F-18382658EF83}" type="presOf" srcId="{12E3C9A7-4241-4849-A4D9-C4520FCC7C53}" destId="{EE7AF8B2-88A3-4599-8E11-1997C6AB7D36}" srcOrd="0" destOrd="0" presId="urn:microsoft.com/office/officeart/2008/layout/HorizontalMultiLevelHierarchy"/>
    <dgm:cxn modelId="{A946D0C3-3108-4661-87BD-6A0CB6CC733E}" type="presOf" srcId="{7633FF28-6C1B-492A-8ADB-E7850BC807B8}" destId="{A4848EC7-1F4C-4FE3-89C2-979CC49336DC}" srcOrd="0" destOrd="0" presId="urn:microsoft.com/office/officeart/2008/layout/HorizontalMultiLevelHierarchy"/>
    <dgm:cxn modelId="{5E353FC8-2AE2-457B-B658-A174616997D3}" srcId="{07E989B8-6E13-404F-8822-0E35625C1661}" destId="{B19B7D0D-26C1-43AB-919F-60636D8974D5}" srcOrd="0" destOrd="0" parTransId="{A99082D2-1D63-4C61-AB13-D4047FA851FE}" sibTransId="{B76E0E4D-FDC0-42B6-A4AF-062C3128AE0D}"/>
    <dgm:cxn modelId="{0293D1CE-24AF-4EEC-BA90-D5B258A688E7}" srcId="{07E989B8-6E13-404F-8822-0E35625C1661}" destId="{12E3C9A7-4241-4849-A4D9-C4520FCC7C53}" srcOrd="1" destOrd="0" parTransId="{7633FF28-6C1B-492A-8ADB-E7850BC807B8}" sibTransId="{B5ACAE66-9B3E-4EBD-A1EF-169F55BBF19C}"/>
    <dgm:cxn modelId="{E162BEF8-3E71-49C7-A8A1-A8D70D4F3567}" srcId="{88238763-A160-4259-BC82-B8FC78871467}" destId="{07E989B8-6E13-404F-8822-0E35625C1661}" srcOrd="0" destOrd="0" parTransId="{76871908-FD2B-487C-AF4E-EB5317E0DC58}" sibTransId="{30552E07-CB96-423B-9EC2-08227DFB7C4C}"/>
    <dgm:cxn modelId="{C899FACB-A8D9-436F-B9FE-F7F007666F1A}" type="presParOf" srcId="{4381AF12-E830-4306-8A30-1DC82F4DB59E}" destId="{311EFCA3-928C-4350-938E-C45B0E4D3968}" srcOrd="0" destOrd="0" presId="urn:microsoft.com/office/officeart/2008/layout/HorizontalMultiLevelHierarchy"/>
    <dgm:cxn modelId="{64DAB8F8-F9C3-4220-8961-B7E9E1705E79}" type="presParOf" srcId="{311EFCA3-928C-4350-938E-C45B0E4D3968}" destId="{D59BEB7E-F1A8-4B1B-8A51-0A9DBCEDB042}" srcOrd="0" destOrd="0" presId="urn:microsoft.com/office/officeart/2008/layout/HorizontalMultiLevelHierarchy"/>
    <dgm:cxn modelId="{0E9D6816-1DA9-461B-8E87-536C769F1B11}" type="presParOf" srcId="{311EFCA3-928C-4350-938E-C45B0E4D3968}" destId="{D478A0F7-0DBF-4CC2-A4FC-E33B8796BCF5}" srcOrd="1" destOrd="0" presId="urn:microsoft.com/office/officeart/2008/layout/HorizontalMultiLevelHierarchy"/>
    <dgm:cxn modelId="{21ED4D9B-65E2-43D1-8C3A-69D2BBB347EC}" type="presParOf" srcId="{D478A0F7-0DBF-4CC2-A4FC-E33B8796BCF5}" destId="{63560A5E-50AB-4194-8AC9-5FB589707AE1}" srcOrd="0" destOrd="0" presId="urn:microsoft.com/office/officeart/2008/layout/HorizontalMultiLevelHierarchy"/>
    <dgm:cxn modelId="{137024C3-2F70-468C-BB0A-A05BF150BB1C}" type="presParOf" srcId="{63560A5E-50AB-4194-8AC9-5FB589707AE1}" destId="{7DC55A68-3238-45A5-B6B0-88EF0C4C1514}" srcOrd="0" destOrd="0" presId="urn:microsoft.com/office/officeart/2008/layout/HorizontalMultiLevelHierarchy"/>
    <dgm:cxn modelId="{DED715F7-D109-4E7D-ADCE-51ADDAEC2818}" type="presParOf" srcId="{D478A0F7-0DBF-4CC2-A4FC-E33B8796BCF5}" destId="{1FB4DE53-E7B8-45F2-A87A-9C04AAE22F26}" srcOrd="1" destOrd="0" presId="urn:microsoft.com/office/officeart/2008/layout/HorizontalMultiLevelHierarchy"/>
    <dgm:cxn modelId="{1240553A-B4B9-44BE-88EB-2DE326A9BF21}" type="presParOf" srcId="{1FB4DE53-E7B8-45F2-A87A-9C04AAE22F26}" destId="{938BE115-C0D9-4D2E-BA96-27146A43F0A0}" srcOrd="0" destOrd="0" presId="urn:microsoft.com/office/officeart/2008/layout/HorizontalMultiLevelHierarchy"/>
    <dgm:cxn modelId="{A83BBBC2-2EC7-466B-AE9F-03E397CC1565}" type="presParOf" srcId="{1FB4DE53-E7B8-45F2-A87A-9C04AAE22F26}" destId="{3BF99DE7-C0AA-42AA-B63E-253F85EEDD2F}" srcOrd="1" destOrd="0" presId="urn:microsoft.com/office/officeart/2008/layout/HorizontalMultiLevelHierarchy"/>
    <dgm:cxn modelId="{28D4B5FA-D2A8-42BD-8331-0BE7E721C1CC}" type="presParOf" srcId="{D478A0F7-0DBF-4CC2-A4FC-E33B8796BCF5}" destId="{A4848EC7-1F4C-4FE3-89C2-979CC49336DC}" srcOrd="2" destOrd="0" presId="urn:microsoft.com/office/officeart/2008/layout/HorizontalMultiLevelHierarchy"/>
    <dgm:cxn modelId="{251B11AA-0190-4698-A2D6-E41249F337AB}" type="presParOf" srcId="{A4848EC7-1F4C-4FE3-89C2-979CC49336DC}" destId="{0C0DCBB2-E00A-4547-9DA8-EE25B5439BC9}" srcOrd="0" destOrd="0" presId="urn:microsoft.com/office/officeart/2008/layout/HorizontalMultiLevelHierarchy"/>
    <dgm:cxn modelId="{79CC7139-B978-421A-8700-B85D6CE688F5}" type="presParOf" srcId="{D478A0F7-0DBF-4CC2-A4FC-E33B8796BCF5}" destId="{262B141B-B912-408E-BCAA-93D393051056}" srcOrd="3" destOrd="0" presId="urn:microsoft.com/office/officeart/2008/layout/HorizontalMultiLevelHierarchy"/>
    <dgm:cxn modelId="{64FA51DF-BB39-4A5E-8B99-DABBA9DEAFC0}" type="presParOf" srcId="{262B141B-B912-408E-BCAA-93D393051056}" destId="{EE7AF8B2-88A3-4599-8E11-1997C6AB7D36}" srcOrd="0" destOrd="0" presId="urn:microsoft.com/office/officeart/2008/layout/HorizontalMultiLevelHierarchy"/>
    <dgm:cxn modelId="{B5462A2D-F23C-4A51-8F80-A6F530CCDE3C}" type="presParOf" srcId="{262B141B-B912-408E-BCAA-93D393051056}" destId="{D198DF51-3450-4EDB-A016-A3B31B55183C}" srcOrd="1" destOrd="0" presId="urn:microsoft.com/office/officeart/2008/layout/HorizontalMultiLevelHierarchy"/>
    <dgm:cxn modelId="{36935922-C9ED-46DE-B210-0F8BE6F29380}" type="presParOf" srcId="{D478A0F7-0DBF-4CC2-A4FC-E33B8796BCF5}" destId="{9A8BD9E2-775B-4865-AE49-EAEACDBBE77A}" srcOrd="4" destOrd="0" presId="urn:microsoft.com/office/officeart/2008/layout/HorizontalMultiLevelHierarchy"/>
    <dgm:cxn modelId="{A14EE319-D697-4E84-98FC-7DB031F611CD}" type="presParOf" srcId="{9A8BD9E2-775B-4865-AE49-EAEACDBBE77A}" destId="{2AC2F905-40F9-41DD-AAD7-04D4A5A4388A}" srcOrd="0" destOrd="0" presId="urn:microsoft.com/office/officeart/2008/layout/HorizontalMultiLevelHierarchy"/>
    <dgm:cxn modelId="{2154276A-B4E3-4C8A-96A4-4E249782367A}" type="presParOf" srcId="{D478A0F7-0DBF-4CC2-A4FC-E33B8796BCF5}" destId="{5325579D-AC0C-40DB-83FB-718C9A881544}" srcOrd="5" destOrd="0" presId="urn:microsoft.com/office/officeart/2008/layout/HorizontalMultiLevelHierarchy"/>
    <dgm:cxn modelId="{FAE9775A-77A0-4FDE-84D6-6992802838B8}" type="presParOf" srcId="{5325579D-AC0C-40DB-83FB-718C9A881544}" destId="{DB0F4619-BF63-42F8-941B-8B292A0F9B16}" srcOrd="0" destOrd="0" presId="urn:microsoft.com/office/officeart/2008/layout/HorizontalMultiLevelHierarchy"/>
    <dgm:cxn modelId="{8540725E-D703-4F4F-B7CD-930F0A42E908}" type="presParOf" srcId="{5325579D-AC0C-40DB-83FB-718C9A881544}" destId="{69FEFC5D-4B3B-40AD-A715-F55567AAEA3E}"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EB554-9877-46BC-A86D-C5A26547FF55}">
      <dsp:nvSpPr>
        <dsp:cNvPr id="0" name=""/>
        <dsp:cNvSpPr/>
      </dsp:nvSpPr>
      <dsp:spPr>
        <a:xfrm>
          <a:off x="0" y="0"/>
          <a:ext cx="8784976" cy="98571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The Individual</a:t>
          </a:r>
        </a:p>
      </dsp:txBody>
      <dsp:txXfrm>
        <a:off x="1855566" y="0"/>
        <a:ext cx="6929409" cy="985714"/>
      </dsp:txXfrm>
    </dsp:sp>
    <dsp:sp modelId="{F7D105D7-DEEA-4CD0-B7CA-3321D9746BB9}">
      <dsp:nvSpPr>
        <dsp:cNvPr id="0" name=""/>
        <dsp:cNvSpPr/>
      </dsp:nvSpPr>
      <dsp:spPr>
        <a:xfrm>
          <a:off x="181238" y="81581"/>
          <a:ext cx="759338" cy="821431"/>
        </a:xfrm>
        <a:prstGeom prst="roundRect">
          <a:avLst>
            <a:gd name="adj" fmla="val 10000"/>
          </a:avLst>
        </a:prstGeom>
        <a:blipFill dpi="0" rotWithShape="1">
          <a:blip xmlns:r="http://schemas.openxmlformats.org/officeDocument/2006/relationships" r:embed="rId1">
            <a:duotone>
              <a:schemeClr val="accent5">
                <a:shade val="45000"/>
                <a:satMod val="135000"/>
              </a:schemeClr>
              <a:prstClr val="white"/>
            </a:duotone>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2B18A1-F81C-472B-9CB3-8B57E0E17B13}">
      <dsp:nvSpPr>
        <dsp:cNvPr id="0" name=""/>
        <dsp:cNvSpPr/>
      </dsp:nvSpPr>
      <dsp:spPr>
        <a:xfrm>
          <a:off x="0" y="1084286"/>
          <a:ext cx="8784976" cy="98571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The Patient</a:t>
          </a:r>
        </a:p>
      </dsp:txBody>
      <dsp:txXfrm>
        <a:off x="1855566" y="1084286"/>
        <a:ext cx="6929409" cy="985714"/>
      </dsp:txXfrm>
    </dsp:sp>
    <dsp:sp modelId="{5E8C5BE5-8604-4A33-BE74-A7FB318F1693}">
      <dsp:nvSpPr>
        <dsp:cNvPr id="0" name=""/>
        <dsp:cNvSpPr/>
      </dsp:nvSpPr>
      <dsp:spPr>
        <a:xfrm>
          <a:off x="170906" y="1151098"/>
          <a:ext cx="945368" cy="826951"/>
        </a:xfrm>
        <a:prstGeom prst="roundRect">
          <a:avLst>
            <a:gd name="adj" fmla="val 10000"/>
          </a:avLst>
        </a:prstGeom>
        <a:blipFill>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1D82CE-82BA-458F-84EB-40F3ADA2B5CC}">
      <dsp:nvSpPr>
        <dsp:cNvPr id="0" name=""/>
        <dsp:cNvSpPr/>
      </dsp:nvSpPr>
      <dsp:spPr>
        <a:xfrm>
          <a:off x="0" y="2180549"/>
          <a:ext cx="8784976" cy="98571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Clinical Teams and</a:t>
          </a:r>
          <a:endParaRPr lang="en-GB" sz="1500" kern="1200" dirty="0"/>
        </a:p>
      </dsp:txBody>
      <dsp:txXfrm>
        <a:off x="1855566" y="2180549"/>
        <a:ext cx="6929409" cy="985714"/>
      </dsp:txXfrm>
    </dsp:sp>
    <dsp:sp modelId="{C7A1E2EF-C8D8-4B95-A6D3-8927B6D866CC}">
      <dsp:nvSpPr>
        <dsp:cNvPr id="0" name=""/>
        <dsp:cNvSpPr/>
      </dsp:nvSpPr>
      <dsp:spPr>
        <a:xfrm>
          <a:off x="221798" y="2285880"/>
          <a:ext cx="966821" cy="794044"/>
        </a:xfrm>
        <a:prstGeom prst="roundRect">
          <a:avLst>
            <a:gd name="adj" fmla="val 10000"/>
          </a:avLst>
        </a:prstGeom>
        <a:blipFill>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9851D1-3DBF-4917-ABCD-0CE9AE93C83F}">
      <dsp:nvSpPr>
        <dsp:cNvPr id="0" name=""/>
        <dsp:cNvSpPr/>
      </dsp:nvSpPr>
      <dsp:spPr>
        <a:xfrm>
          <a:off x="0" y="3252859"/>
          <a:ext cx="8784976" cy="98571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Communities and Networks</a:t>
          </a:r>
          <a:endParaRPr lang="en-GB" sz="2800" i="1" kern="1200" dirty="0"/>
        </a:p>
      </dsp:txBody>
      <dsp:txXfrm>
        <a:off x="1855566" y="3252859"/>
        <a:ext cx="6929409" cy="985714"/>
      </dsp:txXfrm>
    </dsp:sp>
    <dsp:sp modelId="{5D04C30C-D0F1-4140-A186-956866575247}">
      <dsp:nvSpPr>
        <dsp:cNvPr id="0" name=""/>
        <dsp:cNvSpPr/>
      </dsp:nvSpPr>
      <dsp:spPr>
        <a:xfrm>
          <a:off x="179700" y="3312033"/>
          <a:ext cx="926235" cy="788571"/>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5A9C84-069C-4A02-8265-F3CA31C9B69D}">
      <dsp:nvSpPr>
        <dsp:cNvPr id="0" name=""/>
        <dsp:cNvSpPr/>
      </dsp:nvSpPr>
      <dsp:spPr>
        <a:xfrm>
          <a:off x="0" y="4337145"/>
          <a:ext cx="8784976" cy="98571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System</a:t>
          </a:r>
          <a:endParaRPr lang="en-GB" sz="2800" kern="1200" dirty="0"/>
        </a:p>
      </dsp:txBody>
      <dsp:txXfrm>
        <a:off x="1855566" y="4337145"/>
        <a:ext cx="6929409" cy="985714"/>
      </dsp:txXfrm>
    </dsp:sp>
    <dsp:sp modelId="{CDBA2349-5B3F-4D11-AFD7-9DF3603D8EFF}">
      <dsp:nvSpPr>
        <dsp:cNvPr id="0" name=""/>
        <dsp:cNvSpPr/>
      </dsp:nvSpPr>
      <dsp:spPr>
        <a:xfrm>
          <a:off x="252826" y="4395768"/>
          <a:ext cx="842777" cy="788571"/>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ADE5C0-CB1F-4FDA-8662-2B3A13625443}">
      <dsp:nvSpPr>
        <dsp:cNvPr id="0" name=""/>
        <dsp:cNvSpPr/>
      </dsp:nvSpPr>
      <dsp:spPr>
        <a:xfrm>
          <a:off x="0" y="5421432"/>
          <a:ext cx="8784976" cy="98571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kern="1200" dirty="0"/>
            <a:t>The Future</a:t>
          </a:r>
          <a:endParaRPr lang="en-GB" sz="2000" kern="1200" dirty="0"/>
        </a:p>
      </dsp:txBody>
      <dsp:txXfrm>
        <a:off x="1855566" y="5421432"/>
        <a:ext cx="6929409" cy="985714"/>
      </dsp:txXfrm>
    </dsp:sp>
    <dsp:sp modelId="{E03D5C3D-6734-47DE-8F0F-B1DAC9D0EB49}">
      <dsp:nvSpPr>
        <dsp:cNvPr id="0" name=""/>
        <dsp:cNvSpPr/>
      </dsp:nvSpPr>
      <dsp:spPr>
        <a:xfrm>
          <a:off x="232138" y="5520003"/>
          <a:ext cx="925479" cy="788571"/>
        </a:xfrm>
        <a:prstGeom prst="roundRect">
          <a:avLst>
            <a:gd name="adj" fmla="val 10000"/>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08324-0517-461E-A363-3CE611EB7031}">
      <dsp:nvSpPr>
        <dsp:cNvPr id="0" name=""/>
        <dsp:cNvSpPr/>
      </dsp:nvSpPr>
      <dsp:spPr>
        <a:xfrm>
          <a:off x="1247719" y="0"/>
          <a:ext cx="5030619" cy="151455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7608" tIns="384698" rIns="97608" bIns="384698" numCol="1" spcCol="1270" anchor="ctr" anchorCtr="0">
          <a:noAutofit/>
        </a:bodyPr>
        <a:lstStyle/>
        <a:p>
          <a:pPr marL="0" lvl="0" indent="0" algn="l" defTabSz="1066800">
            <a:lnSpc>
              <a:spcPct val="90000"/>
            </a:lnSpc>
            <a:spcBef>
              <a:spcPct val="0"/>
            </a:spcBef>
            <a:spcAft>
              <a:spcPct val="35000"/>
            </a:spcAft>
            <a:buNone/>
          </a:pPr>
          <a:r>
            <a:rPr lang="en-GB" sz="2400" b="0" i="0" u="none" kern="1200" dirty="0"/>
            <a:t>knowledge about health inequality and quality improvement</a:t>
          </a:r>
          <a:endParaRPr lang="en-US" sz="2400" kern="1200" dirty="0"/>
        </a:p>
      </dsp:txBody>
      <dsp:txXfrm>
        <a:off x="1247719" y="0"/>
        <a:ext cx="5030619" cy="1514558"/>
      </dsp:txXfrm>
    </dsp:sp>
    <dsp:sp modelId="{A589470B-9B1F-420F-A1E1-5CCF98CD9E2F}">
      <dsp:nvSpPr>
        <dsp:cNvPr id="0" name=""/>
        <dsp:cNvSpPr/>
      </dsp:nvSpPr>
      <dsp:spPr>
        <a:xfrm>
          <a:off x="0" y="2923"/>
          <a:ext cx="1257654" cy="1514558"/>
        </a:xfrm>
        <a:prstGeom prst="re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551" tIns="149605" rIns="66551" bIns="149605" numCol="1" spcCol="1270" anchor="ctr" anchorCtr="0">
          <a:noAutofit/>
        </a:bodyPr>
        <a:lstStyle/>
        <a:p>
          <a:pPr marL="0" lvl="0" indent="0" algn="ctr" defTabSz="1244600">
            <a:lnSpc>
              <a:spcPct val="90000"/>
            </a:lnSpc>
            <a:spcBef>
              <a:spcPct val="0"/>
            </a:spcBef>
            <a:spcAft>
              <a:spcPct val="35000"/>
            </a:spcAft>
            <a:buNone/>
          </a:pPr>
          <a:r>
            <a:rPr lang="en-US" sz="2800" kern="1200" dirty="0"/>
            <a:t>More</a:t>
          </a:r>
        </a:p>
      </dsp:txBody>
      <dsp:txXfrm>
        <a:off x="0" y="2923"/>
        <a:ext cx="1257654" cy="1514558"/>
      </dsp:txXfrm>
    </dsp:sp>
    <dsp:sp modelId="{C5FD3EB8-DFB0-4DAB-839F-4D779BEBEE3E}">
      <dsp:nvSpPr>
        <dsp:cNvPr id="0" name=""/>
        <dsp:cNvSpPr/>
      </dsp:nvSpPr>
      <dsp:spPr>
        <a:xfrm>
          <a:off x="1257654" y="1608356"/>
          <a:ext cx="5030619" cy="1514558"/>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w="6350" cap="flat" cmpd="sng" algn="ctr">
          <a:solidFill>
            <a:schemeClr val="accent5">
              <a:hueOff val="-2252848"/>
              <a:satOff val="-5806"/>
              <a:lumOff val="-392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7608" tIns="384698" rIns="97608" bIns="384698" numCol="1" spcCol="1270" anchor="ctr" anchorCtr="0">
          <a:noAutofit/>
        </a:bodyPr>
        <a:lstStyle/>
        <a:p>
          <a:pPr marL="0" lvl="0" indent="0" algn="l" defTabSz="1066800">
            <a:lnSpc>
              <a:spcPct val="90000"/>
            </a:lnSpc>
            <a:spcBef>
              <a:spcPct val="0"/>
            </a:spcBef>
            <a:spcAft>
              <a:spcPct val="35000"/>
            </a:spcAft>
            <a:buNone/>
          </a:pPr>
          <a:r>
            <a:rPr lang="en-GB" sz="2400" b="0" i="0" kern="1200" dirty="0"/>
            <a:t>confidence in applying knowledge into practice</a:t>
          </a:r>
          <a:r>
            <a:rPr lang="en-US" sz="2400" kern="1200" dirty="0"/>
            <a:t>​</a:t>
          </a:r>
        </a:p>
      </dsp:txBody>
      <dsp:txXfrm>
        <a:off x="1257654" y="1608356"/>
        <a:ext cx="5030619" cy="1514558"/>
      </dsp:txXfrm>
    </dsp:sp>
    <dsp:sp modelId="{B3819260-A0E1-4FC0-8365-D86361353009}">
      <dsp:nvSpPr>
        <dsp:cNvPr id="0" name=""/>
        <dsp:cNvSpPr/>
      </dsp:nvSpPr>
      <dsp:spPr>
        <a:xfrm>
          <a:off x="0" y="1608356"/>
          <a:ext cx="1257654" cy="1514558"/>
        </a:xfrm>
        <a:prstGeom prst="rect">
          <a:avLst/>
        </a:prstGeom>
        <a:solidFill>
          <a:schemeClr val="lt1">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551" tIns="149605" rIns="66551" bIns="149605" numCol="1" spcCol="1270" anchor="ctr" anchorCtr="0">
          <a:noAutofit/>
        </a:bodyPr>
        <a:lstStyle/>
        <a:p>
          <a:pPr marL="0" lvl="0" indent="0" algn="ctr" defTabSz="1244600">
            <a:lnSpc>
              <a:spcPct val="90000"/>
            </a:lnSpc>
            <a:spcBef>
              <a:spcPct val="0"/>
            </a:spcBef>
            <a:spcAft>
              <a:spcPct val="35000"/>
            </a:spcAft>
            <a:buNone/>
          </a:pPr>
          <a:r>
            <a:rPr lang="en-US" sz="2800" kern="1200" dirty="0"/>
            <a:t>More</a:t>
          </a:r>
        </a:p>
      </dsp:txBody>
      <dsp:txXfrm>
        <a:off x="0" y="1608356"/>
        <a:ext cx="1257654" cy="1514558"/>
      </dsp:txXfrm>
    </dsp:sp>
    <dsp:sp modelId="{50EE811A-EBC6-4657-A391-59229E1A43A9}">
      <dsp:nvSpPr>
        <dsp:cNvPr id="0" name=""/>
        <dsp:cNvSpPr/>
      </dsp:nvSpPr>
      <dsp:spPr>
        <a:xfrm>
          <a:off x="1257654" y="3213788"/>
          <a:ext cx="5030619" cy="1514558"/>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7608" tIns="384698" rIns="97608" bIns="384698"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GB" sz="2400" b="0" i="0" u="none" kern="1200" dirty="0"/>
            <a:t>opportunities to engage; demonstrating benefit</a:t>
          </a:r>
          <a:r>
            <a:rPr lang="en-US" sz="2400" b="0" i="0" kern="1200" dirty="0"/>
            <a:t>​</a:t>
          </a:r>
          <a:endParaRPr lang="en-US" sz="2400" kern="1200" dirty="0"/>
        </a:p>
      </dsp:txBody>
      <dsp:txXfrm>
        <a:off x="1257654" y="3213788"/>
        <a:ext cx="5030619" cy="1514558"/>
      </dsp:txXfrm>
    </dsp:sp>
    <dsp:sp modelId="{9B633D85-B4D6-431E-BE69-01FB9B1526F6}">
      <dsp:nvSpPr>
        <dsp:cNvPr id="0" name=""/>
        <dsp:cNvSpPr/>
      </dsp:nvSpPr>
      <dsp:spPr>
        <a:xfrm>
          <a:off x="0" y="3213788"/>
          <a:ext cx="1257654" cy="1514558"/>
        </a:xfrm>
        <a:prstGeom prst="rect">
          <a:avLst/>
        </a:prstGeom>
        <a:solidFill>
          <a:schemeClr val="lt1">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551" tIns="149605" rIns="66551" bIns="149605" numCol="1" spcCol="1270" anchor="ctr" anchorCtr="0">
          <a:noAutofit/>
        </a:bodyPr>
        <a:lstStyle/>
        <a:p>
          <a:pPr marL="0" lvl="0" indent="0" algn="ctr" defTabSz="1244600">
            <a:lnSpc>
              <a:spcPct val="90000"/>
            </a:lnSpc>
            <a:spcBef>
              <a:spcPct val="0"/>
            </a:spcBef>
            <a:spcAft>
              <a:spcPct val="35000"/>
            </a:spcAft>
            <a:buNone/>
          </a:pPr>
          <a:r>
            <a:rPr lang="en-US" sz="2800" kern="1200" dirty="0"/>
            <a:t>More</a:t>
          </a:r>
        </a:p>
      </dsp:txBody>
      <dsp:txXfrm>
        <a:off x="0" y="3213788"/>
        <a:ext cx="1257654" cy="1514558"/>
      </dsp:txXfrm>
    </dsp:sp>
    <dsp:sp modelId="{7F032FED-838E-42D3-9CB0-AF4153827D95}">
      <dsp:nvSpPr>
        <dsp:cNvPr id="0" name=""/>
        <dsp:cNvSpPr/>
      </dsp:nvSpPr>
      <dsp:spPr>
        <a:xfrm>
          <a:off x="1257654" y="4822145"/>
          <a:ext cx="5030619" cy="1514558"/>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7608" tIns="384698" rIns="97608" bIns="384698" numCol="1" spcCol="1270" anchor="ctr" anchorCtr="0">
          <a:noAutofit/>
        </a:bodyPr>
        <a:lstStyle/>
        <a:p>
          <a:pPr marL="0" lvl="0" indent="0" algn="l" defTabSz="1066800">
            <a:lnSpc>
              <a:spcPct val="90000"/>
            </a:lnSpc>
            <a:spcBef>
              <a:spcPct val="0"/>
            </a:spcBef>
            <a:spcAft>
              <a:spcPct val="35000"/>
            </a:spcAft>
            <a:buNone/>
          </a:pPr>
          <a:r>
            <a:rPr lang="en-GB" sz="2400" b="0" i="0" kern="1200" dirty="0"/>
            <a:t>research and evidence</a:t>
          </a:r>
          <a:endParaRPr lang="en-US" sz="2400" kern="1200" dirty="0"/>
        </a:p>
      </dsp:txBody>
      <dsp:txXfrm>
        <a:off x="1257654" y="4822145"/>
        <a:ext cx="5030619" cy="1514558"/>
      </dsp:txXfrm>
    </dsp:sp>
    <dsp:sp modelId="{C89BFB4D-23E2-4BD7-961D-D136B318C18C}">
      <dsp:nvSpPr>
        <dsp:cNvPr id="0" name=""/>
        <dsp:cNvSpPr/>
      </dsp:nvSpPr>
      <dsp:spPr>
        <a:xfrm>
          <a:off x="0" y="4819221"/>
          <a:ext cx="1257654" cy="1514558"/>
        </a:xfrm>
        <a:prstGeom prst="rect">
          <a:avLst/>
        </a:prstGeom>
        <a:solidFill>
          <a:schemeClr val="lt1">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551" tIns="149605" rIns="66551" bIns="149605" numCol="1" spcCol="1270" anchor="ctr" anchorCtr="0">
          <a:noAutofit/>
        </a:bodyPr>
        <a:lstStyle/>
        <a:p>
          <a:pPr marL="0" lvl="0" indent="0" algn="ctr" defTabSz="1244600">
            <a:lnSpc>
              <a:spcPct val="90000"/>
            </a:lnSpc>
            <a:spcBef>
              <a:spcPct val="0"/>
            </a:spcBef>
            <a:spcAft>
              <a:spcPct val="35000"/>
            </a:spcAft>
            <a:buNone/>
          </a:pPr>
          <a:r>
            <a:rPr lang="en-US" sz="2800" kern="1200" dirty="0"/>
            <a:t>More</a:t>
          </a:r>
        </a:p>
      </dsp:txBody>
      <dsp:txXfrm>
        <a:off x="0" y="4819221"/>
        <a:ext cx="1257654" cy="15145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05632-D606-4DB5-B08A-9D41AD65E0FF}">
      <dsp:nvSpPr>
        <dsp:cNvPr id="0" name=""/>
        <dsp:cNvSpPr/>
      </dsp:nvSpPr>
      <dsp:spPr>
        <a:xfrm>
          <a:off x="2770218" y="523105"/>
          <a:ext cx="2994938" cy="2994938"/>
        </a:xfrm>
        <a:prstGeom prst="ellipse">
          <a:avLst/>
        </a:prstGeom>
        <a:gradFill flip="none" rotWithShape="1">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path path="circle">
            <a:fillToRect t="100000" r="100000"/>
          </a:path>
          <a:tileRect l="-100000" b="-100000"/>
        </a:gra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dirty="0"/>
            <a:t>Building the evidence base</a:t>
          </a:r>
        </a:p>
      </dsp:txBody>
      <dsp:txXfrm>
        <a:off x="3169544" y="1047220"/>
        <a:ext cx="2196287" cy="1347722"/>
      </dsp:txXfrm>
    </dsp:sp>
    <dsp:sp modelId="{71E49CCD-421D-4179-8DF6-B51726AE22FF}">
      <dsp:nvSpPr>
        <dsp:cNvPr id="0" name=""/>
        <dsp:cNvSpPr/>
      </dsp:nvSpPr>
      <dsp:spPr>
        <a:xfrm>
          <a:off x="3735767" y="2161346"/>
          <a:ext cx="2994938" cy="2994938"/>
        </a:xfrm>
        <a:prstGeom prst="ellipse">
          <a:avLst/>
        </a:prstGeom>
        <a:solidFill>
          <a:srgbClr val="FFC0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GB" sz="2800" kern="1200"/>
        </a:p>
        <a:p>
          <a:pPr marL="0" lvl="0" indent="0" algn="ctr" defTabSz="1244600">
            <a:lnSpc>
              <a:spcPct val="90000"/>
            </a:lnSpc>
            <a:spcBef>
              <a:spcPct val="0"/>
            </a:spcBef>
            <a:spcAft>
              <a:spcPct val="35000"/>
            </a:spcAft>
            <a:buNone/>
          </a:pPr>
          <a:r>
            <a:rPr lang="en-GB" sz="2800" kern="1200"/>
            <a:t>Building a supporting community</a:t>
          </a:r>
        </a:p>
      </dsp:txBody>
      <dsp:txXfrm>
        <a:off x="4651718" y="2935039"/>
        <a:ext cx="1796962" cy="1647215"/>
      </dsp:txXfrm>
    </dsp:sp>
    <dsp:sp modelId="{75B4B11A-FCB0-4D30-873E-13B92F1FAD89}">
      <dsp:nvSpPr>
        <dsp:cNvPr id="0" name=""/>
        <dsp:cNvSpPr/>
      </dsp:nvSpPr>
      <dsp:spPr>
        <a:xfrm>
          <a:off x="1820993" y="2161336"/>
          <a:ext cx="2994938" cy="2994938"/>
        </a:xfrm>
        <a:prstGeom prst="ellipse">
          <a:avLst/>
        </a:prstGeom>
        <a:solidFill>
          <a:srgbClr val="92D05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kern="1200"/>
            <a:t>Learning resources</a:t>
          </a:r>
        </a:p>
      </dsp:txBody>
      <dsp:txXfrm>
        <a:off x="2103016" y="2935029"/>
        <a:ext cx="1796962" cy="16472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29B02-B239-4B14-9939-D6454E6CE17D}">
      <dsp:nvSpPr>
        <dsp:cNvPr id="0" name=""/>
        <dsp:cNvSpPr/>
      </dsp:nvSpPr>
      <dsp:spPr>
        <a:xfrm>
          <a:off x="2135807" y="1555565"/>
          <a:ext cx="1977191" cy="1710350"/>
        </a:xfrm>
        <a:prstGeom prst="hexagon">
          <a:avLst>
            <a:gd name="adj" fmla="val 28570"/>
            <a:gd name="vf" fmla="val 115470"/>
          </a:avLst>
        </a:prstGeom>
        <a:solidFill>
          <a:srgbClr val="0027A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ea typeface="+mn-lt"/>
              <a:cs typeface="+mn-lt"/>
            </a:rPr>
            <a:t>A tiered workforce model, matched to the needs of our patient population  </a:t>
          </a:r>
        </a:p>
        <a:p>
          <a:pPr marL="0" lvl="0" indent="0" algn="ctr" defTabSz="1066800">
            <a:lnSpc>
              <a:spcPct val="90000"/>
            </a:lnSpc>
            <a:spcBef>
              <a:spcPct val="0"/>
            </a:spcBef>
            <a:spcAft>
              <a:spcPct val="35000"/>
            </a:spcAft>
            <a:buNone/>
          </a:pPr>
          <a:r>
            <a:rPr lang="en-GB" sz="2000" b="1" kern="1200" dirty="0">
              <a:solidFill>
                <a:schemeClr val="bg1"/>
              </a:solidFill>
              <a:ea typeface="+mn-lt"/>
              <a:cs typeface="+mn-lt"/>
            </a:rPr>
            <a:t> </a:t>
          </a:r>
          <a:endParaRPr lang="en-GB" sz="2000" b="1" kern="1200" dirty="0">
            <a:solidFill>
              <a:schemeClr val="bg1"/>
            </a:solidFill>
          </a:endParaRPr>
        </a:p>
      </dsp:txBody>
      <dsp:txXfrm>
        <a:off x="2463455" y="1838994"/>
        <a:ext cx="1321895" cy="1143492"/>
      </dsp:txXfrm>
    </dsp:sp>
    <dsp:sp modelId="{F12BDB01-A8C1-47B4-B1DD-1E65CD1304FA}">
      <dsp:nvSpPr>
        <dsp:cNvPr id="0" name=""/>
        <dsp:cNvSpPr/>
      </dsp:nvSpPr>
      <dsp:spPr>
        <a:xfrm>
          <a:off x="3373909" y="737278"/>
          <a:ext cx="745988" cy="64276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C5A127-7005-4440-8DE7-A88EA214A922}">
      <dsp:nvSpPr>
        <dsp:cNvPr id="0" name=""/>
        <dsp:cNvSpPr/>
      </dsp:nvSpPr>
      <dsp:spPr>
        <a:xfrm>
          <a:off x="2317935" y="0"/>
          <a:ext cx="1620294" cy="1401744"/>
        </a:xfrm>
        <a:prstGeom prst="hexagon">
          <a:avLst>
            <a:gd name="adj" fmla="val 28570"/>
            <a:gd name="vf" fmla="val 11547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ea typeface="+mn-lt"/>
              <a:cs typeface="+mn-lt"/>
            </a:rPr>
            <a:t>Integrated Roles </a:t>
          </a:r>
          <a:endParaRPr lang="en-GB" sz="2000" b="1" kern="1200" dirty="0"/>
        </a:p>
      </dsp:txBody>
      <dsp:txXfrm>
        <a:off x="2586452" y="232299"/>
        <a:ext cx="1083260" cy="937146"/>
      </dsp:txXfrm>
    </dsp:sp>
    <dsp:sp modelId="{95FCB2A2-DA60-4223-BF2C-B38A0282B917}">
      <dsp:nvSpPr>
        <dsp:cNvPr id="0" name=""/>
        <dsp:cNvSpPr/>
      </dsp:nvSpPr>
      <dsp:spPr>
        <a:xfrm>
          <a:off x="4244535" y="1938911"/>
          <a:ext cx="745988" cy="64276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77ED8F-1FEA-49C5-A0CD-5A0A9E86085C}">
      <dsp:nvSpPr>
        <dsp:cNvPr id="0" name=""/>
        <dsp:cNvSpPr/>
      </dsp:nvSpPr>
      <dsp:spPr>
        <a:xfrm>
          <a:off x="3803933" y="862167"/>
          <a:ext cx="1620294" cy="1401744"/>
        </a:xfrm>
        <a:prstGeom prst="hexagon">
          <a:avLst>
            <a:gd name="adj" fmla="val 28570"/>
            <a:gd name="vf" fmla="val 115470"/>
          </a:avLst>
        </a:prstGeom>
        <a:solidFill>
          <a:srgbClr val="CC00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ea typeface="+mn-lt"/>
              <a:cs typeface="+mn-lt"/>
            </a:rPr>
            <a:t>Co-ordinator Roles </a:t>
          </a:r>
          <a:endParaRPr lang="en-GB" sz="2000" b="1" kern="1200" dirty="0">
            <a:solidFill>
              <a:schemeClr val="bg1"/>
            </a:solidFill>
          </a:endParaRPr>
        </a:p>
      </dsp:txBody>
      <dsp:txXfrm>
        <a:off x="4072450" y="1094466"/>
        <a:ext cx="1083260" cy="937146"/>
      </dsp:txXfrm>
    </dsp:sp>
    <dsp:sp modelId="{4C2E66BE-A90B-4E7F-9AB9-C1A9D3F30287}">
      <dsp:nvSpPr>
        <dsp:cNvPr id="0" name=""/>
        <dsp:cNvSpPr/>
      </dsp:nvSpPr>
      <dsp:spPr>
        <a:xfrm>
          <a:off x="3639742" y="3295330"/>
          <a:ext cx="745988" cy="64276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11FF2D-9965-44A3-A256-355AB95CD029}">
      <dsp:nvSpPr>
        <dsp:cNvPr id="0" name=""/>
        <dsp:cNvSpPr/>
      </dsp:nvSpPr>
      <dsp:spPr>
        <a:xfrm>
          <a:off x="3803933" y="2557087"/>
          <a:ext cx="1620294" cy="1401744"/>
        </a:xfrm>
        <a:prstGeom prst="hexagon">
          <a:avLst>
            <a:gd name="adj" fmla="val 28570"/>
            <a:gd name="vf" fmla="val 115470"/>
          </a:avLst>
        </a:prstGeom>
        <a:solidFill>
          <a:srgbClr val="0099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ea typeface="+mn-lt"/>
              <a:cs typeface="+mn-lt"/>
            </a:rPr>
            <a:t>T Level students &amp; Apprenticeship roles </a:t>
          </a:r>
          <a:endParaRPr lang="en-GB" sz="2000" b="1" kern="1200" dirty="0">
            <a:solidFill>
              <a:schemeClr val="bg1"/>
            </a:solidFill>
          </a:endParaRPr>
        </a:p>
      </dsp:txBody>
      <dsp:txXfrm>
        <a:off x="4072450" y="2789386"/>
        <a:ext cx="1083260" cy="937146"/>
      </dsp:txXfrm>
    </dsp:sp>
    <dsp:sp modelId="{7732E0D5-8B7D-477C-B48A-B813AF8B9738}">
      <dsp:nvSpPr>
        <dsp:cNvPr id="0" name=""/>
        <dsp:cNvSpPr/>
      </dsp:nvSpPr>
      <dsp:spPr>
        <a:xfrm>
          <a:off x="2139486" y="3436131"/>
          <a:ext cx="745988" cy="64276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2FDC60-6BBB-434A-810E-5B4BB57C9F92}">
      <dsp:nvSpPr>
        <dsp:cNvPr id="0" name=""/>
        <dsp:cNvSpPr/>
      </dsp:nvSpPr>
      <dsp:spPr>
        <a:xfrm>
          <a:off x="2317935" y="3420219"/>
          <a:ext cx="1620294" cy="1401744"/>
        </a:xfrm>
        <a:prstGeom prst="hexagon">
          <a:avLst>
            <a:gd name="adj" fmla="val 28570"/>
            <a:gd name="vf" fmla="val 115470"/>
          </a:avLst>
        </a:prstGeom>
        <a:solidFill>
          <a:srgbClr val="00518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ea typeface="+mn-lt"/>
              <a:cs typeface="+mn-lt"/>
            </a:rPr>
            <a:t>Voluntary, community or social enterprise roles  </a:t>
          </a:r>
        </a:p>
        <a:p>
          <a:pPr marL="0" lvl="0" indent="0" algn="ctr" defTabSz="889000">
            <a:lnSpc>
              <a:spcPct val="90000"/>
            </a:lnSpc>
            <a:spcBef>
              <a:spcPct val="0"/>
            </a:spcBef>
            <a:spcAft>
              <a:spcPct val="35000"/>
            </a:spcAft>
            <a:buNone/>
          </a:pPr>
          <a:r>
            <a:rPr lang="en-GB" sz="2000" b="1" kern="1200" dirty="0">
              <a:solidFill>
                <a:schemeClr val="bg1"/>
              </a:solidFill>
              <a:ea typeface="+mn-lt"/>
              <a:cs typeface="+mn-lt"/>
            </a:rPr>
            <a:t>&amp; </a:t>
          </a:r>
          <a:r>
            <a:rPr lang="en-GB" sz="2000" b="1" kern="1200" dirty="0" err="1">
              <a:solidFill>
                <a:schemeClr val="bg1"/>
              </a:solidFill>
              <a:ea typeface="+mn-lt"/>
              <a:cs typeface="+mn-lt"/>
            </a:rPr>
            <a:t>VtC</a:t>
          </a:r>
          <a:r>
            <a:rPr lang="en-GB" sz="2000" b="1" kern="1200" dirty="0">
              <a:solidFill>
                <a:schemeClr val="bg1"/>
              </a:solidFill>
              <a:ea typeface="+mn-lt"/>
              <a:cs typeface="+mn-lt"/>
            </a:rPr>
            <a:t> </a:t>
          </a:r>
          <a:endParaRPr lang="en-GB" sz="2000" b="1" kern="1200" dirty="0">
            <a:solidFill>
              <a:schemeClr val="bg1"/>
            </a:solidFill>
          </a:endParaRPr>
        </a:p>
      </dsp:txBody>
      <dsp:txXfrm>
        <a:off x="2586452" y="3652518"/>
        <a:ext cx="1083260" cy="937146"/>
      </dsp:txXfrm>
    </dsp:sp>
    <dsp:sp modelId="{D997E572-8840-40AA-B460-62352E1AEA3F}">
      <dsp:nvSpPr>
        <dsp:cNvPr id="0" name=""/>
        <dsp:cNvSpPr/>
      </dsp:nvSpPr>
      <dsp:spPr>
        <a:xfrm>
          <a:off x="1254602" y="2234980"/>
          <a:ext cx="745988" cy="642767"/>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61DCF3-AA21-4661-AA05-557A11D13EAD}">
      <dsp:nvSpPr>
        <dsp:cNvPr id="0" name=""/>
        <dsp:cNvSpPr/>
      </dsp:nvSpPr>
      <dsp:spPr>
        <a:xfrm>
          <a:off x="825038" y="2558051"/>
          <a:ext cx="1620294" cy="1401744"/>
        </a:xfrm>
        <a:prstGeom prst="hexagon">
          <a:avLst>
            <a:gd name="adj" fmla="val 28570"/>
            <a:gd name="vf" fmla="val 115470"/>
          </a:avLst>
        </a:prstGeom>
        <a:solidFill>
          <a:srgbClr val="6600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ea typeface="+mn-lt"/>
              <a:cs typeface="+mn-lt"/>
            </a:rPr>
            <a:t>Co-Production &amp; Partnership Roles </a:t>
          </a:r>
          <a:endParaRPr lang="en-GB" sz="2000" b="1" kern="1200" dirty="0"/>
        </a:p>
      </dsp:txBody>
      <dsp:txXfrm>
        <a:off x="1093555" y="2790350"/>
        <a:ext cx="1083260" cy="937146"/>
      </dsp:txXfrm>
    </dsp:sp>
    <dsp:sp modelId="{3C46C602-8BDF-4BB5-BD63-2F56FBA96306}">
      <dsp:nvSpPr>
        <dsp:cNvPr id="0" name=""/>
        <dsp:cNvSpPr/>
      </dsp:nvSpPr>
      <dsp:spPr>
        <a:xfrm>
          <a:off x="825038" y="860238"/>
          <a:ext cx="1620294" cy="1401744"/>
        </a:xfrm>
        <a:prstGeom prst="hexagon">
          <a:avLst>
            <a:gd name="adj" fmla="val 28570"/>
            <a:gd name="vf" fmla="val 115470"/>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bg1"/>
              </a:solidFill>
            </a:rPr>
            <a:t>Clinical, professional,  education and enabling roles </a:t>
          </a:r>
        </a:p>
      </dsp:txBody>
      <dsp:txXfrm>
        <a:off x="1093555" y="1092537"/>
        <a:ext cx="1083260" cy="9371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598E9-911E-44FF-8AB8-F3019F8BFB8B}">
      <dsp:nvSpPr>
        <dsp:cNvPr id="0" name=""/>
        <dsp:cNvSpPr/>
      </dsp:nvSpPr>
      <dsp:spPr>
        <a:xfrm rot="5400000">
          <a:off x="3906831" y="82000"/>
          <a:ext cx="1233281" cy="1072955"/>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Interpreting Service</a:t>
          </a:r>
        </a:p>
      </dsp:txBody>
      <dsp:txXfrm rot="-5400000">
        <a:off x="4154196" y="194023"/>
        <a:ext cx="738551" cy="848909"/>
      </dsp:txXfrm>
    </dsp:sp>
    <dsp:sp modelId="{A79DDA95-FCAD-4D33-97D0-3A8921C67171}">
      <dsp:nvSpPr>
        <dsp:cNvPr id="0" name=""/>
        <dsp:cNvSpPr/>
      </dsp:nvSpPr>
      <dsp:spPr>
        <a:xfrm>
          <a:off x="5092508" y="248493"/>
          <a:ext cx="1376342" cy="73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dirty="0"/>
            <a:t>Limited English Language</a:t>
          </a:r>
        </a:p>
      </dsp:txBody>
      <dsp:txXfrm>
        <a:off x="5092508" y="248493"/>
        <a:ext cx="1376342" cy="739969"/>
      </dsp:txXfrm>
    </dsp:sp>
    <dsp:sp modelId="{FDEC9581-81E7-4701-85CB-FA19AEB1FB76}">
      <dsp:nvSpPr>
        <dsp:cNvPr id="0" name=""/>
        <dsp:cNvSpPr/>
      </dsp:nvSpPr>
      <dsp:spPr>
        <a:xfrm rot="5400000">
          <a:off x="2748039" y="82000"/>
          <a:ext cx="1233281" cy="1072955"/>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2995404" y="194023"/>
        <a:ext cx="738551" cy="848909"/>
      </dsp:txXfrm>
    </dsp:sp>
    <dsp:sp modelId="{E86CA36F-663A-4E98-A603-1890AF5A1FB1}">
      <dsp:nvSpPr>
        <dsp:cNvPr id="0" name=""/>
        <dsp:cNvSpPr/>
      </dsp:nvSpPr>
      <dsp:spPr>
        <a:xfrm rot="5400000">
          <a:off x="3325215" y="1128809"/>
          <a:ext cx="1233281" cy="1072955"/>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Spoken leaflets in different languages</a:t>
          </a:r>
        </a:p>
      </dsp:txBody>
      <dsp:txXfrm rot="-5400000">
        <a:off x="3572580" y="1240832"/>
        <a:ext cx="738551" cy="848909"/>
      </dsp:txXfrm>
    </dsp:sp>
    <dsp:sp modelId="{FD4EF5CC-59B9-4EB4-A6EE-8E4D5ED3B695}">
      <dsp:nvSpPr>
        <dsp:cNvPr id="0" name=""/>
        <dsp:cNvSpPr/>
      </dsp:nvSpPr>
      <dsp:spPr>
        <a:xfrm>
          <a:off x="2029036" y="1295302"/>
          <a:ext cx="1331944" cy="73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en-GB" sz="1000" kern="1200" dirty="0"/>
            <a:t>Poor literacy</a:t>
          </a:r>
        </a:p>
      </dsp:txBody>
      <dsp:txXfrm>
        <a:off x="2029036" y="1295302"/>
        <a:ext cx="1331944" cy="739969"/>
      </dsp:txXfrm>
    </dsp:sp>
    <dsp:sp modelId="{F5C3506D-2FEF-453B-9498-AA7627852BFE}">
      <dsp:nvSpPr>
        <dsp:cNvPr id="0" name=""/>
        <dsp:cNvSpPr/>
      </dsp:nvSpPr>
      <dsp:spPr>
        <a:xfrm rot="5400000">
          <a:off x="4484006" y="1128809"/>
          <a:ext cx="1233281" cy="1072955"/>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4731371" y="1240832"/>
        <a:ext cx="738551" cy="848909"/>
      </dsp:txXfrm>
    </dsp:sp>
    <dsp:sp modelId="{F82CCD46-4B71-477F-BB78-9FB8F21F29D9}">
      <dsp:nvSpPr>
        <dsp:cNvPr id="0" name=""/>
        <dsp:cNvSpPr/>
      </dsp:nvSpPr>
      <dsp:spPr>
        <a:xfrm rot="5400000">
          <a:off x="3906831" y="2175619"/>
          <a:ext cx="1233281" cy="1072955"/>
        </a:xfrm>
        <a:prstGeom prst="hexagon">
          <a:avLst>
            <a:gd name="adj" fmla="val 2500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Translatable leaflets</a:t>
          </a:r>
        </a:p>
      </dsp:txBody>
      <dsp:txXfrm rot="-5400000">
        <a:off x="4154196" y="2287642"/>
        <a:ext cx="738551" cy="848909"/>
      </dsp:txXfrm>
    </dsp:sp>
    <dsp:sp modelId="{36BE8D51-5873-473D-814C-2495BE8B06D7}">
      <dsp:nvSpPr>
        <dsp:cNvPr id="0" name=""/>
        <dsp:cNvSpPr/>
      </dsp:nvSpPr>
      <dsp:spPr>
        <a:xfrm>
          <a:off x="5092508" y="2342112"/>
          <a:ext cx="1376342" cy="73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dirty="0"/>
            <a:t>Poor understanding of pro-active healthcare</a:t>
          </a:r>
        </a:p>
      </dsp:txBody>
      <dsp:txXfrm>
        <a:off x="5092508" y="2342112"/>
        <a:ext cx="1376342" cy="739969"/>
      </dsp:txXfrm>
    </dsp:sp>
    <dsp:sp modelId="{6FA38ADE-D57F-45BF-B093-8FBD95DB3A3A}">
      <dsp:nvSpPr>
        <dsp:cNvPr id="0" name=""/>
        <dsp:cNvSpPr/>
      </dsp:nvSpPr>
      <dsp:spPr>
        <a:xfrm rot="5400000">
          <a:off x="2748039" y="2175619"/>
          <a:ext cx="1233281" cy="1072955"/>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2995404" y="2287642"/>
        <a:ext cx="738551" cy="8489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39971-C78E-40A8-8742-35754CF0EA44}">
      <dsp:nvSpPr>
        <dsp:cNvPr id="0" name=""/>
        <dsp:cNvSpPr/>
      </dsp:nvSpPr>
      <dsp:spPr>
        <a:xfrm rot="5400000">
          <a:off x="3906831" y="82000"/>
          <a:ext cx="1233281" cy="1072955"/>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Venue in each old CCG</a:t>
          </a:r>
        </a:p>
      </dsp:txBody>
      <dsp:txXfrm rot="-5400000">
        <a:off x="4154196" y="194023"/>
        <a:ext cx="738551" cy="848909"/>
      </dsp:txXfrm>
    </dsp:sp>
    <dsp:sp modelId="{8F253A7E-CFE1-4647-B5F4-AFDDF21C3419}">
      <dsp:nvSpPr>
        <dsp:cNvPr id="0" name=""/>
        <dsp:cNvSpPr/>
      </dsp:nvSpPr>
      <dsp:spPr>
        <a:xfrm>
          <a:off x="5092508" y="248493"/>
          <a:ext cx="1376342" cy="73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t>Travel difficulty</a:t>
          </a:r>
        </a:p>
      </dsp:txBody>
      <dsp:txXfrm>
        <a:off x="5092508" y="248493"/>
        <a:ext cx="1376342" cy="739969"/>
      </dsp:txXfrm>
    </dsp:sp>
    <dsp:sp modelId="{AB66BC6B-A446-4BF9-AF04-86A2FD3F9103}">
      <dsp:nvSpPr>
        <dsp:cNvPr id="0" name=""/>
        <dsp:cNvSpPr/>
      </dsp:nvSpPr>
      <dsp:spPr>
        <a:xfrm rot="5400000">
          <a:off x="2748039" y="82000"/>
          <a:ext cx="1233281" cy="1072955"/>
        </a:xfrm>
        <a:prstGeom prst="hexagon">
          <a:avLst>
            <a:gd name="adj" fmla="val 25000"/>
            <a:gd name="vf" fmla="val 1154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2995404" y="194023"/>
        <a:ext cx="738551" cy="848909"/>
      </dsp:txXfrm>
    </dsp:sp>
    <dsp:sp modelId="{3AED4A63-7205-44E4-8FAC-7B1D25F3C0A8}">
      <dsp:nvSpPr>
        <dsp:cNvPr id="0" name=""/>
        <dsp:cNvSpPr/>
      </dsp:nvSpPr>
      <dsp:spPr>
        <a:xfrm rot="5400000">
          <a:off x="3325215" y="1128809"/>
          <a:ext cx="1233281" cy="1072955"/>
        </a:xfrm>
        <a:prstGeom prst="hexagon">
          <a:avLst>
            <a:gd name="adj" fmla="val 25000"/>
            <a:gd name="vf" fmla="val 1154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SMS reminder service </a:t>
          </a:r>
        </a:p>
      </dsp:txBody>
      <dsp:txXfrm rot="-5400000">
        <a:off x="3572580" y="1240832"/>
        <a:ext cx="738551" cy="848909"/>
      </dsp:txXfrm>
    </dsp:sp>
    <dsp:sp modelId="{249C032F-2700-49EB-B255-27D0FD5EAB7C}">
      <dsp:nvSpPr>
        <dsp:cNvPr id="0" name=""/>
        <dsp:cNvSpPr/>
      </dsp:nvSpPr>
      <dsp:spPr>
        <a:xfrm>
          <a:off x="2029036" y="1295302"/>
          <a:ext cx="1331944" cy="73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GB" sz="1100" kern="1200" dirty="0"/>
            <a:t>DNA Rate</a:t>
          </a:r>
        </a:p>
      </dsp:txBody>
      <dsp:txXfrm>
        <a:off x="2029036" y="1295302"/>
        <a:ext cx="1331944" cy="739969"/>
      </dsp:txXfrm>
    </dsp:sp>
    <dsp:sp modelId="{8656FCC0-CA65-43F2-A119-FDB572FEDD68}">
      <dsp:nvSpPr>
        <dsp:cNvPr id="0" name=""/>
        <dsp:cNvSpPr/>
      </dsp:nvSpPr>
      <dsp:spPr>
        <a:xfrm rot="5400000">
          <a:off x="4484006" y="1128809"/>
          <a:ext cx="1233281" cy="1072955"/>
        </a:xfrm>
        <a:prstGeom prst="hexagon">
          <a:avLst>
            <a:gd name="adj" fmla="val 25000"/>
            <a:gd name="vf" fmla="val 1154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4731371" y="1240832"/>
        <a:ext cx="738551" cy="848909"/>
      </dsp:txXfrm>
    </dsp:sp>
    <dsp:sp modelId="{EC37BCFD-ACED-4847-8119-C0393B4DF80B}">
      <dsp:nvSpPr>
        <dsp:cNvPr id="0" name=""/>
        <dsp:cNvSpPr/>
      </dsp:nvSpPr>
      <dsp:spPr>
        <a:xfrm rot="5400000">
          <a:off x="3906831" y="2175619"/>
          <a:ext cx="1233281" cy="1072955"/>
        </a:xfrm>
        <a:prstGeom prst="hexagon">
          <a:avLst>
            <a:gd name="adj" fmla="val 25000"/>
            <a:gd name="vf" fmla="val 1154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Service Intro leaflet with video</a:t>
          </a:r>
        </a:p>
      </dsp:txBody>
      <dsp:txXfrm rot="-5400000">
        <a:off x="4154196" y="2287642"/>
        <a:ext cx="738551" cy="848909"/>
      </dsp:txXfrm>
    </dsp:sp>
    <dsp:sp modelId="{961EFE9B-1F7C-49C9-B088-019775AC2FC6}">
      <dsp:nvSpPr>
        <dsp:cNvPr id="0" name=""/>
        <dsp:cNvSpPr/>
      </dsp:nvSpPr>
      <dsp:spPr>
        <a:xfrm>
          <a:off x="5092508" y="2342112"/>
          <a:ext cx="1376342" cy="739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t>Poor awareness of service and importance</a:t>
          </a:r>
        </a:p>
      </dsp:txBody>
      <dsp:txXfrm>
        <a:off x="5092508" y="2342112"/>
        <a:ext cx="1376342" cy="739969"/>
      </dsp:txXfrm>
    </dsp:sp>
    <dsp:sp modelId="{D11DC0B5-FAAE-49EE-ACC4-133A96034A19}">
      <dsp:nvSpPr>
        <dsp:cNvPr id="0" name=""/>
        <dsp:cNvSpPr/>
      </dsp:nvSpPr>
      <dsp:spPr>
        <a:xfrm rot="5400000">
          <a:off x="2748039" y="2175619"/>
          <a:ext cx="1233281" cy="1072955"/>
        </a:xfrm>
        <a:prstGeom prst="hexagon">
          <a:avLst>
            <a:gd name="adj" fmla="val 25000"/>
            <a:gd name="vf" fmla="val 1154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rot="-5400000">
        <a:off x="2995404" y="2287642"/>
        <a:ext cx="738551" cy="8489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BD9E2-775B-4865-AE49-EAEACDBBE77A}">
      <dsp:nvSpPr>
        <dsp:cNvPr id="0" name=""/>
        <dsp:cNvSpPr/>
      </dsp:nvSpPr>
      <dsp:spPr>
        <a:xfrm>
          <a:off x="1360127" y="1520056"/>
          <a:ext cx="378919" cy="722026"/>
        </a:xfrm>
        <a:custGeom>
          <a:avLst/>
          <a:gdLst/>
          <a:ahLst/>
          <a:cxnLst/>
          <a:rect l="0" t="0" r="0" b="0"/>
          <a:pathLst>
            <a:path>
              <a:moveTo>
                <a:pt x="0" y="0"/>
              </a:moveTo>
              <a:lnTo>
                <a:pt x="189459" y="0"/>
              </a:lnTo>
              <a:lnTo>
                <a:pt x="189459" y="722026"/>
              </a:lnTo>
              <a:lnTo>
                <a:pt x="378919" y="72202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529202" y="1860683"/>
        <a:ext cx="40770" cy="40770"/>
      </dsp:txXfrm>
    </dsp:sp>
    <dsp:sp modelId="{A4848EC7-1F4C-4FE3-89C2-979CC49336DC}">
      <dsp:nvSpPr>
        <dsp:cNvPr id="0" name=""/>
        <dsp:cNvSpPr/>
      </dsp:nvSpPr>
      <dsp:spPr>
        <a:xfrm>
          <a:off x="1360127" y="1474335"/>
          <a:ext cx="378919" cy="91440"/>
        </a:xfrm>
        <a:custGeom>
          <a:avLst/>
          <a:gdLst/>
          <a:ahLst/>
          <a:cxnLst/>
          <a:rect l="0" t="0" r="0" b="0"/>
          <a:pathLst>
            <a:path>
              <a:moveTo>
                <a:pt x="0" y="45720"/>
              </a:moveTo>
              <a:lnTo>
                <a:pt x="378919" y="457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540114" y="1510583"/>
        <a:ext cx="18945" cy="18945"/>
      </dsp:txXfrm>
    </dsp:sp>
    <dsp:sp modelId="{63560A5E-50AB-4194-8AC9-5FB589707AE1}">
      <dsp:nvSpPr>
        <dsp:cNvPr id="0" name=""/>
        <dsp:cNvSpPr/>
      </dsp:nvSpPr>
      <dsp:spPr>
        <a:xfrm>
          <a:off x="1360127" y="798029"/>
          <a:ext cx="378919" cy="722026"/>
        </a:xfrm>
        <a:custGeom>
          <a:avLst/>
          <a:gdLst/>
          <a:ahLst/>
          <a:cxnLst/>
          <a:rect l="0" t="0" r="0" b="0"/>
          <a:pathLst>
            <a:path>
              <a:moveTo>
                <a:pt x="0" y="722026"/>
              </a:moveTo>
              <a:lnTo>
                <a:pt x="189459" y="722026"/>
              </a:lnTo>
              <a:lnTo>
                <a:pt x="189459" y="0"/>
              </a:lnTo>
              <a:lnTo>
                <a:pt x="378919"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529202" y="1138657"/>
        <a:ext cx="40770" cy="40770"/>
      </dsp:txXfrm>
    </dsp:sp>
    <dsp:sp modelId="{D59BEB7E-F1A8-4B1B-8A51-0A9DBCEDB042}">
      <dsp:nvSpPr>
        <dsp:cNvPr id="0" name=""/>
        <dsp:cNvSpPr/>
      </dsp:nvSpPr>
      <dsp:spPr>
        <a:xfrm rot="16200000">
          <a:off x="-448738" y="1231245"/>
          <a:ext cx="3040112" cy="57762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kern="1200" dirty="0"/>
            <a:t>Pulmonary Rehab</a:t>
          </a:r>
        </a:p>
      </dsp:txBody>
      <dsp:txXfrm>
        <a:off x="-448738" y="1231245"/>
        <a:ext cx="3040112" cy="577621"/>
      </dsp:txXfrm>
    </dsp:sp>
    <dsp:sp modelId="{938BE115-C0D9-4D2E-BA96-27146A43F0A0}">
      <dsp:nvSpPr>
        <dsp:cNvPr id="0" name=""/>
        <dsp:cNvSpPr/>
      </dsp:nvSpPr>
      <dsp:spPr>
        <a:xfrm>
          <a:off x="1739047" y="509218"/>
          <a:ext cx="1894597" cy="57762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Face to Face</a:t>
          </a:r>
        </a:p>
      </dsp:txBody>
      <dsp:txXfrm>
        <a:off x="1739047" y="509218"/>
        <a:ext cx="1894597" cy="577621"/>
      </dsp:txXfrm>
    </dsp:sp>
    <dsp:sp modelId="{EE7AF8B2-88A3-4599-8E11-1997C6AB7D36}">
      <dsp:nvSpPr>
        <dsp:cNvPr id="0" name=""/>
        <dsp:cNvSpPr/>
      </dsp:nvSpPr>
      <dsp:spPr>
        <a:xfrm>
          <a:off x="1739047" y="1231245"/>
          <a:ext cx="1894597" cy="57762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Digital remote</a:t>
          </a:r>
        </a:p>
      </dsp:txBody>
      <dsp:txXfrm>
        <a:off x="1739047" y="1231245"/>
        <a:ext cx="1894597" cy="577621"/>
      </dsp:txXfrm>
    </dsp:sp>
    <dsp:sp modelId="{DB0F4619-BF63-42F8-941B-8B292A0F9B16}">
      <dsp:nvSpPr>
        <dsp:cNvPr id="0" name=""/>
        <dsp:cNvSpPr/>
      </dsp:nvSpPr>
      <dsp:spPr>
        <a:xfrm>
          <a:off x="1739047" y="1953271"/>
          <a:ext cx="1894597" cy="57762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Paper remote</a:t>
          </a:r>
        </a:p>
      </dsp:txBody>
      <dsp:txXfrm>
        <a:off x="1739047" y="1953271"/>
        <a:ext cx="1894597" cy="57762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649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1"/>
            <a:ext cx="2945659" cy="496491"/>
          </a:xfrm>
          <a:prstGeom prst="rect">
            <a:avLst/>
          </a:prstGeom>
        </p:spPr>
        <p:txBody>
          <a:bodyPr vert="horz" lIns="91440" tIns="45720" rIns="91440" bIns="45720" rtlCol="0"/>
          <a:lstStyle>
            <a:lvl1pPr algn="r">
              <a:defRPr sz="1200"/>
            </a:lvl1pPr>
          </a:lstStyle>
          <a:p>
            <a:fld id="{7A984E53-D184-450F-A500-A383605C2EE5}" type="datetimeFigureOut">
              <a:rPr lang="en-GB" smtClean="0"/>
              <a:pPr/>
              <a:t>01/05/2024</a:t>
            </a:fld>
            <a:endParaRPr lang="en-GB" dirty="0"/>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6661"/>
            <a:ext cx="5438140" cy="44684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5659" cy="49649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31600"/>
            <a:ext cx="2945659" cy="496491"/>
          </a:xfrm>
          <a:prstGeom prst="rect">
            <a:avLst/>
          </a:prstGeom>
        </p:spPr>
        <p:txBody>
          <a:bodyPr vert="horz" lIns="91440" tIns="45720" rIns="91440" bIns="45720" rtlCol="0" anchor="b"/>
          <a:lstStyle>
            <a:lvl1pPr algn="r">
              <a:defRPr sz="1200"/>
            </a:lvl1pPr>
          </a:lstStyle>
          <a:p>
            <a:fld id="{FFA5208C-D5B8-41AA-9899-0311D22C914E}" type="slidenum">
              <a:rPr lang="en-GB" smtClean="0"/>
              <a:pPr/>
              <a:t>‹#›</a:t>
            </a:fld>
            <a:endParaRPr lang="en-GB" dirty="0"/>
          </a:p>
        </p:txBody>
      </p:sp>
    </p:spTree>
    <p:extLst>
      <p:ext uri="{BB962C8B-B14F-4D97-AF65-F5344CB8AC3E}">
        <p14:creationId xmlns:p14="http://schemas.microsoft.com/office/powerpoint/2010/main" val="4165467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kingsfund.org.uk/projects/nhs-in-a-nutshell/health-inequalities?utm_source=The%20King%27s%20Fund%20newsletters%20(main%20account)&amp;utm_medium=email&amp;utm_campaign=12600405_NEWSL_The%20Weekly%20Update%202021-08-20&amp;utm_content=Leading_button&amp;dm_i=21A8,7I2J9,FLWSR8,UIAVZ,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ealth.org.uk/evidence-hub/local-authority-dashboard"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www.csp.org.uk/professional-clinical/improvement-innovation/health-inequalities%20CSP%20Getting%20started%20webinar%C2%A0https:/www.youtube.com/watch?v=q7jNzeakuwo" TargetMode="External"/><Relationship Id="rId4" Type="http://schemas.openxmlformats.org/officeDocument/2006/relationships/hyperlink" Target="https://www.fscbiodiversity.uk/imd/#:~:text=The%20Index%20of%20Multiple%20Deprivation%2C%20commonly%20known%20as%20the%20IMD,32%2C844%20(least%20deprived%20area"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ea typeface="Calibri"/>
                <a:cs typeface="Calibri"/>
              </a:rPr>
              <a:t>Intro presenters</a:t>
            </a:r>
          </a:p>
          <a:p>
            <a:endParaRPr lang="en-GB" sz="1600" dirty="0">
              <a:cs typeface="Calibri"/>
            </a:endParaRPr>
          </a:p>
          <a:p>
            <a:r>
              <a:rPr lang="en-GB" sz="1600" dirty="0">
                <a:cs typeface="Calibri"/>
              </a:rPr>
              <a:t>We know that we have lots of great knowledge in the room today, some people are already thoroughly immersed in using health inequalities as drives to transform their services  and others are interested in getting started in this work. </a:t>
            </a:r>
          </a:p>
          <a:p>
            <a:endParaRPr lang="en-GB" sz="1600" dirty="0">
              <a:cs typeface="Calibri"/>
            </a:endParaRPr>
          </a:p>
          <a:p>
            <a:r>
              <a:rPr lang="en-GB" sz="1600" dirty="0">
                <a:cs typeface="Calibri"/>
              </a:rPr>
              <a:t>We will all have insight that is valuable to share. </a:t>
            </a:r>
          </a:p>
          <a:p>
            <a:endParaRPr lang="en-GB" sz="1600" dirty="0">
              <a:cs typeface="Calibri"/>
            </a:endParaRPr>
          </a:p>
          <a:p>
            <a:r>
              <a:rPr lang="en-GB" sz="1600" dirty="0">
                <a:cs typeface="Calibri"/>
              </a:rPr>
              <a:t>Helen and I will be running 3 short sessions across the day to help to get that knowledge in the room flowing, to give people space to share their thoughts. motivations and priorities to help inspire and support each other around the complex challenges of tackling health inequalities.</a:t>
            </a:r>
            <a:endParaRPr lang="en-GB" sz="16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49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575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25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Please complete the table and I will come round a collect them.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151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a:r>
              <a:rPr lang="en-GB" dirty="0">
                <a:latin typeface="Arial" panose="020B0604020202020204" pitchFamily="34" charset="0"/>
                <a:cs typeface="Arial" panose="020B0604020202020204" pitchFamily="34" charset="0"/>
              </a:rPr>
              <a:t>Key health inequality work the</a:t>
            </a:r>
            <a:r>
              <a:rPr lang="en-GB" dirty="0">
                <a:effectLst/>
                <a:latin typeface="Arial" panose="020B0604020202020204" pitchFamily="34" charset="0"/>
                <a:cs typeface="Arial" panose="020B0604020202020204" pitchFamily="34" charset="0"/>
              </a:rPr>
              <a:t> CSP is doing nationally :</a:t>
            </a:r>
          </a:p>
          <a:p>
            <a:pPr rtl="0"/>
            <a:endParaRPr lang="en-GB" sz="1200" i="1" dirty="0">
              <a:latin typeface="Arial" panose="020B0604020202020204" pitchFamily="34" charset="0"/>
              <a:cs typeface="Arial" panose="020B0604020202020204" pitchFamily="34" charset="0"/>
            </a:endParaRPr>
          </a:p>
          <a:p>
            <a:pPr algn="l"/>
            <a:r>
              <a:rPr lang="en-GB" sz="1200" b="0" i="0" dirty="0">
                <a:solidFill>
                  <a:srgbClr val="000000"/>
                </a:solidFill>
                <a:effectLst/>
                <a:latin typeface="Times New Roman" panose="02020603050405020304" pitchFamily="18" charset="0"/>
              </a:rPr>
              <a:t>Easing the pain report, infographics and presentation slides https://www.csp.org.uk/publications/rehabilitation-recovery-reducing-health-inequity-easing-pain</a:t>
            </a:r>
          </a:p>
          <a:p>
            <a:pPr algn="l"/>
            <a:r>
              <a:rPr lang="en-GB" sz="1200" b="0" i="0" dirty="0">
                <a:solidFill>
                  <a:srgbClr val="000000"/>
                </a:solidFill>
                <a:effectLst/>
                <a:latin typeface="Times New Roman" panose="02020603050405020304" pitchFamily="18" charset="0"/>
              </a:rPr>
              <a:t>· Contributed and influenced the ARMA national inquiry into musculoskeletal (MSK) health inequalities and deprivation https://www.csp.org.uk/news/2024-03-19-physiotherapists-are-tackling-musculoskeletal-health-inequalities https://www.csp.org.uk/system/files/documents/2023-08/ARMA%20Health%20inequalities%20inquiry%20response%20FINAL.pdf · CSP response to Women’s health strategy https://www.csp.org.uk/news/2021-06-15-csp-urges-government-reform-healthcare-women https://www.csp.org.uk/system/files/documents/2021-06/Women%27s%20health%20strategy_140621_pdf.pdf · Lobbying CSP professional network Pelvic, Obstetric and Gynaecological Physiotherapy (POGP) and the Community Rehabilitation Alliance (CRA) has resulted in invitations from NHS England to support the implementation of women's health hubs https://www.csp.org.uk/news/2024-03-13-nhs-england-invites-physios-help-implement-womens-health-hubs-improve-pelvic-health</a:t>
            </a:r>
          </a:p>
          <a:p>
            <a:pPr algn="l"/>
            <a:endParaRPr lang="en-GB" sz="1200" b="0" i="0" dirty="0">
              <a:solidFill>
                <a:srgbClr val="000000"/>
              </a:solidFill>
              <a:effectLst/>
              <a:latin typeface="Times New Roman" panose="02020603050405020304" pitchFamily="18" charset="0"/>
            </a:endParaRPr>
          </a:p>
          <a:p>
            <a:pPr algn="l"/>
            <a:r>
              <a:rPr lang="en-GB" b="0" i="0" dirty="0">
                <a:solidFill>
                  <a:srgbClr val="000000"/>
                </a:solidFill>
                <a:effectLst/>
                <a:latin typeface="Times New Roman" panose="02020603050405020304" pitchFamily="18" charset="0"/>
              </a:rPr>
              <a:t>· Inequalities Health Alliance member – We are members of the IHA. 250 members campaigning for a cross-government strategy to reduce health inequalities. Made contact with Asha Intensive Care Society Tasha following a positive IHA meeting, at which Tasha presented the Easing the Pain report These follow on meetings led to ICS joining the CRA. Inputted into joint letters, statements and campaigns.</a:t>
            </a:r>
          </a:p>
          <a:p>
            <a:pPr algn="l"/>
            <a:r>
              <a:rPr lang="en-GB" b="0" i="0" dirty="0">
                <a:solidFill>
                  <a:srgbClr val="000000"/>
                </a:solidFill>
                <a:effectLst/>
                <a:latin typeface="Times New Roman" panose="02020603050405020304" pitchFamily="18" charset="0"/>
              </a:rPr>
              <a:t>· 10 year cancer plan consultation – calling for Health Equality to be made mandatory for all cancer service planning and delivery. The mandate should include: a minimum dataset, inequalities measures, and a health equity audit as part of routine monitoring and reporting of actions taken to address inequalities. https://www.csp.org.uk/news/2022-04-28-physiotherapy-influences-future-cancer-care-england https://www.csp.org.uk/system/files/documents/2022-04/10_year_cancer_plan_call_for_evidence_response.pdf -</a:t>
            </a:r>
          </a:p>
          <a:p>
            <a:pPr algn="l"/>
            <a:endParaRPr lang="en-GB" sz="1200" b="0" i="0" dirty="0">
              <a:solidFill>
                <a:srgbClr val="000000"/>
              </a:solidFill>
              <a:effectLst/>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208C-D5B8-41AA-9899-0311D22C91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29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solidFill>
                  <a:srgbClr val="242424"/>
                </a:solidFill>
                <a:latin typeface="-apple-system"/>
              </a:rPr>
              <a:t>In this complex and intersectional picture of multiple factors that impact health inequalities how can CSP members work to tackle health inequalities?</a:t>
            </a:r>
          </a:p>
          <a:p>
            <a:pPr lvl="0"/>
            <a:endParaRPr lang="en-GB" dirty="0">
              <a:solidFill>
                <a:srgbClr val="242424"/>
              </a:solidFill>
              <a:latin typeface="-apple-system"/>
            </a:endParaRPr>
          </a:p>
          <a:p>
            <a:pPr lvl="0"/>
            <a:r>
              <a:rPr lang="en-GB" dirty="0">
                <a:solidFill>
                  <a:srgbClr val="242424"/>
                </a:solidFill>
                <a:latin typeface="-apple-system"/>
              </a:rPr>
              <a:t>It can feel like a big mountain to climb and sometimes there is a perception that it is not our job or it can be difficult to know where to get started</a:t>
            </a:r>
          </a:p>
          <a:p>
            <a:pPr lvl="0"/>
            <a:endParaRPr lang="en-GB" dirty="0">
              <a:solidFill>
                <a:srgbClr val="242424"/>
              </a:solidFill>
              <a:latin typeface="-apple-system"/>
            </a:endParaRPr>
          </a:p>
          <a:p>
            <a:pPr lvl="0"/>
            <a:r>
              <a:rPr lang="en-GB" dirty="0">
                <a:solidFill>
                  <a:srgbClr val="242424"/>
                </a:solidFill>
                <a:latin typeface="-apple-system"/>
              </a:rPr>
              <a:t>Physiotherapists, alongside other AHPs, are the third largest clinical workforce, with physios being the largest AHP profession. Therefore, there is huge potential for physio team members contributions to tackling health inequalities to be impactful.</a:t>
            </a:r>
          </a:p>
          <a:p>
            <a:pPr lvl="0"/>
            <a:endParaRPr lang="en-GB" dirty="0">
              <a:solidFill>
                <a:srgbClr val="242424"/>
              </a:solidFill>
              <a:latin typeface="-apple-system"/>
            </a:endParaRPr>
          </a:p>
          <a:p>
            <a:pPr lvl="0"/>
            <a:r>
              <a:rPr lang="en-GB" dirty="0">
                <a:solidFill>
                  <a:srgbClr val="242424"/>
                </a:solidFill>
                <a:latin typeface="-apple-system"/>
              </a:rPr>
              <a:t>Physio services support patients across pathways and through all stages of life and are therefore really well placed to identify and understand the key characteristics and the needs of the populations they serve.</a:t>
            </a:r>
          </a:p>
          <a:p>
            <a:pPr lvl="0"/>
            <a:endParaRPr lang="en-GB" dirty="0">
              <a:solidFill>
                <a:srgbClr val="242424"/>
              </a:solidFill>
              <a:latin typeface="-apple-system"/>
            </a:endParaRPr>
          </a:p>
          <a:p>
            <a:pPr lvl="0"/>
            <a:r>
              <a:rPr lang="en-GB" dirty="0">
                <a:solidFill>
                  <a:srgbClr val="242424"/>
                </a:solidFill>
                <a:latin typeface="-apple-system"/>
              </a:rPr>
              <a:t>Small changes to services can improve access to underserved and vulnerable communities, helping to tackle health inequalities. </a:t>
            </a:r>
          </a:p>
          <a:p>
            <a:pPr lvl="0"/>
            <a:endParaRPr lang="en-GB" dirty="0">
              <a:solidFill>
                <a:srgbClr val="242424"/>
              </a:solidFill>
              <a:latin typeface="-apple-system"/>
            </a:endParaRPr>
          </a:p>
          <a:p>
            <a:pPr lvl="0"/>
            <a:r>
              <a:rPr lang="en-GB" dirty="0">
                <a:solidFill>
                  <a:srgbClr val="242424"/>
                </a:solidFill>
                <a:latin typeface="-apple-system"/>
              </a:rPr>
              <a:t>The King’s Fund has created a framework to support AHPs to get started with seeing their place and take action in tackling health inequalities.</a:t>
            </a:r>
          </a:p>
          <a:p>
            <a:pPr lvl="0"/>
            <a:endParaRPr lang="en-GB" dirty="0">
              <a:solidFill>
                <a:srgbClr val="242424"/>
              </a:solidFill>
              <a:latin typeface="-apple-system"/>
            </a:endParaRPr>
          </a:p>
          <a:p>
            <a:pPr lvl="0"/>
            <a:endParaRPr lang="en-GB" dirty="0">
              <a:solidFill>
                <a:srgbClr val="242424"/>
              </a:solidFill>
              <a:latin typeface="-apple-system"/>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C8E9-B464-4DB2-93B1-E498C5CF1A0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1157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lgn="l"/>
            <a:r>
              <a:rPr lang="en-GB" b="0" i="0" dirty="0">
                <a:solidFill>
                  <a:srgbClr val="222222"/>
                </a:solidFill>
                <a:effectLst/>
                <a:highlight>
                  <a:srgbClr val="FFFFFF"/>
                </a:highlight>
                <a:latin typeface="fsalbertlight"/>
              </a:rPr>
              <a:t>The Framework encourages all AHPs throughout their career to contribute towards improving health inequalities via three approaches: raising awareness, taking action and optimising advocacy through six routes to change:</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1 Self: everyone’s individual contribution counts</a:t>
            </a:r>
            <a:r>
              <a:rPr lang="en-GB" b="0" i="0" dirty="0">
                <a:solidFill>
                  <a:srgbClr val="222222"/>
                </a:solidFill>
                <a:effectLst/>
                <a:highlight>
                  <a:srgbClr val="FFFFFF"/>
                </a:highlight>
                <a:latin typeface="fsalbertlight"/>
              </a:rPr>
              <a:t> – such as increasing your own awareness of health inequalities and considering what unconscious bias you have which could impact your practice. There are excellent resources available such as the </a:t>
            </a:r>
            <a:r>
              <a:rPr lang="en-GB" b="0" i="0" u="none" strike="noStrike" dirty="0">
                <a:solidFill>
                  <a:srgbClr val="2B2652"/>
                </a:solidFill>
                <a:effectLst/>
                <a:highlight>
                  <a:srgbClr val="FFFFFF"/>
                </a:highlight>
                <a:latin typeface="fsalbertregular"/>
                <a:hlinkClick r:id="rId3"/>
              </a:rPr>
              <a:t>King’s Fund’s Health Inequalities </a:t>
            </a:r>
            <a:r>
              <a:rPr lang="en-GB" b="0" i="0" dirty="0">
                <a:solidFill>
                  <a:srgbClr val="222222"/>
                </a:solidFill>
                <a:effectLst/>
                <a:highlight>
                  <a:srgbClr val="FFFFFF"/>
                </a:highlight>
                <a:latin typeface="fsalbertlight"/>
              </a:rPr>
              <a:t>in a Nutshell paper. </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2 Patients: is your patient at risk of experiencing barriers</a:t>
            </a:r>
            <a:r>
              <a:rPr lang="en-GB" b="0" i="0" dirty="0">
                <a:solidFill>
                  <a:srgbClr val="222222"/>
                </a:solidFill>
                <a:effectLst/>
                <a:highlight>
                  <a:srgbClr val="FFFFFF"/>
                </a:highlight>
                <a:latin typeface="fsalbertlight"/>
              </a:rPr>
              <a:t> to healthcare such as learning difficulties, poverty and deprivation or low health literacy? What can you do to improve their equity of access? Could these steps benefit other patients?</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3 Clinical teams,</a:t>
            </a:r>
            <a:r>
              <a:rPr lang="en-GB" b="0" i="0" dirty="0">
                <a:solidFill>
                  <a:srgbClr val="222222"/>
                </a:solidFill>
                <a:effectLst/>
                <a:highlight>
                  <a:srgbClr val="FFFFFF"/>
                </a:highlight>
                <a:latin typeface="fsalbertlight"/>
              </a:rPr>
              <a:t> pathway and service groups: does your service collect and effectively utilise demographic data about patients? </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light"/>
              </a:rPr>
              <a:t>Are there any gaps in the information you collect? Does the data tell a story about an underserved community in your patient population?</a:t>
            </a:r>
          </a:p>
          <a:p>
            <a:pPr algn="l"/>
            <a:r>
              <a:rPr lang="en-GB" b="0" i="0" dirty="0">
                <a:solidFill>
                  <a:srgbClr val="222222"/>
                </a:solidFill>
                <a:effectLst/>
                <a:highlight>
                  <a:srgbClr val="FFFFFF"/>
                </a:highlight>
                <a:latin typeface="fsalbertbold"/>
              </a:rPr>
              <a:t>Practical example: </a:t>
            </a:r>
            <a:r>
              <a:rPr lang="en-GB" b="0" i="0" dirty="0">
                <a:solidFill>
                  <a:srgbClr val="222222"/>
                </a:solidFill>
                <a:effectLst/>
                <a:highlight>
                  <a:srgbClr val="FFFFFF"/>
                </a:highlight>
                <a:latin typeface="fsalbertlight"/>
              </a:rPr>
              <a:t>You want to make your MSK clinic hours more accessible. You survey existing patients about convenient clinic opening hours–the outcome is that the existing hours are fine. </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Consider: </a:t>
            </a:r>
            <a:r>
              <a:rPr lang="en-GB" b="0" i="0" dirty="0">
                <a:solidFill>
                  <a:srgbClr val="222222"/>
                </a:solidFill>
                <a:effectLst/>
                <a:highlight>
                  <a:srgbClr val="FFFFFF"/>
                </a:highlight>
                <a:latin typeface="fsalbertlight"/>
              </a:rPr>
              <a:t>With this approach you are not reaching those who struggle to access the clinic. </a:t>
            </a:r>
          </a:p>
          <a:p>
            <a:pPr algn="l"/>
            <a:r>
              <a:rPr lang="en-GB" b="0" i="0" dirty="0">
                <a:solidFill>
                  <a:srgbClr val="222222"/>
                </a:solidFill>
                <a:effectLst/>
                <a:highlight>
                  <a:srgbClr val="FFFFFF"/>
                </a:highlight>
                <a:latin typeface="fsalbertlight"/>
              </a:rPr>
              <a:t>Look for ways to include opinions from a much wider population that may be struggling to access the service - such as asking via local GP practices or local orthopaedic teams.</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4 Communities and networks: </a:t>
            </a:r>
            <a:r>
              <a:rPr lang="en-GB" b="0" i="0" dirty="0">
                <a:solidFill>
                  <a:srgbClr val="222222"/>
                </a:solidFill>
                <a:effectLst/>
                <a:highlight>
                  <a:srgbClr val="FFFFFF"/>
                </a:highlight>
                <a:latin typeface="fsalbertlight"/>
              </a:rPr>
              <a:t>Working together across services is essential to ensure the needs of your population are fully understood.</a:t>
            </a:r>
          </a:p>
          <a:p>
            <a:pPr algn="l"/>
            <a:r>
              <a:rPr lang="en-GB" b="0" i="0" dirty="0">
                <a:solidFill>
                  <a:srgbClr val="222222"/>
                </a:solidFill>
                <a:effectLst/>
                <a:highlight>
                  <a:srgbClr val="FFFFFF"/>
                </a:highlight>
                <a:latin typeface="fsalbertlight"/>
              </a:rPr>
              <a:t>Consider how health inequality may impact at different junctures in patient’s health journey. Is there anything you could do to advocate for patients as they transition from your service into another service? Do groups of patients get lost along the way? </a:t>
            </a:r>
          </a:p>
          <a:p>
            <a:pPr algn="l"/>
            <a:r>
              <a:rPr lang="en-GB" b="0" i="0" dirty="0">
                <a:solidFill>
                  <a:srgbClr val="222222"/>
                </a:solidFill>
                <a:effectLst/>
                <a:highlight>
                  <a:srgbClr val="FFFFFF"/>
                </a:highlight>
                <a:latin typeface="fsalbertlight"/>
              </a:rPr>
              <a:t>Are the referrals/ self-referrals received by your team reflective of the population in that local area – if not, why not? Can awareness be more widely raised in different ways and to different audiences (for example faith groups, online social groups, local cafes and libraries).</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5 Systems: </a:t>
            </a:r>
            <a:r>
              <a:rPr lang="en-GB" b="0" i="0" dirty="0">
                <a:solidFill>
                  <a:srgbClr val="222222"/>
                </a:solidFill>
                <a:effectLst/>
                <a:highlight>
                  <a:srgbClr val="FFFFFF"/>
                </a:highlight>
                <a:latin typeface="fsalbertlight"/>
              </a:rPr>
              <a:t>If there are known populations not accessing certain services it is the duty of the system to reach out to where those communities gather.  </a:t>
            </a:r>
          </a:p>
          <a:p>
            <a:pPr algn="l"/>
            <a:r>
              <a:rPr lang="en-GB" b="0" i="0" dirty="0">
                <a:solidFill>
                  <a:srgbClr val="222222"/>
                </a:solidFill>
                <a:effectLst/>
                <a:highlight>
                  <a:srgbClr val="FFFFFF"/>
                </a:highlight>
                <a:latin typeface="fsalbertlight"/>
              </a:rPr>
              <a:t>However, everyone can be proactive in building relationships within the system to promote engagement - for example building relationships with relevant community groups.</a:t>
            </a:r>
          </a:p>
          <a:p>
            <a:pPr algn="l"/>
            <a:endParaRPr lang="en-GB" b="0" i="0" dirty="0">
              <a:solidFill>
                <a:srgbClr val="222222"/>
              </a:solidFill>
              <a:effectLst/>
              <a:highlight>
                <a:srgbClr val="FFFFFF"/>
              </a:highlight>
              <a:latin typeface="fsalbertlight"/>
            </a:endParaRPr>
          </a:p>
          <a:p>
            <a:pPr algn="l"/>
            <a:r>
              <a:rPr lang="en-GB" b="0" i="0" dirty="0">
                <a:solidFill>
                  <a:srgbClr val="222222"/>
                </a:solidFill>
                <a:effectLst/>
                <a:highlight>
                  <a:srgbClr val="FFFFFF"/>
                </a:highlight>
                <a:latin typeface="fsalbertbold"/>
              </a:rPr>
              <a:t>6 Nurturing the future: </a:t>
            </a:r>
            <a:r>
              <a:rPr lang="en-GB" b="0" i="0" dirty="0">
                <a:solidFill>
                  <a:srgbClr val="222222"/>
                </a:solidFill>
                <a:effectLst/>
                <a:highlight>
                  <a:srgbClr val="FFFFFF"/>
                </a:highlight>
                <a:latin typeface="fsalbertlight"/>
              </a:rPr>
              <a:t>How can we plan for the changing needs of our population? Population health changes do not provide swift outcomes. NHS England suggests that population health changes may be felt 15-20 years down the line but the decisions we make today are crucial for the healthy lives of the future population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C8E9-B464-4DB2-93B1-E498C5CF1A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60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Arial" panose="020B0604020202020204" pitchFamily="34" charset="0"/>
                <a:ea typeface="Segoe UI Emoji" panose="020B0502040204020203" pitchFamily="34" charset="0"/>
                <a:cs typeface="Arial" panose="020B0604020202020204" pitchFamily="34" charset="0"/>
              </a:rPr>
              <a:t>Alongside this national influencing work, the </a:t>
            </a:r>
            <a:r>
              <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Segoe UI Emoji" panose="020B0502040204020203" pitchFamily="34" charset="0"/>
                <a:cs typeface="Arial" panose="020B0604020202020204" pitchFamily="34" charset="0"/>
              </a:rPr>
              <a:t>CSP </a:t>
            </a:r>
            <a:r>
              <a:rPr lang="en-GB" sz="2400" b="0" dirty="0">
                <a:solidFill>
                  <a:srgbClr val="002060"/>
                </a:solidFill>
                <a:latin typeface="Arial" panose="020B0604020202020204" pitchFamily="34" charset="0"/>
                <a:ea typeface="Segoe UI Emoji" panose="020B0502040204020203" pitchFamily="34" charset="0"/>
                <a:cs typeface="Arial" panose="020B0604020202020204" pitchFamily="34" charset="0"/>
              </a:rPr>
              <a:t>is developing r</a:t>
            </a:r>
            <a:r>
              <a:rPr kumimoji="0" lang="en-GB" sz="2400" b="0" i="0" u="none" strike="noStrike" kern="1200" cap="none" spc="0" normalizeH="0" baseline="0" noProof="0" dirty="0" err="1">
                <a:ln>
                  <a:noFill/>
                </a:ln>
                <a:solidFill>
                  <a:srgbClr val="002060"/>
                </a:solidFill>
                <a:effectLst/>
                <a:uLnTx/>
                <a:uFillTx/>
                <a:latin typeface="Arial" panose="020B0604020202020204" pitchFamily="34" charset="0"/>
                <a:ea typeface="Segoe UI Emoji" panose="020B0502040204020203" pitchFamily="34" charset="0"/>
                <a:cs typeface="Arial" panose="020B0604020202020204" pitchFamily="34" charset="0"/>
              </a:rPr>
              <a:t>esources</a:t>
            </a:r>
            <a:r>
              <a:rPr kumimoji="0" lang="en-GB" sz="2400" b="0" i="0" u="none" strike="noStrike" kern="1200" cap="none" spc="0" normalizeH="0" baseline="0" noProof="0" dirty="0">
                <a:ln>
                  <a:noFill/>
                </a:ln>
                <a:solidFill>
                  <a:srgbClr val="002060"/>
                </a:solidFill>
                <a:effectLst/>
                <a:uLnTx/>
                <a:uFillTx/>
                <a:latin typeface="Arial" panose="020B0604020202020204" pitchFamily="34" charset="0"/>
                <a:ea typeface="Segoe UI Emoji" panose="020B0502040204020203" pitchFamily="34" charset="0"/>
                <a:cs typeface="Arial" panose="020B0604020202020204" pitchFamily="34" charset="0"/>
              </a:rPr>
              <a:t> and support opportunities to help members tackle health inequalities through their practice</a:t>
            </a:r>
            <a:r>
              <a:rPr kumimoji="0" lang="en-GB" sz="2400" b="1" i="0" u="none" strike="noStrike" kern="1200" cap="none" spc="0" normalizeH="0" baseline="0" noProof="0" dirty="0">
                <a:ln>
                  <a:noFill/>
                </a:ln>
                <a:solidFill>
                  <a:srgbClr val="002060"/>
                </a:solidFill>
                <a:effectLst/>
                <a:uLnTx/>
                <a:uFillTx/>
                <a:latin typeface="Arial" panose="020B0604020202020204" pitchFamily="34" charset="0"/>
                <a:ea typeface="Segoe UI Emoji" panose="020B0502040204020203"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dirty="0">
                <a:solidFill>
                  <a:srgbClr val="000000"/>
                </a:solidFill>
                <a:effectLst/>
                <a:latin typeface="Segoe UI" panose="020B0502040204020203" pitchFamily="34" charset="0"/>
              </a:rPr>
              <a:t>The CSP Health Inequalities project team undertook broad ranging insight across 2023 with the aim of</a:t>
            </a:r>
            <a:r>
              <a:rPr lang="en-GB" sz="2400" dirty="0"/>
              <a:t> understanding member baseline knowledge, capability and ask them what resources and support they need to transform services and reduce health inequalities. </a:t>
            </a:r>
          </a:p>
          <a:p>
            <a:endParaRPr lang="en-GB" sz="1600" b="1"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4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project team heard from over 4500 members who told us that they needed more……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377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Guided by the member insight, work is getting started which includes:</a:t>
            </a:r>
          </a:p>
          <a:p>
            <a:endParaRPr lang="en-GB" dirty="0">
              <a:ea typeface="Calibri"/>
              <a:cs typeface="Calibri"/>
            </a:endParaRPr>
          </a:p>
          <a:p>
            <a:pPr marL="171450" indent="-171450">
              <a:buFont typeface="Arial" panose="020B0604020202020204" pitchFamily="34" charset="0"/>
              <a:buChar char="•"/>
            </a:pPr>
            <a:r>
              <a:rPr lang="en-GB" dirty="0">
                <a:ea typeface="Calibri"/>
                <a:cs typeface="Calibri"/>
              </a:rPr>
              <a:t>Networking opportunities: </a:t>
            </a:r>
            <a:r>
              <a:rPr lang="en-GB" b="1" dirty="0">
                <a:ea typeface="Calibri"/>
                <a:cs typeface="Calibri"/>
              </a:rPr>
              <a:t>the start of which is the Health Inequalities iCSP which launched on 1</a:t>
            </a:r>
            <a:r>
              <a:rPr lang="en-GB" b="1" baseline="30000" dirty="0">
                <a:ea typeface="Calibri"/>
                <a:cs typeface="Calibri"/>
              </a:rPr>
              <a:t>st</a:t>
            </a:r>
            <a:r>
              <a:rPr lang="en-GB" b="1" dirty="0">
                <a:ea typeface="Calibri"/>
                <a:cs typeface="Calibri"/>
              </a:rPr>
              <a:t> May 24 (linked in the next slide)</a:t>
            </a:r>
          </a:p>
          <a:p>
            <a:pPr marL="171450" indent="-171450">
              <a:buFont typeface="Arial" panose="020B0604020202020204" pitchFamily="34" charset="0"/>
              <a:buChar char="•"/>
            </a:pPr>
            <a:endParaRPr lang="en-GB" dirty="0">
              <a:ea typeface="Calibri"/>
              <a:cs typeface="Calibri"/>
            </a:endParaRPr>
          </a:p>
          <a:p>
            <a:pPr marL="171450" indent="-171450">
              <a:buFont typeface="Arial" panose="020B0604020202020204" pitchFamily="34" charset="0"/>
              <a:buChar char="•"/>
            </a:pPr>
            <a:r>
              <a:rPr lang="en-GB" b="1" dirty="0">
                <a:ea typeface="Calibri"/>
                <a:cs typeface="Calibri"/>
              </a:rPr>
              <a:t>Further development of the existing CSP online health inequalities resources into a hub </a:t>
            </a:r>
            <a:r>
              <a:rPr lang="en-GB" dirty="0">
                <a:ea typeface="Calibri"/>
                <a:cs typeface="Calibri"/>
              </a:rPr>
              <a:t>with the aim of getting pertinent health inequalities information at members fingertips (this is developing over 2024 with the aim of it being fully available to members in the 1</a:t>
            </a:r>
            <a:r>
              <a:rPr lang="en-GB" baseline="30000" dirty="0">
                <a:ea typeface="Calibri"/>
                <a:cs typeface="Calibri"/>
              </a:rPr>
              <a:t>st</a:t>
            </a:r>
            <a:r>
              <a:rPr lang="en-GB" dirty="0">
                <a:ea typeface="Calibri"/>
                <a:cs typeface="Calibri"/>
              </a:rPr>
              <a:t> quarter 2025)</a:t>
            </a:r>
          </a:p>
          <a:p>
            <a:pPr marL="171450" indent="-171450">
              <a:buFont typeface="Arial" panose="020B0604020202020204" pitchFamily="34" charset="0"/>
              <a:buChar char="•"/>
            </a:pPr>
            <a:endParaRPr lang="en-GB" dirty="0">
              <a:ea typeface="Calibri"/>
              <a:cs typeface="Calibri"/>
            </a:endParaRPr>
          </a:p>
          <a:p>
            <a:pPr marL="171450" indent="-171450">
              <a:buFont typeface="Arial" panose="020B0604020202020204" pitchFamily="34" charset="0"/>
              <a:buChar char="•"/>
            </a:pPr>
            <a:r>
              <a:rPr lang="en-GB" b="1" dirty="0">
                <a:ea typeface="Calibri"/>
                <a:cs typeface="Calibri"/>
              </a:rPr>
              <a:t>Building the evidence base</a:t>
            </a:r>
            <a:r>
              <a:rPr lang="en-GB" dirty="0">
                <a:ea typeface="Calibri"/>
                <a:cs typeface="Calibri"/>
              </a:rPr>
              <a:t> with the development of a database of service improvement examples, illustrating how physio team members can tackle health inequalities in practice. The team would love to hear about any work you are doing in your practice to tackle health inequalities.</a:t>
            </a:r>
          </a:p>
          <a:p>
            <a:pPr marL="171450" indent="-171450">
              <a:buFont typeface="Arial" panose="020B0604020202020204" pitchFamily="34" charset="0"/>
              <a:buChar char="•"/>
            </a:pPr>
            <a:endParaRPr lang="en-GB" dirty="0">
              <a:ea typeface="Calibri"/>
              <a:cs typeface="Calibri"/>
            </a:endParaRPr>
          </a:p>
          <a:p>
            <a:pPr marL="171450" indent="-171450">
              <a:buFont typeface="Arial" panose="020B0604020202020204" pitchFamily="34" charset="0"/>
              <a:buChar char="•"/>
            </a:pPr>
            <a:r>
              <a:rPr lang="en-GB" dirty="0">
                <a:ea typeface="Calibri"/>
                <a:cs typeface="Calibri"/>
              </a:rPr>
              <a:t>A repository of education and training resources.</a:t>
            </a:r>
          </a:p>
          <a:p>
            <a:endParaRPr lang="en-GB" dirty="0">
              <a:ea typeface="Calibri"/>
              <a:cs typeface="Calibri"/>
            </a:endParaRPr>
          </a:p>
          <a:p>
            <a:r>
              <a:rPr lang="en-GB" dirty="0">
                <a:ea typeface="Calibri"/>
                <a:cs typeface="Calibri"/>
              </a:rPr>
              <a:t>The project team would welcome speaking to anyone who would like to find out more about their work or who have any questions about health inequalities in their practice.</a:t>
            </a:r>
          </a:p>
          <a:p>
            <a:endParaRPr lang="en-GB" dirty="0">
              <a:ea typeface="Calibri"/>
              <a:cs typeface="Calibri"/>
            </a:endParaRPr>
          </a:p>
          <a:p>
            <a:endParaRPr lang="en-GB" dirty="0">
              <a:ea typeface="Calibri"/>
              <a:cs typeface="Calibri"/>
            </a:endParaRPr>
          </a:p>
          <a:p>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28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Pertinent CSP resources </a:t>
            </a:r>
            <a:r>
              <a:rPr lang="en-GB" dirty="0"/>
              <a:t>and networking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208C-D5B8-41AA-9899-0311D22C91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776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pple-system"/>
              </a:rPr>
              <a:t>I wanted to open with a definition to help focus our minds on health inequalities. What so we mean by health inequalities?</a:t>
            </a:r>
          </a:p>
          <a:p>
            <a:endParaRPr lang="en-GB" b="1" dirty="0">
              <a:latin typeface="-apple-system"/>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dirty="0">
                <a:solidFill>
                  <a:srgbClr val="0E0E0E"/>
                </a:solidFill>
                <a:effectLst/>
                <a:highlight>
                  <a:srgbClr val="F7F4F1"/>
                </a:highlight>
                <a:latin typeface="Inter"/>
              </a:rPr>
              <a:t>Health inequalities are differences in health across the population, and between different groups in society, that are systematic, unfair and avoidable.</a:t>
            </a:r>
            <a:endParaRPr lang="en-GB" sz="1200" i="1" dirty="0"/>
          </a:p>
          <a:p>
            <a:endParaRPr lang="en-GB" i="1" dirty="0">
              <a:latin typeface="Calibri" panose="020F0502020204030204"/>
              <a:ea typeface="Calibri"/>
              <a:cs typeface="Calibri"/>
            </a:endParaRPr>
          </a:p>
          <a:p>
            <a:pPr fontAlgn="base"/>
            <a:endParaRPr lang="en-GB" b="1" dirty="0">
              <a:effectLst/>
              <a:latin typeface="-apple-system"/>
            </a:endParaRPr>
          </a:p>
          <a:p>
            <a:pPr fontAlgn="base"/>
            <a:r>
              <a:rPr lang="en-GB" b="0" dirty="0">
                <a:effectLst/>
                <a:latin typeface="-apple-system"/>
              </a:rPr>
              <a:t>Health inequalities are ultimately the differences in the status of people’s health, but also the differences in care that they receive and the opportunities they have to lead healthy lives. </a:t>
            </a:r>
          </a:p>
          <a:p>
            <a:pPr fontAlgn="base"/>
            <a:endParaRPr lang="en-GB" b="0" dirty="0">
              <a:effectLst/>
              <a:latin typeface="-apple-system"/>
            </a:endParaRPr>
          </a:p>
          <a:p>
            <a:pPr fontAlgn="base"/>
            <a:endParaRPr lang="en-GB" b="0" i="0" dirty="0">
              <a:solidFill>
                <a:srgbClr val="111111"/>
              </a:solidFill>
              <a:effectLst/>
              <a:highlight>
                <a:srgbClr val="F6F6F6"/>
              </a:highlight>
              <a:latin typeface="open-sans"/>
            </a:endParaRPr>
          </a:p>
          <a:p>
            <a:pPr fontAlgn="base"/>
            <a:endParaRPr lang="en-GB" b="0" i="0" dirty="0">
              <a:solidFill>
                <a:srgbClr val="3C4245"/>
              </a:solidFill>
              <a:effectLst/>
              <a:highlight>
                <a:srgbClr val="FFFFFF"/>
              </a:highlight>
              <a:latin typeface="Noto Sans" panose="020B0502040204020203" pitchFamily="34" charset="0"/>
            </a:endParaRPr>
          </a:p>
          <a:p>
            <a:pPr fontAlgn="base"/>
            <a:endParaRPr lang="en-GB" b="1" dirty="0">
              <a:effectLst/>
              <a:latin typeface="-apple-system"/>
            </a:endParaRPr>
          </a:p>
          <a:p>
            <a:pPr fontAlgn="base"/>
            <a:endParaRPr lang="en-GB" b="1" dirty="0">
              <a:effectLst/>
              <a:latin typeface="-apple-system"/>
            </a:endParaRPr>
          </a:p>
          <a:p>
            <a:pPr fontAlgn="base"/>
            <a:endParaRPr lang="en-GB" b="1" dirty="0">
              <a:effectLst/>
              <a:latin typeface="-apple-system"/>
            </a:endParaRPr>
          </a:p>
          <a:p>
            <a:pPr fontAlgn="base"/>
            <a:endParaRPr lang="en-GB" dirty="0">
              <a:effectLst/>
            </a:endParaRPr>
          </a:p>
          <a:p>
            <a:pPr fontAlgn="base"/>
            <a:endParaRPr lang="en-GB" dirty="0">
              <a:effectLst/>
            </a:endParaRPr>
          </a:p>
          <a:p>
            <a:endParaRPr lang="en-GB" dirty="0"/>
          </a:p>
          <a:p>
            <a:endParaRPr lang="en-GB" dirty="0"/>
          </a:p>
          <a:p>
            <a:pPr algn="l"/>
            <a:br>
              <a:rPr lang="en-GB" b="0" i="0" dirty="0">
                <a:effectLst/>
                <a:latin typeface="Söhne"/>
              </a:rPr>
            </a:br>
            <a:endParaRPr lang="en-GB" b="0" i="0" dirty="0">
              <a:effectLst/>
              <a:latin typeface="Söhne"/>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794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CSP Health Inequalities project team are really keen to find out more about what work teams are undertaking to tackle health inequalities to both increase the evidence base and find illustrative examples that can be shared to inspire other members to undertake work to address health inequalities. The QR and link above will take you to a quick form to share some key information about the work/ project with the team</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208C-D5B8-41AA-9899-0311D22C91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25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Helps support the development of a question, the exploration of a question, or the response to a question</a:t>
            </a:r>
          </a:p>
          <a:p>
            <a:endParaRPr lang="en-GB" dirty="0"/>
          </a:p>
          <a:p>
            <a:r>
              <a:rPr lang="en-GB" dirty="0"/>
              <a:t>Presence or absence of data can highlight issues</a:t>
            </a:r>
          </a:p>
          <a:p>
            <a:endParaRPr lang="en-GB" dirty="0"/>
          </a:p>
          <a:p>
            <a:r>
              <a:rPr lang="en-GB" dirty="0"/>
              <a:t>Proxy measures can be used also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F54DE-1A25-4F62-B26A-C7BFC96CF0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775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Community assets? Using other support structures?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F54DE-1A25-4F62-B26A-C7BFC96CF0DB}"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4528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to Matt’s session, we wanted to pause to give people the opportunity to consider:</a:t>
            </a:r>
          </a:p>
          <a:p>
            <a:endParaRPr lang="en-GB" dirty="0"/>
          </a:p>
          <a:p>
            <a:r>
              <a:rPr lang="en-GB" b="1" dirty="0"/>
              <a:t>What is the story that I need to tell and where is the data?</a:t>
            </a:r>
          </a:p>
          <a:p>
            <a:endParaRPr lang="en-GB" dirty="0"/>
          </a:p>
          <a:p>
            <a:r>
              <a:rPr lang="en-GB" dirty="0"/>
              <a:t>We are going to explore this by undertaking an activity call 1-2-4-ALL.</a:t>
            </a:r>
          </a:p>
          <a:p>
            <a:endParaRPr lang="en-GB" dirty="0"/>
          </a:p>
          <a:p>
            <a:pPr algn="l"/>
            <a:r>
              <a:rPr lang="en-GB" b="1" i="0" dirty="0">
                <a:solidFill>
                  <a:srgbClr val="BF490F"/>
                </a:solidFill>
                <a:effectLst/>
                <a:highlight>
                  <a:srgbClr val="FAFBF8"/>
                </a:highlight>
                <a:latin typeface="Arial" panose="020B0604020202020204" pitchFamily="34" charset="0"/>
              </a:rPr>
              <a:t>Sequence of Steps and Time Allocation</a:t>
            </a: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Silent self-reflection by individuals on a shared challenge and jot down your thoughts and ideas (1 min).</a:t>
            </a:r>
          </a:p>
          <a:p>
            <a:pPr algn="l">
              <a:buFont typeface="Arial" panose="020B0604020202020204" pitchFamily="34" charset="0"/>
              <a:buNone/>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Share your ideas in pairs, building on ideas from self-reflection. (2 min).</a:t>
            </a:r>
          </a:p>
          <a:p>
            <a:pPr algn="l">
              <a:buFont typeface="Arial" panose="020B0604020202020204" pitchFamily="34" charset="0"/>
              <a:buNone/>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Share and develop ideas from your pair in foursomes (notice similarities and differences). (4 min).</a:t>
            </a:r>
          </a:p>
          <a:p>
            <a:pPr algn="l">
              <a:buFont typeface="Arial" panose="020B0604020202020204" pitchFamily="34" charset="0"/>
              <a:buNone/>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Ask, “What are the top 3 ideas/tips </a:t>
            </a:r>
            <a:r>
              <a:rPr lang="en-GB" b="1" i="0" dirty="0">
                <a:solidFill>
                  <a:srgbClr val="000000"/>
                </a:solidFill>
                <a:effectLst/>
                <a:highlight>
                  <a:srgbClr val="FAFBF8"/>
                </a:highlight>
                <a:latin typeface="Arial" panose="020B0604020202020204" pitchFamily="34" charset="0"/>
              </a:rPr>
              <a:t>about where is the data</a:t>
            </a:r>
            <a:r>
              <a:rPr lang="en-GB" b="0" i="0" dirty="0">
                <a:solidFill>
                  <a:srgbClr val="000000"/>
                </a:solidFill>
                <a:effectLst/>
                <a:highlight>
                  <a:srgbClr val="FAFBF8"/>
                </a:highlight>
                <a:latin typeface="Arial" panose="020B0604020202020204" pitchFamily="34" charset="0"/>
              </a:rPr>
              <a:t> that stood out in your conversation?” Each group shares one important idea with all (5 min). Please write this on your flip chart.</a:t>
            </a:r>
          </a:p>
          <a:p>
            <a:pPr algn="l">
              <a:buFont typeface="Arial" panose="020B0604020202020204" pitchFamily="34" charset="0"/>
              <a:buChar char="•"/>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1" i="0" dirty="0">
                <a:solidFill>
                  <a:srgbClr val="000000"/>
                </a:solidFill>
                <a:effectLst/>
                <a:highlight>
                  <a:srgbClr val="FAFBF8"/>
                </a:highlight>
                <a:latin typeface="Arial" panose="020B0604020202020204" pitchFamily="34" charset="0"/>
              </a:rPr>
              <a:t>I will collate in the flip chart at the end and collate this data and share it back with everyone after the event,</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208C-D5B8-41AA-9899-0311D22C91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776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to Matt’s session, we wanted to pause to give people the opportunity to </a:t>
            </a:r>
            <a:r>
              <a:rPr lang="en-GB"/>
              <a:t>consider: </a:t>
            </a:r>
            <a:r>
              <a:rPr lang="en-GB" b="1"/>
              <a:t>What </a:t>
            </a:r>
            <a:r>
              <a:rPr lang="en-GB" b="1" dirty="0"/>
              <a:t>is the story that I need to tell and where is the data?</a:t>
            </a:r>
          </a:p>
          <a:p>
            <a:endParaRPr lang="en-GB" dirty="0"/>
          </a:p>
          <a:p>
            <a:r>
              <a:rPr lang="en-GB" dirty="0"/>
              <a:t>We are going to explore this by undertaking an activity call 1-2-4-ALL.</a:t>
            </a:r>
          </a:p>
          <a:p>
            <a:endParaRPr lang="en-GB" dirty="0"/>
          </a:p>
          <a:p>
            <a:pPr algn="l"/>
            <a:r>
              <a:rPr lang="en-GB" b="1" i="0" dirty="0">
                <a:solidFill>
                  <a:srgbClr val="BF490F"/>
                </a:solidFill>
                <a:effectLst/>
                <a:highlight>
                  <a:srgbClr val="FAFBF8"/>
                </a:highlight>
                <a:latin typeface="Arial" panose="020B0604020202020204" pitchFamily="34" charset="0"/>
              </a:rPr>
              <a:t>Sequence of Steps and Time Allocation</a:t>
            </a: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Silent self-reflection by individuals on a shared challenge and jot down your thoughts and ideas (1 min).</a:t>
            </a:r>
          </a:p>
          <a:p>
            <a:pPr algn="l">
              <a:buFont typeface="Arial" panose="020B0604020202020204" pitchFamily="34" charset="0"/>
              <a:buNone/>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Share your ideas in pairs, building on ideas from self-reflection. (2 min).</a:t>
            </a:r>
          </a:p>
          <a:p>
            <a:pPr algn="l">
              <a:buFont typeface="Arial" panose="020B0604020202020204" pitchFamily="34" charset="0"/>
              <a:buNone/>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Share and develop ideas from your pair in foursomes (notice similarities and differences). (4 min).</a:t>
            </a:r>
          </a:p>
          <a:p>
            <a:pPr algn="l">
              <a:buFont typeface="Arial" panose="020B0604020202020204" pitchFamily="34" charset="0"/>
              <a:buNone/>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Ask, “What are the top 3 ideas/tips </a:t>
            </a:r>
            <a:r>
              <a:rPr lang="en-GB" b="1" i="0" dirty="0">
                <a:solidFill>
                  <a:srgbClr val="000000"/>
                </a:solidFill>
                <a:effectLst/>
                <a:highlight>
                  <a:srgbClr val="FAFBF8"/>
                </a:highlight>
                <a:latin typeface="Arial" panose="020B0604020202020204" pitchFamily="34" charset="0"/>
              </a:rPr>
              <a:t>about where is the data</a:t>
            </a:r>
            <a:r>
              <a:rPr lang="en-GB" b="0" i="0" dirty="0">
                <a:solidFill>
                  <a:srgbClr val="000000"/>
                </a:solidFill>
                <a:effectLst/>
                <a:highlight>
                  <a:srgbClr val="FAFBF8"/>
                </a:highlight>
                <a:latin typeface="Arial" panose="020B0604020202020204" pitchFamily="34" charset="0"/>
              </a:rPr>
              <a:t> that stood out in your conversation?” Each group shares one important idea with all (5 min). Please write this on your flip chart.</a:t>
            </a:r>
          </a:p>
          <a:p>
            <a:pPr algn="l">
              <a:buFont typeface="Arial" panose="020B0604020202020204" pitchFamily="34" charset="0"/>
              <a:buChar char="•"/>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1" i="0" dirty="0">
                <a:solidFill>
                  <a:srgbClr val="000000"/>
                </a:solidFill>
                <a:effectLst/>
                <a:highlight>
                  <a:srgbClr val="FAFBF8"/>
                </a:highlight>
                <a:latin typeface="Arial" panose="020B0604020202020204" pitchFamily="34" charset="0"/>
              </a:rPr>
              <a:t>I will collate in the flip chart at the end and collate this data and share it back with everyone after the event,</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208C-D5B8-41AA-9899-0311D22C91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7902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ARMA HI inquiry calls on us to use data to drive our work to tackle health inequalities.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Above is some examples of key data sources to support you to get started.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Using data to identify, tackle and monitor barriers to access and unequal health outcomes. Analysing data allows services to identify unmet need – including where people from areas of deprivation are under-represented. However, this is not always easy. Service managers talked about the difficulties of collecting, accessing and integrating sources of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11111"/>
              </a:solidFill>
              <a:effectLst/>
              <a:highlight>
                <a:srgbClr val="F6F6F6"/>
              </a:highligh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11111"/>
                </a:solidFill>
                <a:effectLst/>
                <a:highlight>
                  <a:srgbClr val="F6F6F6"/>
                </a:highlight>
                <a:latin typeface="open-sans"/>
              </a:rPr>
              <a:t>Healthcare professionals need to know and understand the cause of health inequalities and how they affect the community they serve. Without this knowledge, putting strategies in place to reduce health inequalities may lack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111111"/>
              </a:solidFill>
              <a:effectLst/>
              <a:highlight>
                <a:srgbClr val="F6F6F6"/>
              </a:highligh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111111"/>
                </a:solidFill>
                <a:effectLst/>
                <a:highlight>
                  <a:srgbClr val="F6F6F6"/>
                </a:highlight>
                <a:latin typeface="open-sans"/>
              </a:rPr>
              <a:t>Therefore, it is really important to know your population, to allow you to understand the barrier’s of those accessing and to help you establish who is accessing your services and more importantly who is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111111"/>
              </a:solidFill>
              <a:effectLst/>
              <a:highlight>
                <a:srgbClr val="F6F6F6"/>
              </a:highligh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highlight>
                  <a:srgbClr val="FFFFFF"/>
                </a:highlight>
                <a:latin typeface="fsalbertregular"/>
              </a:rPr>
              <a:t>Population health data and service data can help you to adapt your services to meet the needs of your community by helping you create a clear picture about who is and really importantly is not successfully accessing your services and support</a:t>
            </a:r>
            <a:r>
              <a:rPr lang="en-GB" sz="1200" b="0" i="0" dirty="0">
                <a:solidFill>
                  <a:srgbClr val="111111"/>
                </a:solidFill>
                <a:effectLst/>
                <a:highlight>
                  <a:srgbClr val="F6F6F6"/>
                </a:highlight>
                <a:latin typeface="open-sans"/>
              </a:rPr>
              <a:t>.</a:t>
            </a:r>
          </a:p>
          <a:p>
            <a:pPr algn="l"/>
            <a:endParaRPr lang="en-GB" b="0" i="0" dirty="0">
              <a:solidFill>
                <a:srgbClr val="231F43"/>
              </a:solidFill>
              <a:effectLst/>
              <a:latin typeface="fsalbertbold"/>
            </a:endParaRPr>
          </a:p>
          <a:p>
            <a:pPr algn="l"/>
            <a:r>
              <a:rPr lang="en-GB" b="0" i="0" dirty="0">
                <a:solidFill>
                  <a:srgbClr val="231F43"/>
                </a:solidFill>
                <a:effectLst/>
                <a:latin typeface="fsalbertbold"/>
              </a:rPr>
              <a:t>Exploring population health data for your population will help you to understand who is and who is not accessing your services from your communities:</a:t>
            </a:r>
          </a:p>
          <a:p>
            <a:pPr algn="l"/>
            <a:endParaRPr lang="en-GB" b="0" i="0" dirty="0">
              <a:solidFill>
                <a:srgbClr val="231F43"/>
              </a:solidFill>
              <a:effectLst/>
              <a:latin typeface="fsalbertbold"/>
            </a:endParaRPr>
          </a:p>
          <a:p>
            <a:pPr algn="l">
              <a:buFont typeface="Arial" panose="020B0604020202020204" pitchFamily="34" charset="0"/>
              <a:buChar char="•"/>
            </a:pPr>
            <a:r>
              <a:rPr lang="en-GB" b="0" i="0" dirty="0">
                <a:solidFill>
                  <a:srgbClr val="222222"/>
                </a:solidFill>
                <a:effectLst/>
                <a:latin typeface="fsalbertlight"/>
              </a:rPr>
              <a:t>Health information about your local population and that of other areas of the UK    </a:t>
            </a:r>
          </a:p>
          <a:p>
            <a:pPr algn="l">
              <a:buFont typeface="Arial" panose="020B0604020202020204" pitchFamily="34" charset="0"/>
              <a:buChar char="•"/>
            </a:pPr>
            <a:r>
              <a:rPr lang="en-GB" b="0" i="0" dirty="0">
                <a:solidFill>
                  <a:srgbClr val="222222"/>
                </a:solidFill>
                <a:effectLst/>
                <a:latin typeface="fsalbertlight"/>
              </a:rPr>
              <a:t>Health diagnoses for your local population and across the UK</a:t>
            </a:r>
          </a:p>
          <a:p>
            <a:pPr algn="l">
              <a:buFont typeface="Arial" panose="020B0604020202020204" pitchFamily="34" charset="0"/>
              <a:buNone/>
            </a:pPr>
            <a:endParaRPr lang="en-GB" b="0" i="0" dirty="0">
              <a:solidFill>
                <a:srgbClr val="222222"/>
              </a:solidFill>
              <a:effectLst/>
              <a:latin typeface="fsalbert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31F43"/>
                </a:solidFill>
                <a:effectLst/>
                <a:latin typeface="fsalbertbold"/>
              </a:rPr>
              <a:t>Cross referencing this with your service data such as, p</a:t>
            </a:r>
            <a:r>
              <a:rPr lang="en-GB" b="0" i="0" dirty="0">
                <a:solidFill>
                  <a:srgbClr val="222222"/>
                </a:solidFill>
                <a:effectLst/>
                <a:latin typeface="fsalbertlight"/>
              </a:rPr>
              <a:t>rotected characteristics, patient-reported experience measures (PREMs), did not attend (DNA) rates, attendance, complaints </a:t>
            </a:r>
            <a:r>
              <a:rPr lang="en-GB" b="0" i="0" dirty="0">
                <a:solidFill>
                  <a:srgbClr val="231F43"/>
                </a:solidFill>
                <a:effectLst/>
                <a:latin typeface="fsalbertbold"/>
              </a:rPr>
              <a:t>will help to inform you who is accessing and successfully engaging with your services and help you to see if your patient cohort reflects the local population. Are certain groups of patients not accessing or engaging with your services. If you can identify that patterns or gaps then this gives you a good baseline against which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effectLst/>
                <a:latin typeface="+mn-lt"/>
              </a:rPr>
              <a:t>Many organisations have data or health inequalities leads, so reach out for their support and advice for help with finding and collecting the data that you need</a:t>
            </a:r>
            <a:r>
              <a:rPr lang="en-GB" sz="1200" b="0" i="0" dirty="0">
                <a:effectLst/>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effectLst/>
              <a:latin typeface="+mn-lt"/>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Useful public health data sources: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The Health Foundation: Local Authority Dashboard:</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https://www.health.org.uk/evidence-hub/local-authority-dashboard</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457200">
              <a:lnSpc>
                <a:spcPct val="107000"/>
              </a:lnSpc>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impact of deprivation (reference for deprivation: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The Index of Multiple Deprivation</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commonly known as the IMD, is the official measure of relative deprivation for small areas in England-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https://www.fscbiodiversity.uk/imd/#:~:text=The%20Index%20of%20Multiple%20Deprivation%2C%20commonly%20known%20as%20the%20IMD,32%2C844%20(least%20deprived%20area</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457200">
              <a:lnSpc>
                <a:spcPct val="107000"/>
              </a:lnSpc>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Health Inequalities Improvement dashboard (England)-</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summary and links to data resources in England: </a:t>
            </a:r>
            <a:r>
              <a:rPr lang="en-GB"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https://www.csp.org.uk/professional-clinical/improvement-innovation/health-inequalities%20CSP%20Getting%20started%20webinar%C2%A0https://www.youtube.com/watch?v=q7jNzeakuwo</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effectLst/>
              <a:latin typeface="+mn-lt"/>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C8E9-B464-4DB2-93B1-E498C5CF1A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251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075334" rtl="0" eaLnBrk="1" fontAlgn="auto" latinLnBrk="0" hangingPunct="1">
              <a:lnSpc>
                <a:spcPct val="100000"/>
              </a:lnSpc>
              <a:spcBef>
                <a:spcPts val="0"/>
              </a:spcBef>
              <a:spcAft>
                <a:spcPts val="0"/>
              </a:spcAft>
              <a:buClrTx/>
              <a:buSzTx/>
              <a:buFontTx/>
              <a:buNone/>
              <a:tabLst/>
              <a:defRPr/>
            </a:pPr>
            <a:fld id="{C5F8E08B-AA49-4128-834F-B16E0AF1A50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75334"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63710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075334" rtl="0" eaLnBrk="1" fontAlgn="auto" latinLnBrk="0" hangingPunct="1">
              <a:lnSpc>
                <a:spcPct val="100000"/>
              </a:lnSpc>
              <a:spcBef>
                <a:spcPts val="0"/>
              </a:spcBef>
              <a:spcAft>
                <a:spcPts val="0"/>
              </a:spcAft>
              <a:buClrTx/>
              <a:buSzTx/>
              <a:buFontTx/>
              <a:buNone/>
              <a:tabLst/>
              <a:defRPr/>
            </a:pPr>
            <a:fld id="{C5F8E08B-AA49-4128-834F-B16E0AF1A50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75334"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0634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075334" rtl="0" eaLnBrk="1" fontAlgn="auto" latinLnBrk="0" hangingPunct="1">
              <a:lnSpc>
                <a:spcPct val="100000"/>
              </a:lnSpc>
              <a:spcBef>
                <a:spcPts val="0"/>
              </a:spcBef>
              <a:spcAft>
                <a:spcPts val="0"/>
              </a:spcAft>
              <a:buClrTx/>
              <a:buSzTx/>
              <a:buFontTx/>
              <a:buNone/>
              <a:tabLst/>
              <a:defRPr/>
            </a:pPr>
            <a:fld id="{C5DA8508-F213-4DEC-A5C4-00788A6211C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75334"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9034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075334" rtl="0" eaLnBrk="1" fontAlgn="auto" latinLnBrk="0" hangingPunct="1">
              <a:lnSpc>
                <a:spcPct val="100000"/>
              </a:lnSpc>
              <a:spcBef>
                <a:spcPts val="0"/>
              </a:spcBef>
              <a:spcAft>
                <a:spcPts val="0"/>
              </a:spcAft>
              <a:buClrTx/>
              <a:buSzTx/>
              <a:buFontTx/>
              <a:buNone/>
              <a:tabLst/>
              <a:defRPr/>
            </a:pPr>
            <a:fld id="{C5F8E08B-AA49-4128-834F-B16E0AF1A50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75334"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4946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11111"/>
                </a:solidFill>
                <a:effectLst/>
                <a:highlight>
                  <a:srgbClr val="F6F6F6"/>
                </a:highlight>
                <a:latin typeface="open-sans"/>
              </a:rPr>
              <a:t>Causes of health inequalities in the UK are numerous and varied. This makes tackling and reducing health inequalities a complex challenge requiring the </a:t>
            </a:r>
            <a:r>
              <a:rPr lang="en-GB" b="1" i="0" dirty="0">
                <a:solidFill>
                  <a:srgbClr val="111111"/>
                </a:solidFill>
                <a:effectLst/>
                <a:highlight>
                  <a:srgbClr val="F6F6F6"/>
                </a:highlight>
                <a:latin typeface="open-sans"/>
              </a:rPr>
              <a:t>collective action of different organisations and stakeholders.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111111"/>
              </a:solidFill>
              <a:effectLst/>
              <a:highlight>
                <a:srgbClr val="F6F6F6"/>
              </a:highligh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111111"/>
                </a:solidFill>
                <a:effectLst/>
                <a:highlight>
                  <a:srgbClr val="F6F6F6"/>
                </a:highlight>
                <a:latin typeface="open-sans"/>
              </a:rPr>
              <a:t>Our first activity is going to focus in on what the HI challenges and priorities are in your local population and your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111111"/>
              </a:solidFill>
              <a:effectLst/>
              <a:highlight>
                <a:srgbClr val="F6F6F6"/>
              </a:highlight>
              <a:latin typeface="open-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11111"/>
                </a:solidFill>
                <a:effectLst/>
                <a:highlight>
                  <a:srgbClr val="F6F6F6"/>
                </a:highlight>
                <a:latin typeface="open-sans"/>
              </a:rPr>
              <a:t>But before we do that I want to share the UK health inequity map from the CSP Easing the Pain Report- 2022.</a:t>
            </a:r>
          </a:p>
          <a:p>
            <a:endParaRPr lang="en-GB" dirty="0"/>
          </a:p>
          <a:p>
            <a:pPr algn="l"/>
            <a:r>
              <a:rPr lang="en-GB" b="0" i="0" dirty="0">
                <a:solidFill>
                  <a:srgbClr val="43423E"/>
                </a:solidFill>
                <a:effectLst/>
                <a:highlight>
                  <a:srgbClr val="DCDAD7"/>
                </a:highlight>
                <a:latin typeface="DTL Documenta TOT"/>
              </a:rPr>
              <a:t>This illustrates the number of years that a person can expect to live in good health varies across the UK, comparing the gap between the most deprived and the least deprived communities.</a:t>
            </a:r>
            <a:endParaRPr lang="en-GB" b="0" i="0" dirty="0">
              <a:solidFill>
                <a:srgbClr val="000000"/>
              </a:solidFill>
              <a:effectLst/>
              <a:highlight>
                <a:srgbClr val="EEEEEE"/>
              </a:highlight>
              <a:latin typeface="system-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highlight>
                <a:srgbClr val="EEEEEE"/>
              </a:highlight>
              <a:latin typeface="system-ui"/>
            </a:endParaRPr>
          </a:p>
          <a:p>
            <a:pPr algn="l"/>
            <a:r>
              <a:rPr lang="en-GB" b="1" i="0" dirty="0">
                <a:solidFill>
                  <a:srgbClr val="43423E"/>
                </a:solidFill>
                <a:effectLst/>
                <a:highlight>
                  <a:srgbClr val="FFFFFF"/>
                </a:highlight>
                <a:latin typeface="Univers LT Pro"/>
              </a:rPr>
              <a:t>Examples from across the UK quoted by The Health Foundation:</a:t>
            </a:r>
          </a:p>
          <a:p>
            <a:pPr algn="l"/>
            <a:endParaRPr lang="en-GB" b="0" i="0" dirty="0">
              <a:solidFill>
                <a:srgbClr val="43423E"/>
              </a:solidFill>
              <a:effectLst/>
              <a:highlight>
                <a:srgbClr val="FFFFFF"/>
              </a:highlight>
              <a:latin typeface="Univers LT Pro"/>
            </a:endParaRPr>
          </a:p>
          <a:p>
            <a:pPr algn="l"/>
            <a:r>
              <a:rPr lang="en-GB" b="0" i="0" dirty="0">
                <a:solidFill>
                  <a:srgbClr val="43423E"/>
                </a:solidFill>
                <a:effectLst/>
                <a:highlight>
                  <a:srgbClr val="FFFFFF"/>
                </a:highlight>
                <a:latin typeface="Univers LT Pro"/>
              </a:rPr>
              <a:t>A woman born in Wokingham can expect to live 15 more years in good health than a woman born in Blackpool. A man born in Richmond upon Thames can expect to live 17 more years in good health than a man born in Belfast.</a:t>
            </a:r>
          </a:p>
          <a:p>
            <a:pPr algn="l"/>
            <a:endParaRPr lang="en-GB" b="0" i="0" dirty="0">
              <a:solidFill>
                <a:srgbClr val="43423E"/>
              </a:solidFill>
              <a:effectLst/>
              <a:highlight>
                <a:srgbClr val="FFFFFF"/>
              </a:highlight>
              <a:latin typeface="Univers LT Pro"/>
            </a:endParaRPr>
          </a:p>
          <a:p>
            <a:pPr algn="l"/>
            <a:r>
              <a:rPr lang="en-GB" b="0" i="0" dirty="0">
                <a:solidFill>
                  <a:srgbClr val="43423E"/>
                </a:solidFill>
                <a:effectLst/>
                <a:highlight>
                  <a:srgbClr val="DCDAD7"/>
                </a:highlight>
                <a:latin typeface="DTL Documenta TOT"/>
              </a:rPr>
              <a:t>In the Orkney Islands female healthy life expectancy at birth is 75.0 years, while in Blackpool it is just 55.3 years.</a:t>
            </a:r>
            <a:endParaRPr lang="en-GB" b="0" i="0" dirty="0">
              <a:solidFill>
                <a:srgbClr val="43423E"/>
              </a:solidFill>
              <a:effectLst/>
              <a:highlight>
                <a:srgbClr val="FFFFFF"/>
              </a:highlight>
              <a:latin typeface="Univers LT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r>
              <a:rPr lang="en-GB" b="1" dirty="0"/>
              <a:t>The impact of deprivation, further pertinent statistics</a:t>
            </a:r>
            <a:endParaRPr lang="en-GB" b="1" i="0" dirty="0">
              <a:solidFill>
                <a:srgbClr val="000000"/>
              </a:solidFill>
              <a:effectLst/>
              <a:highlight>
                <a:srgbClr val="EEEEEE"/>
              </a:highlight>
              <a:latin typeface="system-ui"/>
            </a:endParaRPr>
          </a:p>
          <a:p>
            <a:endParaRPr lang="en-GB" dirty="0"/>
          </a:p>
          <a:p>
            <a:r>
              <a:rPr lang="en-GB" dirty="0"/>
              <a:t>People in the poorest communities are 60% more likely to be diagnosed with a LTC. They also have a 30% higher chance that their condition will be more severe.</a:t>
            </a:r>
          </a:p>
          <a:p>
            <a:endParaRPr lang="en-GB" dirty="0"/>
          </a:p>
          <a:p>
            <a:r>
              <a:rPr lang="en-GB" dirty="0"/>
              <a:t>People in the bottom fifth of deprivation levels (so in the highest areas of deprivation) are nearly twice as likely to have MSK or respiratory conditions and 4 times as likely to have mental health issues than those living in areas of lowest deprivation.</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0C8E9-B464-4DB2-93B1-E498C5CF1A0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3900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075334" rtl="0" eaLnBrk="1" fontAlgn="auto" latinLnBrk="0" hangingPunct="1">
              <a:lnSpc>
                <a:spcPct val="100000"/>
              </a:lnSpc>
              <a:spcBef>
                <a:spcPts val="0"/>
              </a:spcBef>
              <a:spcAft>
                <a:spcPts val="0"/>
              </a:spcAft>
              <a:buClrTx/>
              <a:buSzTx/>
              <a:buFontTx/>
              <a:buNone/>
              <a:tabLst/>
              <a:defRPr/>
            </a:pPr>
            <a:fld id="{C5F8E08B-AA49-4128-834F-B16E0AF1A50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075334"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5009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CB13E9-ED0B-4BF4-8294-1D5713FC2A8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9997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Michelle Long</a:t>
            </a:r>
          </a:p>
          <a:p>
            <a:r>
              <a:rPr lang="en-US"/>
              <a:t>Specialist Neuro PT working on a post acute level 2a neuro rehab unit and the South East SQuIRe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SQuIRe</a:t>
            </a:r>
          </a:p>
          <a:p>
            <a:r>
              <a:rPr lang="en-US"/>
              <a:t>it is a quality improvement programme from NHSE Stroke Programme designed to improve delivery of stroke rehab</a:t>
            </a:r>
          </a:p>
          <a:p>
            <a:r>
              <a:rPr lang="en-US"/>
              <a:t>SQuIRe is an acronym</a:t>
            </a:r>
          </a:p>
          <a:p>
            <a:r>
              <a:rPr lang="en-US"/>
              <a:t>Stroke Quality Improvement for Rehabilitation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the heart of SQuIRe is the integrated Community Stroke Service which came into policy in Feb 2022 and describes community rehabilitation which is needs led, 7 day, intense, and delivered by a stroke specialist MDT along a seamless pathway.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central tenet to the delivery of all SQuIRe projects is equity. Each project when writing their Project initiation document are also required to submit a Health Equity Assessment.</a:t>
            </a:r>
          </a:p>
          <a:p>
            <a:endParaRPr lang="en-US"/>
          </a:p>
          <a:p>
            <a:r>
              <a:rPr lang="en-US"/>
              <a:t>All of our projects are addressing some aspect of access and equity but using this tool to check that by delivering the project we are not disadvantaging others is important.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the start of the programme we looked at regional data to understand provision.</a:t>
            </a:r>
          </a:p>
          <a:p>
            <a:r>
              <a:rPr lang="en-US"/>
              <a:t>The Post acute organisational audit in late 2021 gave us some insights into equity of provision. This is the regional summary against the key indicators, orange being met and purple being not met and green partially met.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slide breaks down the regional data to each Integrated Stroke Delivery Network. There are 5 in the SE, Sussex, Kent and Medway, BOB, Hampshire Isle of Wight and Surrey Heartlands and Frimley.</a:t>
            </a:r>
          </a:p>
          <a:p>
            <a:endParaRPr lang="en-US"/>
          </a:p>
          <a:p>
            <a:r>
              <a:rPr lang="en-US"/>
              <a:t>You can see that we have common themes that need to be addressed and also inequities, for example, KI 1 at the bottom stroke specific services shows an inequity of provision.</a:t>
            </a:r>
          </a:p>
          <a:p>
            <a:endParaRPr lang="en-US"/>
          </a:p>
          <a:p>
            <a:r>
              <a:rPr lang="en-US"/>
              <a:t>We used this, along with population and SSNAP clinical data to inform our priorities.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16 projects running in the SE all with the core aim to improve provision of community stroke rehab. There are over 70 projects in England </a:t>
            </a:r>
          </a:p>
          <a:p>
            <a:endParaRPr lang="en-US"/>
          </a:p>
          <a:p>
            <a:r>
              <a:rPr lang="en-US"/>
              <a:t>I have picked out 6 today to highlight and will talk a bit about prevention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ormAutofit fontScale="85000" lnSpcReduction="20000"/>
          </a:bodyPr>
          <a:lstStyle/>
          <a:p>
            <a:r>
              <a:rPr lang="en-US"/>
              <a:t>In BOB we had inequitable access to life after stroke services due to historic commissioning. Oxfordshire had none. We provided funding for a levelling up project where we funded 12 months of the Stroke Association Stroke recovery service in Oxford. This project is in the write up phase measuring impact in the hope that we can secure sustained funding.</a:t>
            </a:r>
          </a:p>
          <a:p>
            <a:endParaRPr lang="en-US"/>
          </a:p>
          <a:p>
            <a:r>
              <a:rPr lang="en-US"/>
              <a:t>Kent and Medway; specifically in Medway and Swale have a higher than the national average incidence of working age stroke. It also has pockets of significant deprivation with higher than average rates of unemployment. We are funding a level 2 vocational rehab project in order to widen access to back to work schemes for working age strokes in this area.</a:t>
            </a:r>
          </a:p>
          <a:p>
            <a:endParaRPr lang="en-US"/>
          </a:p>
          <a:p>
            <a:r>
              <a:rPr lang="en-US"/>
              <a:t>In BOB after early supported discharge ends, there is no stroke specific rehab for patients that cannot attend an outpatient clinic. We are testing the impact of bridging support workers that bridge between ESD and the neuro outpatients service and deliver needs based stroke specialist rehab to patients at home that otherwise would have been seen by generic teams.</a:t>
            </a:r>
          </a:p>
          <a:p>
            <a:endParaRPr lang="en-US"/>
          </a:p>
          <a:p>
            <a:r>
              <a:rPr lang="en-US"/>
              <a:t>Sussex we gave a small amount of money to test delivery of a stroke specific UL rehab group in rural settings. This is to widen access to rehab in rural communities and to improve efficiency of service delivery.</a:t>
            </a:r>
          </a:p>
          <a:p>
            <a:endParaRPr lang="en-US"/>
          </a:p>
          <a:p>
            <a:r>
              <a:rPr lang="en-US"/>
              <a:t>Surrey described significant inequities of provision for their patients with aphasia. In their North West team patients were waiting 1 year for SLT as opposed to patients in the bordering system getting responsive SLT with no waits. This project has uplifted the SLT service and is working with service users to co-design and deliver peer support groups in order to increase practice opportunities.</a:t>
            </a:r>
          </a:p>
          <a:p>
            <a:endParaRPr lang="en-US"/>
          </a:p>
          <a:p>
            <a:r>
              <a:rPr lang="en-US"/>
              <a:t>Sussex are exploring the needs of complex pathway 3 patients, those that are discharged to NH and have patchy follow up. They have defined what we mean by complex and are collecting data on needs in the system in order to inform commissioning and transformation. </a:t>
            </a:r>
          </a:p>
          <a:p>
            <a:endParaRPr lang="en-US"/>
          </a:p>
          <a:p>
            <a:r>
              <a:rPr lang="en-US"/>
              <a:t>All of these projects have embedded co-design into their processes embedding PPV at steering groups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fontAlgn="base"/>
            <a:r>
              <a:rPr lang="en-GB" b="0" i="0" dirty="0">
                <a:solidFill>
                  <a:srgbClr val="444444"/>
                </a:solidFill>
                <a:effectLst/>
                <a:highlight>
                  <a:srgbClr val="F3F2F1"/>
                </a:highlight>
                <a:latin typeface="Calibri" panose="020F0502020204030204" pitchFamily="34" charset="0"/>
              </a:rPr>
              <a:t>​​</a:t>
            </a:r>
            <a:r>
              <a:rPr lang="en-GB" b="0" i="0" u="none" strike="noStrike" dirty="0">
                <a:solidFill>
                  <a:srgbClr val="0E0E0E"/>
                </a:solidFill>
                <a:effectLst/>
                <a:highlight>
                  <a:srgbClr val="FBFAF8"/>
                </a:highlight>
                <a:latin typeface="Calibri" panose="020F0502020204030204" pitchFamily="34" charset="0"/>
              </a:rPr>
              <a:t>The conditions in which we are born, grow, live, work and age can impact our health and wellbeing, and are sometimes referred to as </a:t>
            </a:r>
            <a:r>
              <a:rPr lang="en-GB" b="1" i="0" u="none" strike="noStrike" dirty="0">
                <a:solidFill>
                  <a:srgbClr val="0E0E0E"/>
                </a:solidFill>
                <a:effectLst/>
                <a:highlight>
                  <a:srgbClr val="FBFAF8"/>
                </a:highlight>
                <a:latin typeface="Calibri" panose="020F0502020204030204" pitchFamily="34" charset="0"/>
              </a:rPr>
              <a:t>wider determinants of health</a:t>
            </a:r>
            <a:r>
              <a:rPr lang="en-GB" b="0" i="0" u="none" strike="noStrike" dirty="0">
                <a:solidFill>
                  <a:srgbClr val="0E0E0E"/>
                </a:solidFill>
                <a:effectLst/>
                <a:highlight>
                  <a:srgbClr val="FBFAF8"/>
                </a:highlight>
                <a:latin typeface="Calibri" panose="020F0502020204030204" pitchFamily="34" charset="0"/>
              </a:rPr>
              <a:t>. </a:t>
            </a:r>
            <a:r>
              <a:rPr lang="en-GB" b="0" i="0" dirty="0">
                <a:solidFill>
                  <a:srgbClr val="444444"/>
                </a:solidFill>
                <a:effectLst/>
                <a:highlight>
                  <a:srgbClr val="F3F2F1"/>
                </a:highlight>
                <a:latin typeface="Calibri" panose="020F0502020204030204" pitchFamily="34" charset="0"/>
              </a:rPr>
              <a:t>​</a:t>
            </a:r>
          </a:p>
          <a:p>
            <a:pPr algn="l" rtl="0" fontAlgn="base"/>
            <a:endParaRPr lang="en-GB" b="0" i="0" dirty="0">
              <a:solidFill>
                <a:srgbClr val="444444"/>
              </a:solidFill>
              <a:effectLst/>
              <a:highlight>
                <a:srgbClr val="F3F2F1"/>
              </a:highligh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dirty="0"/>
              <a:t>This King’s Fund Venn diagram categories the wider determinants of health and illustrates the complex interactions that those at greater risk of health inequalities may experience, m</a:t>
            </a:r>
            <a:r>
              <a:rPr lang="en-GB" b="0" i="0" u="none" strike="noStrike" dirty="0">
                <a:solidFill>
                  <a:srgbClr val="0E0E0E"/>
                </a:solidFill>
                <a:effectLst/>
                <a:highlight>
                  <a:srgbClr val="FBFAF8"/>
                </a:highlight>
                <a:latin typeface="Calibri" panose="020F0502020204030204" pitchFamily="34" charset="0"/>
              </a:rPr>
              <a:t>eaning people can fall into combinations of these categories. This can compound and multiply the impact and severity of health inequalities experienced.</a:t>
            </a:r>
            <a:r>
              <a:rPr lang="en-GB" b="0" i="0" dirty="0">
                <a:solidFill>
                  <a:srgbClr val="444444"/>
                </a:solidFill>
                <a:effectLst/>
                <a:highlight>
                  <a:srgbClr val="F3F2F1"/>
                </a:highlight>
                <a:latin typeface="Calibri" panose="020F0502020204030204" pitchFamily="34" charset="0"/>
              </a:rPr>
              <a:t>​</a:t>
            </a:r>
          </a:p>
          <a:p>
            <a:pPr algn="l" rtl="0" fontAlgn="base"/>
            <a:r>
              <a:rPr lang="en-GB" b="0" i="0" dirty="0">
                <a:solidFill>
                  <a:srgbClr val="444444"/>
                </a:solidFill>
                <a:effectLst/>
                <a:highlight>
                  <a:srgbClr val="F3F2F1"/>
                </a:highlight>
                <a:latin typeface="Calibri" panose="020F0502020204030204" pitchFamily="34" charset="0"/>
              </a:rPr>
              <a:t>​</a:t>
            </a:r>
          </a:p>
          <a:p>
            <a:pPr algn="l" rtl="0" fontAlgn="base"/>
            <a:r>
              <a:rPr lang="en-GB" b="0" i="0" u="none" strike="noStrike" dirty="0">
                <a:solidFill>
                  <a:srgbClr val="0E0E0E"/>
                </a:solidFill>
                <a:effectLst/>
                <a:highlight>
                  <a:srgbClr val="FBFAF8"/>
                </a:highlight>
                <a:latin typeface="Calibri" panose="020F0502020204030204" pitchFamily="34" charset="0"/>
              </a:rPr>
              <a:t>For example, someone who is unemployed may be more likely to live in poorer quality housing with less access to green space and less access to fresh, healthy food. This means some groups and communities are more likely to experience poorer health than the general population. These groups are also more likely to experience challenges in accessing care.</a:t>
            </a:r>
            <a:endParaRPr lang="en-GB" b="0" i="0" dirty="0">
              <a:solidFill>
                <a:srgbClr val="444444"/>
              </a:solidFill>
              <a:effectLst/>
              <a:highlight>
                <a:srgbClr val="F3F2F1"/>
              </a:highlight>
              <a:latin typeface="Calibri" panose="020F0502020204030204" pitchFamily="34" charset="0"/>
            </a:endParaRPr>
          </a:p>
          <a:p>
            <a:pPr algn="l" rtl="0" fontAlgn="base"/>
            <a:endParaRPr lang="en-GB" b="0" i="0" dirty="0">
              <a:solidFill>
                <a:srgbClr val="444444"/>
              </a:solidFill>
              <a:effectLst/>
              <a:highlight>
                <a:srgbClr val="F3F2F1"/>
              </a:highligh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40C8E9-B464-4DB2-93B1-E498C5CF1A0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610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I will talk a little about a small project that we have been doing to look into provision of secondary prevention across multiple regions which includes Sheffield, Bolton, Nottingham, Birmingham and Sussex.</a:t>
            </a:r>
          </a:p>
          <a:p>
            <a:endParaRPr lang="en-US"/>
          </a:p>
          <a:p>
            <a:r>
              <a:rPr lang="en-US"/>
              <a:t>We know that people from some BAME backgrounds have a higher incidence of stroke and that people from more deprived areas live longer in ill health. We know that the disease burden across England is increasing with two thirds of those over 65 predicted to have multiple comorbidities by 2037. CVDR is a leading cause.</a:t>
            </a:r>
          </a:p>
          <a:p>
            <a:r>
              <a:rPr lang="en-US"/>
              <a:t>Our project group is drawn from multiple regions and represents potential for diversity in design.</a:t>
            </a:r>
          </a:p>
          <a:p>
            <a:r>
              <a:rPr lang="en-US"/>
              <a:t>   Patient and carer feedback from the national PREMs survey told us that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ormAutofit lnSpcReduction="10000"/>
          </a:bodyPr>
          <a:lstStyle/>
          <a:p>
            <a:r>
              <a:rPr lang="en-US"/>
              <a:t>There were multiple reasons why we wanted to do this project:</a:t>
            </a:r>
          </a:p>
          <a:p>
            <a:r>
              <a:rPr lang="en-US"/>
              <a:t>Those patients that have suffered TIAs or stroke are at increased risk of further events; 26% within 5 years of first stroke and 39% by 10 years (Mohan et al 2011). When Claire presented her pitch she told a compelling patient story which described a person becoming increasingly disabled with repeat events over a matter of months. We all wanted to be part of preventing that from happening to others.</a:t>
            </a:r>
          </a:p>
          <a:p>
            <a:r>
              <a:rPr lang="en-US"/>
              <a:t> In the updated national stroke guidelines and NICE guidelines (2023), it is recommended that we take a comprehensive personalised approach to secondary prevention and that we utilize behaviour change approaches to aid lifestyle changes linked to risks such as diet, weight, BP and alcohol intake and that links with community based exercise facilities are promoted in order to support people with stroke and TIA to continue to live well. </a:t>
            </a:r>
          </a:p>
          <a:p>
            <a:endParaRPr lang="en-US"/>
          </a:p>
          <a:p>
            <a:r>
              <a:rPr lang="en-US"/>
              <a:t>Patients suffering mild stroke and TIA are not seen by any ESD services and have poor follow up in the community. This means that we fail to maximize opportunities to influence secondary prevention via lifestyle changes. </a:t>
            </a:r>
          </a:p>
          <a:p>
            <a:endParaRPr lang="en-US"/>
          </a:p>
          <a:p>
            <a:r>
              <a:rPr lang="en-US"/>
              <a:t>There is well documented increasing multi-morbidity and disease burden which increases with age. It is predicted that two thirds of those over the age of 65 will have multiple health conditions by 2037 unless we do something now to reverse the trend. It is essential that we maximize approaches that support patient self-efficacy and put prevention at the heart of everything that we do.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ormAutofit fontScale="92500" lnSpcReduction="20000"/>
          </a:bodyPr>
          <a:lstStyle/>
          <a:p>
            <a:r>
              <a:rPr lang="en-US"/>
              <a:t>We can use the recently reported stroke PREMs project to understand current provision of some aspects of secondary prevention.   It is worthy of note that, of the PREMs respondents in the project systems, between 30% and 37% reported that they had had 2 or more strokes. It is clear we could do more to aid prevention.</a:t>
            </a:r>
          </a:p>
          <a:p>
            <a:endParaRPr lang="en-US"/>
          </a:p>
          <a:p>
            <a:endParaRPr lang="en-US"/>
          </a:p>
          <a:p>
            <a:endParaRPr lang="en-US"/>
          </a:p>
          <a:p>
            <a:endParaRPr lang="en-US"/>
          </a:p>
          <a:p>
            <a:endParaRPr lang="en-US"/>
          </a:p>
          <a:p>
            <a:endParaRPr lang="en-US"/>
          </a:p>
          <a:p>
            <a:r>
              <a:rPr lang="en-US"/>
              <a:t>Patients in Birmingham and Solihull, South Yorks, Nottingham, Greater Manchester, Sussex and Kent  told us that:</a:t>
            </a:r>
          </a:p>
          <a:p>
            <a:r>
              <a:rPr lang="en-US"/>
              <a:t>•	between 22% and 30% of respondents reported that they had either partial or no understanding of their medications following explanation.</a:t>
            </a:r>
          </a:p>
          <a:p>
            <a:r>
              <a:rPr lang="en-US"/>
              <a:t>•	between 9% and 16% had not had their medications explained to them.</a:t>
            </a:r>
          </a:p>
          <a:p>
            <a:r>
              <a:rPr lang="en-US"/>
              <a:t>•	between 18% and 31% reported that they had not received advice on BP management and would have liked it. </a:t>
            </a:r>
          </a:p>
          <a:p>
            <a:r>
              <a:rPr lang="en-US"/>
              <a:t>•	between 7% and 23% of patients reported that they had not received healthy lifestyle advice and would have liked it.</a:t>
            </a:r>
          </a:p>
          <a:p>
            <a:r>
              <a:rPr lang="en-US"/>
              <a:t>•	Interestingly – between 48% and 67% of patients reported that they had no need for healthy lifestyle advice. It is unclear if this represents a group of people that had received lifestyle advice from other sources, whether there was a failure to link lifestyle and stroke risk or whether other factors were affecting the response. Using PPV co-design in this project, we will seek to understand this in more depth.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reminder of ARMAs call to action: </a:t>
            </a:r>
            <a:r>
              <a:rPr kumimoji="0" lang="en-GB" altLang="en-US" sz="1200" b="1" i="1" u="none" strike="noStrike" cap="none" normalizeH="0" baseline="0" dirty="0">
                <a:ln>
                  <a:noFill/>
                </a:ln>
                <a:solidFill>
                  <a:srgbClr val="0070C0"/>
                </a:solidFill>
                <a:effectLst/>
                <a:latin typeface="Arial" panose="020B0604020202020204" pitchFamily="34" charset="0"/>
                <a:ea typeface="Times New Roman" panose="02020603050405020304" pitchFamily="18" charset="0"/>
              </a:rPr>
              <a:t>Avoid inertia due to being overwhelmed by the scale of the problem and don't wait for the perfect data to get started; start now in the spirit of service improvement.</a:t>
            </a:r>
            <a:endParaRPr kumimoji="0" lang="en-GB" altLang="en-US" sz="12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endParaRPr lang="en-GB" dirty="0"/>
          </a:p>
          <a:p>
            <a:r>
              <a:rPr lang="en-GB" dirty="0"/>
              <a:t>We all have different circles of influence within our roles and our gifts.</a:t>
            </a:r>
          </a:p>
          <a:p>
            <a:endParaRPr lang="en-GB" b="0" i="0" dirty="0">
              <a:solidFill>
                <a:srgbClr val="000000"/>
              </a:solidFill>
              <a:effectLst/>
              <a:highlight>
                <a:srgbClr val="FAFBF8"/>
              </a:highlight>
              <a:latin typeface="Arial" panose="020B0604020202020204" pitchFamily="34" charset="0"/>
            </a:endParaRPr>
          </a:p>
          <a:p>
            <a:r>
              <a:rPr lang="en-GB" b="0" i="0" dirty="0">
                <a:solidFill>
                  <a:srgbClr val="000000"/>
                </a:solidFill>
                <a:effectLst/>
                <a:highlight>
                  <a:srgbClr val="FAFBF8"/>
                </a:highlight>
                <a:latin typeface="Arial" panose="020B0604020202020204" pitchFamily="34" charset="0"/>
              </a:rPr>
              <a:t>For this last activity we will be asking where do you have discretion and freedom to act? What can you do without more resources or authority so how can you have an impact on tackling health inequalities from today? </a:t>
            </a:r>
          </a:p>
          <a:p>
            <a:endParaRPr lang="en-GB" b="0" i="0" dirty="0">
              <a:solidFill>
                <a:srgbClr val="000000"/>
              </a:solidFill>
              <a:effectLst/>
              <a:highlight>
                <a:srgbClr val="FAFBF8"/>
              </a:highlight>
              <a:latin typeface="Arial" panose="020B0604020202020204" pitchFamily="34" charset="0"/>
            </a:endParaRPr>
          </a:p>
          <a:p>
            <a:r>
              <a:rPr lang="en-GB" b="0" i="0" dirty="0">
                <a:solidFill>
                  <a:srgbClr val="000000"/>
                </a:solidFill>
                <a:effectLst/>
                <a:highlight>
                  <a:srgbClr val="FAFBF8"/>
                </a:highlight>
                <a:latin typeface="Arial" panose="020B0604020202020204" pitchFamily="34" charset="0"/>
              </a:rPr>
              <a:t>These may be bite-sized, quick win or idea that you can take into action aimed to get the ball rolling.</a:t>
            </a:r>
          </a:p>
          <a:p>
            <a:endParaRPr lang="en-GB" b="0" i="0" dirty="0">
              <a:solidFill>
                <a:srgbClr val="000000"/>
              </a:solidFill>
              <a:effectLst/>
              <a:highlight>
                <a:srgbClr val="FAFBF8"/>
              </a:highlight>
              <a:latin typeface="Arial" panose="020B0604020202020204" pitchFamily="34" charset="0"/>
            </a:endParaRPr>
          </a:p>
          <a:p>
            <a:pPr algn="l"/>
            <a:r>
              <a:rPr lang="en-GB" b="1" i="0" dirty="0">
                <a:solidFill>
                  <a:srgbClr val="BF490F"/>
                </a:solidFill>
                <a:effectLst/>
                <a:highlight>
                  <a:srgbClr val="FAFBF8"/>
                </a:highlight>
                <a:latin typeface="Arial" panose="020B0604020202020204" pitchFamily="34" charset="0"/>
              </a:rPr>
              <a:t> Sequence of Steps and Time Allocation</a:t>
            </a:r>
          </a:p>
          <a:p>
            <a:pPr algn="l"/>
            <a:endParaRPr lang="en-GB" b="1" i="0" dirty="0">
              <a:solidFill>
                <a:srgbClr val="BF490F"/>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First in pairs, generates a list of </a:t>
            </a:r>
            <a:r>
              <a:rPr lang="en-GB" b="1" i="0" dirty="0">
                <a:solidFill>
                  <a:srgbClr val="000000"/>
                </a:solidFill>
                <a:effectLst/>
                <a:highlight>
                  <a:srgbClr val="FAFBF8"/>
                </a:highlight>
                <a:latin typeface="Arial" panose="020B0604020202020204" pitchFamily="34" charset="0"/>
              </a:rPr>
              <a:t>15% Solutions</a:t>
            </a:r>
            <a:r>
              <a:rPr lang="en-GB" b="0" i="0" dirty="0">
                <a:solidFill>
                  <a:srgbClr val="000000"/>
                </a:solidFill>
                <a:effectLst/>
                <a:highlight>
                  <a:srgbClr val="FAFBF8"/>
                </a:highlight>
                <a:latin typeface="Arial" panose="020B0604020202020204" pitchFamily="34" charset="0"/>
              </a:rPr>
              <a:t>. </a:t>
            </a:r>
            <a:r>
              <a:rPr lang="en-GB" b="1" i="0" dirty="0">
                <a:solidFill>
                  <a:srgbClr val="000000"/>
                </a:solidFill>
                <a:effectLst/>
                <a:highlight>
                  <a:srgbClr val="FAFBF8"/>
                </a:highlight>
                <a:latin typeface="Arial" panose="020B0604020202020204" pitchFamily="34" charset="0"/>
              </a:rPr>
              <a:t>5 min</a:t>
            </a:r>
            <a:r>
              <a:rPr lang="en-GB" b="0" i="0" dirty="0">
                <a:solidFill>
                  <a:srgbClr val="000000"/>
                </a:solidFill>
                <a:effectLst/>
                <a:highlight>
                  <a:srgbClr val="FAFBF8"/>
                </a:highlight>
                <a:latin typeface="Arial" panose="020B0604020202020204" pitchFamily="34" charset="0"/>
              </a:rPr>
              <a:t>.</a:t>
            </a:r>
          </a:p>
          <a:p>
            <a:pPr algn="l">
              <a:buFont typeface="Arial" panose="020B0604020202020204" pitchFamily="34" charset="0"/>
              <a:buNone/>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Individuals share their ideas with a small group (4 members). </a:t>
            </a:r>
            <a:r>
              <a:rPr lang="en-GB" b="1" i="0" dirty="0">
                <a:solidFill>
                  <a:srgbClr val="000000"/>
                </a:solidFill>
                <a:effectLst/>
                <a:highlight>
                  <a:srgbClr val="FAFBF8"/>
                </a:highlight>
                <a:latin typeface="Arial" panose="020B0604020202020204" pitchFamily="34" charset="0"/>
              </a:rPr>
              <a:t>2 min</a:t>
            </a:r>
            <a:r>
              <a:rPr lang="en-GB" b="0" i="0" dirty="0">
                <a:solidFill>
                  <a:srgbClr val="000000"/>
                </a:solidFill>
                <a:effectLst/>
                <a:highlight>
                  <a:srgbClr val="FAFBF8"/>
                </a:highlight>
                <a:latin typeface="Arial" panose="020B0604020202020204" pitchFamily="34" charset="0"/>
              </a:rPr>
              <a:t>. per pair.</a:t>
            </a:r>
          </a:p>
          <a:p>
            <a:pPr algn="l">
              <a:buFont typeface="Arial" panose="020B0604020202020204" pitchFamily="34" charset="0"/>
              <a:buNone/>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Group members provide a consultation to one another (asking clarifying questions and offering advice). </a:t>
            </a:r>
            <a:r>
              <a:rPr lang="en-GB" b="1" i="0" dirty="0">
                <a:solidFill>
                  <a:srgbClr val="000000"/>
                </a:solidFill>
                <a:effectLst/>
                <a:highlight>
                  <a:srgbClr val="FAFBF8"/>
                </a:highlight>
                <a:latin typeface="Arial" panose="020B0604020202020204" pitchFamily="34" charset="0"/>
              </a:rPr>
              <a:t>2 min</a:t>
            </a:r>
            <a:r>
              <a:rPr lang="en-GB" b="0" i="0" dirty="0">
                <a:solidFill>
                  <a:srgbClr val="000000"/>
                </a:solidFill>
                <a:effectLst/>
                <a:highlight>
                  <a:srgbClr val="FAFBF8"/>
                </a:highlight>
                <a:latin typeface="Arial" panose="020B0604020202020204" pitchFamily="34" charset="0"/>
              </a:rPr>
              <a:t>. per person and one person at a time.</a:t>
            </a:r>
          </a:p>
          <a:p>
            <a:pPr algn="l">
              <a:buFont typeface="Arial" panose="020B0604020202020204" pitchFamily="34" charset="0"/>
              <a:buChar char="•"/>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None/>
            </a:pPr>
            <a:r>
              <a:rPr lang="en-GB" b="0" i="0" dirty="0">
                <a:solidFill>
                  <a:srgbClr val="000000"/>
                </a:solidFill>
                <a:effectLst/>
                <a:highlight>
                  <a:srgbClr val="FAFBF8"/>
                </a:highlight>
                <a:latin typeface="Arial" panose="020B0604020202020204" pitchFamily="34" charset="0"/>
              </a:rPr>
              <a:t>Share your top 3 ideas on post-its.</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208C-D5B8-41AA-9899-0311D22C91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6301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t>A reminder of ARMAs call to action: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1" u="none" strike="noStrike" cap="none" normalizeH="0" baseline="0" dirty="0">
                <a:ln>
                  <a:noFill/>
                </a:ln>
                <a:solidFill>
                  <a:srgbClr val="0070C0"/>
                </a:solidFill>
                <a:effectLst/>
                <a:latin typeface="Arial" panose="020B0604020202020204" pitchFamily="34" charset="0"/>
                <a:ea typeface="Times New Roman" panose="02020603050405020304" pitchFamily="18" charset="0"/>
              </a:rPr>
              <a:t>Avoid inertia due to being overwhelmed by the scale of the problem and don't wait for the perfect data to get started; start now in the spirit of service improvement.</a:t>
            </a:r>
            <a:endParaRPr kumimoji="0" lang="en-GB" altLang="en-US" sz="12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endParaRPr lang="en-GB" dirty="0"/>
          </a:p>
          <a:p>
            <a:r>
              <a:rPr lang="en-GB" dirty="0"/>
              <a:t>We all have different circles of influence within our roles and our gifts.</a:t>
            </a:r>
          </a:p>
          <a:p>
            <a:endParaRPr lang="en-GB" b="0" i="0" dirty="0">
              <a:solidFill>
                <a:srgbClr val="000000"/>
              </a:solidFill>
              <a:effectLst/>
              <a:highlight>
                <a:srgbClr val="FAFBF8"/>
              </a:highlight>
              <a:latin typeface="Arial" panose="020B0604020202020204" pitchFamily="34" charset="0"/>
            </a:endParaRPr>
          </a:p>
          <a:p>
            <a:r>
              <a:rPr lang="en-GB" b="0" i="0" dirty="0">
                <a:solidFill>
                  <a:srgbClr val="000000"/>
                </a:solidFill>
                <a:effectLst/>
                <a:highlight>
                  <a:srgbClr val="FAFBF8"/>
                </a:highlight>
                <a:latin typeface="Arial" panose="020B0604020202020204" pitchFamily="34" charset="0"/>
              </a:rPr>
              <a:t>For this last activity we will be asking where do you have discretion and freedom to act? What can you do without more resources or authority so how can you have an impact on tackling health inequalities from today? </a:t>
            </a:r>
          </a:p>
          <a:p>
            <a:endParaRPr lang="en-GB" b="0" i="0" dirty="0">
              <a:solidFill>
                <a:srgbClr val="000000"/>
              </a:solidFill>
              <a:effectLst/>
              <a:highlight>
                <a:srgbClr val="FAFBF8"/>
              </a:highlight>
              <a:latin typeface="Arial" panose="020B0604020202020204" pitchFamily="34" charset="0"/>
            </a:endParaRPr>
          </a:p>
          <a:p>
            <a:r>
              <a:rPr lang="en-GB" b="0" i="0" dirty="0">
                <a:solidFill>
                  <a:srgbClr val="000000"/>
                </a:solidFill>
                <a:effectLst/>
                <a:highlight>
                  <a:srgbClr val="FAFBF8"/>
                </a:highlight>
                <a:latin typeface="Arial" panose="020B0604020202020204" pitchFamily="34" charset="0"/>
              </a:rPr>
              <a:t>These may be bite-sized, quick win or idea that you can take into action aimed to get the ball rolling.</a:t>
            </a:r>
          </a:p>
          <a:p>
            <a:endParaRPr lang="en-GB" b="0" i="0" dirty="0">
              <a:solidFill>
                <a:srgbClr val="000000"/>
              </a:solidFill>
              <a:effectLst/>
              <a:highlight>
                <a:srgbClr val="FAFBF8"/>
              </a:highlight>
              <a:latin typeface="Arial" panose="020B0604020202020204" pitchFamily="34" charset="0"/>
            </a:endParaRPr>
          </a:p>
          <a:p>
            <a:pPr algn="l"/>
            <a:r>
              <a:rPr lang="en-GB" b="1" i="0" dirty="0">
                <a:solidFill>
                  <a:srgbClr val="BF490F"/>
                </a:solidFill>
                <a:effectLst/>
                <a:highlight>
                  <a:srgbClr val="FAFBF8"/>
                </a:highlight>
                <a:latin typeface="Arial" panose="020B0604020202020204" pitchFamily="34" charset="0"/>
              </a:rPr>
              <a:t> Sequence of Steps and Time Allocation</a:t>
            </a:r>
          </a:p>
          <a:p>
            <a:pPr algn="l"/>
            <a:endParaRPr lang="en-GB" b="1" i="0" dirty="0">
              <a:solidFill>
                <a:srgbClr val="BF490F"/>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First in pairs, generates a list of </a:t>
            </a:r>
            <a:r>
              <a:rPr lang="en-GB" b="1" i="0" dirty="0">
                <a:solidFill>
                  <a:srgbClr val="000000"/>
                </a:solidFill>
                <a:effectLst/>
                <a:highlight>
                  <a:srgbClr val="FAFBF8"/>
                </a:highlight>
                <a:latin typeface="Arial" panose="020B0604020202020204" pitchFamily="34" charset="0"/>
              </a:rPr>
              <a:t>15% Solutions</a:t>
            </a:r>
            <a:r>
              <a:rPr lang="en-GB" b="0" i="0" dirty="0">
                <a:solidFill>
                  <a:srgbClr val="000000"/>
                </a:solidFill>
                <a:effectLst/>
                <a:highlight>
                  <a:srgbClr val="FAFBF8"/>
                </a:highlight>
                <a:latin typeface="Arial" panose="020B0604020202020204" pitchFamily="34" charset="0"/>
              </a:rPr>
              <a:t>. </a:t>
            </a:r>
            <a:r>
              <a:rPr lang="en-GB" b="1" i="0" dirty="0">
                <a:solidFill>
                  <a:srgbClr val="000000"/>
                </a:solidFill>
                <a:effectLst/>
                <a:highlight>
                  <a:srgbClr val="FAFBF8"/>
                </a:highlight>
                <a:latin typeface="Arial" panose="020B0604020202020204" pitchFamily="34" charset="0"/>
              </a:rPr>
              <a:t>5 min</a:t>
            </a:r>
            <a:r>
              <a:rPr lang="en-GB" b="0" i="0" dirty="0">
                <a:solidFill>
                  <a:srgbClr val="000000"/>
                </a:solidFill>
                <a:effectLst/>
                <a:highlight>
                  <a:srgbClr val="FAFBF8"/>
                </a:highlight>
                <a:latin typeface="Arial" panose="020B0604020202020204" pitchFamily="34" charset="0"/>
              </a:rPr>
              <a:t>.</a:t>
            </a:r>
          </a:p>
          <a:p>
            <a:pPr algn="l">
              <a:buFont typeface="Arial" panose="020B0604020202020204" pitchFamily="34" charset="0"/>
              <a:buNone/>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Pairs share their ideas with a small group (4 members). </a:t>
            </a:r>
            <a:r>
              <a:rPr lang="en-GB" b="1" i="0" dirty="0">
                <a:solidFill>
                  <a:srgbClr val="000000"/>
                </a:solidFill>
                <a:effectLst/>
                <a:highlight>
                  <a:srgbClr val="FAFBF8"/>
                </a:highlight>
                <a:latin typeface="Arial" panose="020B0604020202020204" pitchFamily="34" charset="0"/>
              </a:rPr>
              <a:t>2 min</a:t>
            </a:r>
            <a:r>
              <a:rPr lang="en-GB" b="0" i="0" dirty="0">
                <a:solidFill>
                  <a:srgbClr val="000000"/>
                </a:solidFill>
                <a:effectLst/>
                <a:highlight>
                  <a:srgbClr val="FAFBF8"/>
                </a:highlight>
                <a:latin typeface="Arial" panose="020B0604020202020204" pitchFamily="34" charset="0"/>
              </a:rPr>
              <a:t>. per pair.</a:t>
            </a:r>
          </a:p>
          <a:p>
            <a:pPr algn="l">
              <a:buFont typeface="Arial" panose="020B0604020202020204" pitchFamily="34" charset="0"/>
              <a:buNone/>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Char char="•"/>
            </a:pPr>
            <a:r>
              <a:rPr lang="en-GB" b="0" i="0" dirty="0">
                <a:solidFill>
                  <a:srgbClr val="000000"/>
                </a:solidFill>
                <a:effectLst/>
                <a:highlight>
                  <a:srgbClr val="FAFBF8"/>
                </a:highlight>
                <a:latin typeface="Arial" panose="020B0604020202020204" pitchFamily="34" charset="0"/>
              </a:rPr>
              <a:t>Group members provide a consultation to one another (asking clarifying questions and offering advice). </a:t>
            </a:r>
            <a:r>
              <a:rPr lang="en-GB" b="1" i="0" dirty="0">
                <a:solidFill>
                  <a:srgbClr val="000000"/>
                </a:solidFill>
                <a:effectLst/>
                <a:highlight>
                  <a:srgbClr val="FAFBF8"/>
                </a:highlight>
                <a:latin typeface="Arial" panose="020B0604020202020204" pitchFamily="34" charset="0"/>
              </a:rPr>
              <a:t>2 min</a:t>
            </a:r>
            <a:r>
              <a:rPr lang="en-GB" b="0" i="0" dirty="0">
                <a:solidFill>
                  <a:srgbClr val="000000"/>
                </a:solidFill>
                <a:effectLst/>
                <a:highlight>
                  <a:srgbClr val="FAFBF8"/>
                </a:highlight>
                <a:latin typeface="Arial" panose="020B0604020202020204" pitchFamily="34" charset="0"/>
              </a:rPr>
              <a:t>. per person and one person at a time.</a:t>
            </a:r>
          </a:p>
          <a:p>
            <a:pPr algn="l">
              <a:buFont typeface="Arial" panose="020B0604020202020204" pitchFamily="34" charset="0"/>
              <a:buChar char="•"/>
            </a:pPr>
            <a:endParaRPr lang="en-GB" b="0" i="0" dirty="0">
              <a:solidFill>
                <a:srgbClr val="000000"/>
              </a:solidFill>
              <a:effectLst/>
              <a:highlight>
                <a:srgbClr val="FAFBF8"/>
              </a:highlight>
              <a:latin typeface="Arial" panose="020B0604020202020204" pitchFamily="34" charset="0"/>
            </a:endParaRPr>
          </a:p>
          <a:p>
            <a:pPr algn="l">
              <a:buFont typeface="Arial" panose="020B0604020202020204" pitchFamily="34" charset="0"/>
              <a:buNone/>
            </a:pPr>
            <a:r>
              <a:rPr lang="en-GB" b="0" i="0" dirty="0">
                <a:solidFill>
                  <a:srgbClr val="000000"/>
                </a:solidFill>
                <a:effectLst/>
                <a:highlight>
                  <a:srgbClr val="FAFBF8"/>
                </a:highlight>
                <a:latin typeface="Arial" panose="020B0604020202020204" pitchFamily="34" charset="0"/>
              </a:rPr>
              <a:t>Share your top 3 ideas on post-its.</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A5208C-D5B8-41AA-9899-0311D22C914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2333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highlight>
                  <a:srgbClr val="F3F2F1"/>
                </a:highlight>
                <a:latin typeface="Calibri" panose="020F0502020204030204" pitchFamily="34" charset="0"/>
              </a:rPr>
              <a:t>The CSP Health Inequalities project team would be grateful to find out what work teams are undertaking to tackle health inequalities to both increase the evidence base and find illustrative examples that can be shared to inspire other members to undertake work to address health inequalities. The QR and link above will take you to a quick form to share some key information about the work/ project with the team</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913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"Today was a Difficult Day," said Pooh. </a:t>
            </a:r>
          </a:p>
          <a:p>
            <a:r>
              <a:rPr lang="en-GB" sz="1200" b="0" i="0" u="none" strike="noStrike" kern="1200" baseline="0" dirty="0">
                <a:solidFill>
                  <a:schemeClr val="tx1"/>
                </a:solidFill>
                <a:latin typeface="+mn-lt"/>
                <a:ea typeface="+mn-ea"/>
                <a:cs typeface="+mn-cs"/>
              </a:rPr>
              <a:t>There was a pause. </a:t>
            </a:r>
          </a:p>
          <a:p>
            <a:r>
              <a:rPr lang="en-GB" sz="1200" b="0" i="0" u="none" strike="noStrike" kern="1200" baseline="0" dirty="0">
                <a:solidFill>
                  <a:schemeClr val="tx1"/>
                </a:solidFill>
                <a:latin typeface="+mn-lt"/>
                <a:ea typeface="+mn-ea"/>
                <a:cs typeface="+mn-cs"/>
              </a:rPr>
              <a:t>"Do you want to talk about it?" asked Piglet. </a:t>
            </a:r>
          </a:p>
          <a:p>
            <a:r>
              <a:rPr lang="en-GB" sz="1200" b="0" i="0" u="none" strike="noStrike" kern="1200" baseline="0" dirty="0">
                <a:solidFill>
                  <a:schemeClr val="tx1"/>
                </a:solidFill>
                <a:latin typeface="+mn-lt"/>
                <a:ea typeface="+mn-ea"/>
                <a:cs typeface="+mn-cs"/>
              </a:rPr>
              <a:t>"No," said Pooh after a bit. "No, I don't think I do." </a:t>
            </a:r>
          </a:p>
          <a:p>
            <a:r>
              <a:rPr lang="en-GB" sz="1200" b="0" i="0" u="none" strike="noStrike" kern="1200" baseline="0" dirty="0">
                <a:solidFill>
                  <a:schemeClr val="tx1"/>
                </a:solidFill>
                <a:latin typeface="+mn-lt"/>
                <a:ea typeface="+mn-ea"/>
                <a:cs typeface="+mn-cs"/>
              </a:rPr>
              <a:t>"That's okay," said Piglet, and he came and sat beside his friend. </a:t>
            </a:r>
          </a:p>
          <a:p>
            <a:r>
              <a:rPr lang="en-GB" sz="1200" b="0" i="0" u="none" strike="noStrike" kern="1200" baseline="0" dirty="0">
                <a:solidFill>
                  <a:schemeClr val="tx1"/>
                </a:solidFill>
                <a:latin typeface="+mn-lt"/>
                <a:ea typeface="+mn-ea"/>
                <a:cs typeface="+mn-cs"/>
              </a:rPr>
              <a:t>"What are you doing?" asked Pooh. </a:t>
            </a:r>
          </a:p>
          <a:p>
            <a:r>
              <a:rPr lang="en-GB" sz="1200" b="0" i="0" u="none" strike="noStrike" kern="1200" baseline="0" dirty="0">
                <a:solidFill>
                  <a:schemeClr val="tx1"/>
                </a:solidFill>
                <a:latin typeface="+mn-lt"/>
                <a:ea typeface="+mn-ea"/>
                <a:cs typeface="+mn-cs"/>
              </a:rPr>
              <a:t>"Nothing, really," said Piglet. "Only, I know what Difficult Days are like. I quite often don't feel like talking about it on my Difficult Days either. </a:t>
            </a:r>
          </a:p>
          <a:p>
            <a:r>
              <a:rPr lang="en-GB" sz="1200" b="0" i="0" u="none" strike="noStrike" kern="1200" baseline="0" dirty="0">
                <a:solidFill>
                  <a:schemeClr val="tx1"/>
                </a:solidFill>
                <a:latin typeface="+mn-lt"/>
                <a:ea typeface="+mn-ea"/>
                <a:cs typeface="+mn-cs"/>
              </a:rPr>
              <a:t>"But goodness," continued Piglet, "Difficult Days are so much easier when you know you've got someone there for you. And I'll always be here for you, Pooh." </a:t>
            </a:r>
          </a:p>
          <a:p>
            <a:r>
              <a:rPr lang="en-GB" sz="1200" b="0" i="0" u="none" strike="noStrike" kern="1200" baseline="0" dirty="0">
                <a:solidFill>
                  <a:schemeClr val="tx1"/>
                </a:solidFill>
                <a:latin typeface="+mn-lt"/>
                <a:ea typeface="+mn-ea"/>
                <a:cs typeface="+mn-cs"/>
              </a:rPr>
              <a:t>And as Pooh sat there, working through in his head his Difficult Day, while the solid, reliable Piglet sat next to him quietly, swinging his little legs...he thought that his best friend had never been more right." </a:t>
            </a:r>
          </a:p>
          <a:p>
            <a:r>
              <a:rPr lang="en-GB" sz="1200" b="0" i="0" u="none" strike="noStrike" kern="1200" baseline="0" dirty="0">
                <a:solidFill>
                  <a:schemeClr val="tx1"/>
                </a:solidFill>
                <a:latin typeface="+mn-lt"/>
                <a:ea typeface="+mn-ea"/>
                <a:cs typeface="+mn-cs"/>
              </a:rPr>
              <a:t>A.A. Milne </a:t>
            </a:r>
          </a:p>
          <a:p>
            <a:endParaRPr lang="en-GB" dirty="0"/>
          </a:p>
        </p:txBody>
      </p:sp>
      <p:sp>
        <p:nvSpPr>
          <p:cNvPr id="4" name="Slide Number Placeholder 3"/>
          <p:cNvSpPr>
            <a:spLocks noGrp="1"/>
          </p:cNvSpPr>
          <p:nvPr>
            <p:ph type="sldNum" sz="quarter" idx="10"/>
          </p:nvPr>
        </p:nvSpPr>
        <p:spPr/>
        <p:txBody>
          <a:bodyPr/>
          <a:lstStyle/>
          <a:p>
            <a:fld id="{FFA5208C-D5B8-41AA-9899-0311D22C914E}" type="slidenum">
              <a:rPr lang="en-GB" smtClean="0"/>
              <a:pPr/>
              <a:t>115</a:t>
            </a:fld>
            <a:endParaRPr lang="en-GB" dirty="0"/>
          </a:p>
        </p:txBody>
      </p:sp>
    </p:spTree>
    <p:extLst>
      <p:ext uri="{BB962C8B-B14F-4D97-AF65-F5344CB8AC3E}">
        <p14:creationId xmlns:p14="http://schemas.microsoft.com/office/powerpoint/2010/main" val="9793085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FA5208C-D5B8-41AA-9899-0311D22C914E}" type="slidenum">
              <a:rPr lang="en-GB" smtClean="0"/>
              <a:pPr/>
              <a:t>116</a:t>
            </a:fld>
            <a:endParaRPr lang="en-GB" dirty="0"/>
          </a:p>
        </p:txBody>
      </p:sp>
    </p:spTree>
    <p:extLst>
      <p:ext uri="{BB962C8B-B14F-4D97-AF65-F5344CB8AC3E}">
        <p14:creationId xmlns:p14="http://schemas.microsoft.com/office/powerpoint/2010/main" val="3957860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 Arthritis and Musculoskeletal Alliance (which the CSP is part of) ARMA. Has some great messages around how we can get started with tackling health inequalities which can be applied across all sectors and specialisms. A great call to action for us all to consider across today 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i="1" u="none" strike="noStrike" cap="none" normalizeH="0" baseline="0" dirty="0">
                <a:ln>
                  <a:noFill/>
                </a:ln>
                <a:solidFill>
                  <a:srgbClr val="0070C0"/>
                </a:solidFill>
                <a:effectLst/>
                <a:latin typeface="Arial" panose="020B0604020202020204" pitchFamily="34" charset="0"/>
                <a:ea typeface="Times New Roman" panose="02020603050405020304" pitchFamily="18" charset="0"/>
              </a:rPr>
              <a:t>Avoid inertia due to being overwhelmed by the scale of the problem and don't wait for the perfect data to get started; start now in the spirit of service improvement.</a:t>
            </a:r>
            <a:endParaRPr kumimoji="0" lang="en-GB" altLang="en-US" sz="120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7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b="1" dirty="0"/>
              <a:t>Aim: </a:t>
            </a:r>
          </a:p>
          <a:p>
            <a:endParaRPr lang="en-GB" b="1" dirty="0"/>
          </a:p>
          <a:p>
            <a:r>
              <a:rPr lang="en-GB" b="0" i="0" dirty="0">
                <a:solidFill>
                  <a:srgbClr val="0D0D0D"/>
                </a:solidFill>
                <a:effectLst/>
                <a:highlight>
                  <a:srgbClr val="FFFFFF"/>
                </a:highlight>
                <a:latin typeface="Söhne"/>
              </a:rPr>
              <a:t>Understanding your population is crucial for comprehending how health inequalities may affect services. This knowledge enables you to address service improvement questions: such as, who accesses and participates in the service successfully, and who does not, and why?</a:t>
            </a:r>
            <a:endParaRPr lang="en-GB" b="1" dirty="0"/>
          </a:p>
          <a:p>
            <a:endParaRPr lang="en-GB" b="1" dirty="0"/>
          </a:p>
          <a:p>
            <a:r>
              <a:rPr lang="en-GB" b="1" dirty="0"/>
              <a:t>To get the day underway, we are going to undertake a rapid fire group activity to get us all thinking and reflecting about the challenges of health inequalities that impact our work, what our drivers are for undertaking or considering this work and share this insight to set the landscape of the challenges in SEC.</a:t>
            </a:r>
            <a:endParaRPr lang="en-GB" b="0" i="0" dirty="0">
              <a:solidFill>
                <a:srgbClr val="000000"/>
              </a:solidFill>
              <a:effectLst/>
              <a:highlight>
                <a:srgbClr val="FAFBF8"/>
              </a:highlight>
              <a:latin typeface="Arial" panose="020B0604020202020204" pitchFamily="34" charset="0"/>
            </a:endParaRPr>
          </a:p>
          <a:p>
            <a:endParaRPr lang="en-GB" b="0" i="0" dirty="0">
              <a:solidFill>
                <a:srgbClr val="000000"/>
              </a:solidFill>
              <a:effectLst/>
              <a:highlight>
                <a:srgbClr val="FAFBF8"/>
              </a:highlight>
              <a:latin typeface="Arial" panose="020B0604020202020204" pitchFamily="34" charset="0"/>
            </a:endParaRPr>
          </a:p>
          <a:p>
            <a:r>
              <a:rPr lang="en-GB" b="0" i="0" dirty="0">
                <a:solidFill>
                  <a:srgbClr val="000000"/>
                </a:solidFill>
                <a:effectLst/>
                <a:highlight>
                  <a:srgbClr val="FAFBF8"/>
                </a:highlight>
                <a:latin typeface="Arial" panose="020B0604020202020204" pitchFamily="34" charset="0"/>
              </a:rPr>
              <a:t>In a moment I am going to ask everyone to stand up and we will form 2 concentric circles an inner circle and an outer circle. </a:t>
            </a:r>
          </a:p>
          <a:p>
            <a:endParaRPr lang="en-GB" b="0" i="0" dirty="0">
              <a:solidFill>
                <a:srgbClr val="000000"/>
              </a:solidFill>
              <a:effectLst/>
              <a:highlight>
                <a:srgbClr val="FAFBF8"/>
              </a:highlight>
              <a:latin typeface="Arial" panose="020B0604020202020204" pitchFamily="34" charset="0"/>
            </a:endParaRPr>
          </a:p>
          <a:p>
            <a:r>
              <a:rPr lang="en-GB" b="0" i="0" dirty="0">
                <a:solidFill>
                  <a:srgbClr val="000000"/>
                </a:solidFill>
                <a:effectLst/>
                <a:highlight>
                  <a:srgbClr val="FAFBF8"/>
                </a:highlight>
                <a:latin typeface="Arial" panose="020B0604020202020204" pitchFamily="34" charset="0"/>
              </a:rPr>
              <a:t>I will ask you to stand and face one another.</a:t>
            </a:r>
          </a:p>
          <a:p>
            <a:endParaRPr lang="en-GB" b="0" i="0" dirty="0">
              <a:solidFill>
                <a:srgbClr val="000000"/>
              </a:solidFill>
              <a:effectLst/>
              <a:highlight>
                <a:srgbClr val="FAFBF8"/>
              </a:highlight>
              <a:latin typeface="Arial" panose="020B0604020202020204" pitchFamily="34" charset="0"/>
            </a:endParaRPr>
          </a:p>
          <a:p>
            <a:pPr algn="l" fontAlgn="base"/>
            <a:r>
              <a:rPr lang="en-GB" b="0" i="0" dirty="0">
                <a:solidFill>
                  <a:srgbClr val="666666"/>
                </a:solidFill>
                <a:effectLst/>
                <a:highlight>
                  <a:srgbClr val="FFFFFF"/>
                </a:highlight>
                <a:latin typeface="Open Sans" panose="020B0606030504020204" pitchFamily="34" charset="0"/>
              </a:rPr>
              <a:t>Ask participants to introduce themselves to their partner. </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We have 5 open ended statements that I will share and then give you 30 seconds to complete the statement, either of you can go first and then the second person will have a further 30 seconds to respond to the same open ended statement.</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Once you have had your say the outer circle will stay still and the inner circle to will step to the right to speak to the next person.</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There are </a:t>
            </a:r>
            <a:r>
              <a:rPr lang="en-GB" b="1" i="0" dirty="0">
                <a:solidFill>
                  <a:srgbClr val="666666"/>
                </a:solidFill>
                <a:effectLst/>
                <a:highlight>
                  <a:srgbClr val="FFFFFF"/>
                </a:highlight>
                <a:latin typeface="Open Sans" panose="020B0606030504020204" pitchFamily="34" charset="0"/>
              </a:rPr>
              <a:t>absolutely no right or wrong answers here</a:t>
            </a:r>
            <a:r>
              <a:rPr lang="en-GB" b="0" i="0" dirty="0">
                <a:solidFill>
                  <a:srgbClr val="666666"/>
                </a:solidFill>
                <a:effectLst/>
                <a:highlight>
                  <a:srgbClr val="FFFFFF"/>
                </a:highlight>
                <a:latin typeface="Open Sans" panose="020B0606030504020204" pitchFamily="34" charset="0"/>
              </a:rPr>
              <a:t>, but it is a great opportunity to use the knowledge in the room to help map out what is happening in SEC currently with regards to HI work and priorities.</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I will read the questions and ding the bell to get you to move onto the next question.</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The questions will be up around the room on the screens.</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I will ask you to quickly put very brief thoughts on each point on your summary sheet at the of the activity, </a:t>
            </a:r>
            <a:r>
              <a:rPr lang="en-GB" b="1" i="0" dirty="0">
                <a:solidFill>
                  <a:srgbClr val="666666"/>
                </a:solidFill>
                <a:effectLst/>
                <a:highlight>
                  <a:srgbClr val="FFFFFF"/>
                </a:highlight>
                <a:latin typeface="Open Sans" panose="020B0606030504020204" pitchFamily="34" charset="0"/>
              </a:rPr>
              <a:t>I will then collate this the information and share this back to the groups, hopefully by the end of next week!</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Let’s go!</a:t>
            </a:r>
          </a:p>
          <a:p>
            <a:endParaRPr lang="en-GB" dirty="0"/>
          </a:p>
          <a:p>
            <a:endParaRPr lang="en-GB" dirty="0"/>
          </a:p>
          <a:p>
            <a:endParaRPr lang="en-GB" dirty="0"/>
          </a:p>
          <a:p>
            <a:r>
              <a:rPr lang="en-GB" b="0" i="1" dirty="0">
                <a:solidFill>
                  <a:srgbClr val="666666"/>
                </a:solidFill>
                <a:effectLst/>
                <a:highlight>
                  <a:srgbClr val="FFFFFF"/>
                </a:highlight>
                <a:latin typeface="Open Sans" panose="020B0606030504020204" pitchFamily="34" charset="0"/>
              </a:rPr>
              <a:t>Prince William helps to loads trays of food into vans during a visit to Surplus to Supper, in Sunbury-on-Thames, Surrey, England, Thursday, April 18, 2024.</a:t>
            </a:r>
          </a:p>
          <a:p>
            <a:endParaRPr lang="en-GB" b="0" i="1" dirty="0">
              <a:solidFill>
                <a:srgbClr val="666666"/>
              </a:solidFill>
              <a:effectLst/>
              <a:highlight>
                <a:srgbClr val="FFFFFF"/>
              </a:highlight>
              <a:latin typeface="Open Sans" panose="020B0606030504020204" pitchFamily="34" charset="0"/>
            </a:endParaRPr>
          </a:p>
          <a:p>
            <a:r>
              <a:rPr lang="en-GB" b="0" i="1" dirty="0">
                <a:solidFill>
                  <a:srgbClr val="666666"/>
                </a:solidFill>
                <a:effectLst/>
                <a:highlight>
                  <a:srgbClr val="FFFFFF"/>
                </a:highlight>
                <a:latin typeface="Open Sans" panose="020B0606030504020204" pitchFamily="34" charset="0"/>
              </a:rPr>
              <a:t>Woking borough council (46% of children live in poverty)</a:t>
            </a:r>
          </a:p>
          <a:p>
            <a:endParaRPr lang="en-GB" b="0" i="1" dirty="0">
              <a:solidFill>
                <a:srgbClr val="666666"/>
              </a:solidFill>
              <a:effectLst/>
              <a:highlight>
                <a:srgbClr val="FFFFFF"/>
              </a:highlight>
              <a:latin typeface="Open Sans" panose="020B0606030504020204" pitchFamily="34" charset="0"/>
            </a:endParaRPr>
          </a:p>
          <a:p>
            <a:r>
              <a:rPr lang="en-GB" b="0" i="1" dirty="0">
                <a:solidFill>
                  <a:srgbClr val="666666"/>
                </a:solidFill>
                <a:effectLst/>
                <a:highlight>
                  <a:srgbClr val="FFFFFF"/>
                </a:highlight>
                <a:latin typeface="Open Sans" panose="020B0606030504020204" pitchFamily="34" charset="0"/>
              </a:rPr>
              <a:t>Tunbridge Wells, Kent (Southborough where over 30% of children were living in poverty in.</a:t>
            </a:r>
          </a:p>
          <a:p>
            <a:endParaRPr lang="en-GB" b="0" i="1" dirty="0">
              <a:solidFill>
                <a:srgbClr val="666666"/>
              </a:solidFill>
              <a:effectLst/>
              <a:highlight>
                <a:srgbClr val="FFFFFF"/>
              </a:highlight>
              <a:latin typeface="Open Sans" panose="020B0606030504020204" pitchFamily="34" charset="0"/>
            </a:endParaRPr>
          </a:p>
          <a:p>
            <a:r>
              <a:rPr lang="en-GB" b="0" i="1" dirty="0">
                <a:solidFill>
                  <a:srgbClr val="666666"/>
                </a:solidFill>
                <a:effectLst/>
                <a:highlight>
                  <a:srgbClr val="FFFFFF"/>
                </a:highlight>
                <a:latin typeface="Open Sans" panose="020B0606030504020204" pitchFamily="34" charset="0"/>
              </a:rPr>
              <a:t>Woking poverty is on the increase. </a:t>
            </a:r>
            <a:endParaRPr lang="en-GB" dirty="0"/>
          </a:p>
          <a:p>
            <a:endParaRPr lang="en-GB" dirty="0"/>
          </a:p>
          <a:p>
            <a:pPr algn="l" fontAlgn="base"/>
            <a:endParaRPr lang="en-GB" b="0" i="0" dirty="0">
              <a:solidFill>
                <a:srgbClr val="666666"/>
              </a:solidFill>
              <a:effectLst/>
              <a:highlight>
                <a:srgbClr val="FFFFFF"/>
              </a:highligh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8869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b="0" i="0" dirty="0">
                <a:solidFill>
                  <a:srgbClr val="000000"/>
                </a:solidFill>
                <a:effectLst/>
                <a:highlight>
                  <a:srgbClr val="FAFBF8"/>
                </a:highlight>
                <a:latin typeface="Arial" panose="020B0604020202020204" pitchFamily="34" charset="0"/>
              </a:rPr>
              <a:t>In a moment I am going to ask everyone to stand up and we will form 2 concentric circles an inner circle and an outer circle. </a:t>
            </a:r>
          </a:p>
          <a:p>
            <a:endParaRPr lang="en-GB" b="0" i="0" dirty="0">
              <a:solidFill>
                <a:srgbClr val="000000"/>
              </a:solidFill>
              <a:effectLst/>
              <a:highlight>
                <a:srgbClr val="FAFBF8"/>
              </a:highlight>
              <a:latin typeface="Arial" panose="020B0604020202020204" pitchFamily="34" charset="0"/>
            </a:endParaRPr>
          </a:p>
          <a:p>
            <a:r>
              <a:rPr lang="en-GB" b="0" i="0" dirty="0">
                <a:solidFill>
                  <a:srgbClr val="000000"/>
                </a:solidFill>
                <a:effectLst/>
                <a:highlight>
                  <a:srgbClr val="FAFBF8"/>
                </a:highlight>
                <a:latin typeface="Arial" panose="020B0604020202020204" pitchFamily="34" charset="0"/>
              </a:rPr>
              <a:t>I will ask you to stand and face one another.</a:t>
            </a:r>
          </a:p>
          <a:p>
            <a:endParaRPr lang="en-GB" b="0" i="0" dirty="0">
              <a:solidFill>
                <a:srgbClr val="000000"/>
              </a:solidFill>
              <a:effectLst/>
              <a:highlight>
                <a:srgbClr val="FAFBF8"/>
              </a:highlight>
              <a:latin typeface="Arial" panose="020B0604020202020204" pitchFamily="34" charset="0"/>
            </a:endParaRPr>
          </a:p>
          <a:p>
            <a:pPr algn="l" fontAlgn="base"/>
            <a:r>
              <a:rPr lang="en-GB" b="0" i="0" dirty="0">
                <a:solidFill>
                  <a:srgbClr val="666666"/>
                </a:solidFill>
                <a:effectLst/>
                <a:highlight>
                  <a:srgbClr val="FFFFFF"/>
                </a:highlight>
                <a:latin typeface="Open Sans" panose="020B0606030504020204" pitchFamily="34" charset="0"/>
              </a:rPr>
              <a:t>Ask participants to introduce themselves to their partner. </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We have 5 open ended statements that I will share and then give you 30 seconds to complete the statement, either of you can go first and then the second person will have a further 30 seconds to respond to the same open ended statement.</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Once you have had your say the outer circle will stay still and the inner circle to will step to the right to speak to the next person.</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There are </a:t>
            </a:r>
            <a:r>
              <a:rPr lang="en-GB" b="1" i="0" dirty="0">
                <a:solidFill>
                  <a:srgbClr val="666666"/>
                </a:solidFill>
                <a:effectLst/>
                <a:highlight>
                  <a:srgbClr val="FFFFFF"/>
                </a:highlight>
                <a:latin typeface="Open Sans" panose="020B0606030504020204" pitchFamily="34" charset="0"/>
              </a:rPr>
              <a:t>absolutely no right or wrong answers here</a:t>
            </a:r>
            <a:r>
              <a:rPr lang="en-GB" b="0" i="0" dirty="0">
                <a:solidFill>
                  <a:srgbClr val="666666"/>
                </a:solidFill>
                <a:effectLst/>
                <a:highlight>
                  <a:srgbClr val="FFFFFF"/>
                </a:highlight>
                <a:latin typeface="Open Sans" panose="020B0606030504020204" pitchFamily="34" charset="0"/>
              </a:rPr>
              <a:t>, but it is a great opportunity to use the knowledge in the room to help map out what is happening in SEC currently with regards to HI work and priorities.</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I will read the questions and ding the bell to get you to move onto the next question.</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The questions will be up around the room on the screens.</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I will ask you to quickly put very brief thoughts on each point on your summary sheet at the of the activity, </a:t>
            </a:r>
            <a:r>
              <a:rPr lang="en-GB" b="1" i="0" dirty="0">
                <a:solidFill>
                  <a:srgbClr val="666666"/>
                </a:solidFill>
                <a:effectLst/>
                <a:highlight>
                  <a:srgbClr val="FFFFFF"/>
                </a:highlight>
                <a:latin typeface="Open Sans" panose="020B0606030504020204" pitchFamily="34" charset="0"/>
              </a:rPr>
              <a:t>I will then collate this the information and share this back to the groups, hopefully by the end of next week!</a:t>
            </a:r>
          </a:p>
          <a:p>
            <a:pPr algn="l" fontAlgn="base"/>
            <a:endParaRPr lang="en-GB" b="0" i="0" dirty="0">
              <a:solidFill>
                <a:srgbClr val="666666"/>
              </a:solidFill>
              <a:effectLst/>
              <a:highlight>
                <a:srgbClr val="FFFFFF"/>
              </a:highlight>
              <a:latin typeface="Open Sans" panose="020B0606030504020204" pitchFamily="34" charset="0"/>
            </a:endParaRPr>
          </a:p>
          <a:p>
            <a:pPr algn="l" fontAlgn="base"/>
            <a:r>
              <a:rPr lang="en-GB" b="0" i="0" dirty="0">
                <a:solidFill>
                  <a:srgbClr val="666666"/>
                </a:solidFill>
                <a:effectLst/>
                <a:highlight>
                  <a:srgbClr val="FFFFFF"/>
                </a:highlight>
                <a:latin typeface="Open Sans" panose="020B0606030504020204" pitchFamily="34" charset="0"/>
              </a:rPr>
              <a:t>Let’s go!</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129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594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B2BC99-2325-4A89-B4E8-F72EBF62C4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318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lang="en-US" sz="5400" b="1" kern="1200" baseline="30000" dirty="0" smtClean="0">
                <a:solidFill>
                  <a:srgbClr val="4E5590"/>
                </a:solidFill>
                <a:latin typeface="Arial Bold" pitchFamily="34" charset="0"/>
                <a:ea typeface="+mn-ea"/>
                <a:cs typeface="Arial Bold"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1889244" y="721161"/>
            <a:ext cx="8382000" cy="7315200"/>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0"/>
            <a:ext cx="1600200" cy="927075"/>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9F4B9-A718-4DB2-ADEC-A0D49A2E6897}" type="datetimeFigureOut">
              <a:rPr lang="en-GB" smtClean="0"/>
              <a:t>02/05/2024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33133456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9F4B9-A718-4DB2-ADEC-A0D49A2E6897}" type="datetimeFigureOut">
              <a:rPr lang="en-GB" smtClean="0"/>
              <a:t>02/05/2024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7192085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rmAutofit/>
          </a:bodyPr>
          <a:lstStyle>
            <a:lvl1pPr>
              <a:defRPr lang="en-US" sz="4050" b="1" kern="1200" baseline="30000" dirty="0" smtClean="0">
                <a:solidFill>
                  <a:srgbClr val="4E5590"/>
                </a:solidFill>
                <a:latin typeface="Arial Bold" pitchFamily="34" charset="0"/>
                <a:ea typeface="+mn-ea"/>
                <a:cs typeface="Arial Bold"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0" y="228602"/>
            <a:ext cx="1600200" cy="927075"/>
          </a:xfrm>
          <a:prstGeom prst="rect">
            <a:avLst/>
          </a:prstGeom>
        </p:spPr>
      </p:pic>
    </p:spTree>
    <p:extLst>
      <p:ext uri="{BB962C8B-B14F-4D97-AF65-F5344CB8AC3E}">
        <p14:creationId xmlns:p14="http://schemas.microsoft.com/office/powerpoint/2010/main" val="32027761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3150" b="1" kern="1200" spc="-113" dirty="0" smtClean="0">
                <a:solidFill>
                  <a:srgbClr val="4E5590"/>
                </a:solidFill>
                <a:latin typeface="Arial Bold"/>
                <a:ea typeface="+mn-ea"/>
                <a:cs typeface="Arial Bold"/>
              </a:defRPr>
            </a:lvl1pPr>
            <a:lvl3pPr>
              <a:buNone/>
              <a:defRPr/>
            </a:lvl3pPr>
            <a:lvl5pPr>
              <a:buNone/>
              <a:defRPr/>
            </a:lvl5pPr>
          </a:lstStyle>
          <a:p>
            <a:pPr lvl="0"/>
            <a:r>
              <a:rPr lang="en-US" dirty="0"/>
              <a:t>Add title here</a:t>
            </a:r>
          </a:p>
        </p:txBody>
      </p:sp>
      <p:sp>
        <p:nvSpPr>
          <p:cNvPr id="3" name="Content Placeholder 2"/>
          <p:cNvSpPr>
            <a:spLocks noGrp="1"/>
          </p:cNvSpPr>
          <p:nvPr>
            <p:ph idx="1"/>
          </p:nvPr>
        </p:nvSpPr>
        <p:spPr>
          <a:xfrm>
            <a:off x="457200" y="2714622"/>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2"/>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7119259" y="334028"/>
            <a:ext cx="2946974" cy="6257272"/>
          </a:xfrm>
          <a:prstGeom prst="rect">
            <a:avLst/>
          </a:prstGeom>
        </p:spPr>
      </p:pic>
    </p:spTree>
    <p:extLst>
      <p:ext uri="{BB962C8B-B14F-4D97-AF65-F5344CB8AC3E}">
        <p14:creationId xmlns:p14="http://schemas.microsoft.com/office/powerpoint/2010/main" val="21219316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3150" b="1" kern="1200" spc="-113" dirty="0" smtClean="0">
                <a:solidFill>
                  <a:srgbClr val="4E5590"/>
                </a:solidFill>
                <a:latin typeface="Arial Bold"/>
                <a:ea typeface="+mn-ea"/>
                <a:cs typeface="Arial Bold"/>
              </a:defRPr>
            </a:lvl1pPr>
            <a:lvl3pPr>
              <a:buNone/>
              <a:defRPr/>
            </a:lvl3pPr>
            <a:lvl5pPr>
              <a:buNone/>
              <a:defRPr/>
            </a:lvl5pPr>
          </a:lstStyle>
          <a:p>
            <a:pPr lvl="0"/>
            <a:r>
              <a:rPr lang="en-US" dirty="0"/>
              <a:t>Add title here</a:t>
            </a:r>
          </a:p>
        </p:txBody>
      </p:sp>
      <p:sp>
        <p:nvSpPr>
          <p:cNvPr id="3" name="Content Placeholder 2"/>
          <p:cNvSpPr>
            <a:spLocks noGrp="1"/>
          </p:cNvSpPr>
          <p:nvPr>
            <p:ph idx="1"/>
          </p:nvPr>
        </p:nvSpPr>
        <p:spPr>
          <a:xfrm>
            <a:off x="457200" y="2714622"/>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2"/>
            <a:ext cx="1600200" cy="927075"/>
          </a:xfrm>
          <a:prstGeom prst="rect">
            <a:avLst/>
          </a:prstGeom>
        </p:spPr>
      </p:pic>
    </p:spTree>
    <p:extLst>
      <p:ext uri="{BB962C8B-B14F-4D97-AF65-F5344CB8AC3E}">
        <p14:creationId xmlns:p14="http://schemas.microsoft.com/office/powerpoint/2010/main" val="19344533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000506"/>
            <a:ext cx="7772400" cy="1768471"/>
          </a:xfrm>
        </p:spPr>
        <p:txBody>
          <a:bodyPr anchor="t">
            <a:normAutofit/>
          </a:bodyPr>
          <a:lstStyle>
            <a:lvl1pPr marL="0" algn="l">
              <a:lnSpc>
                <a:spcPct val="200000"/>
              </a:lnSpc>
              <a:spcBef>
                <a:spcPts val="900"/>
              </a:spcBef>
              <a:defRPr lang="en-US" sz="3600" b="1" kern="1200" baseline="30000" dirty="0" smtClean="0">
                <a:solidFill>
                  <a:srgbClr val="4E5590"/>
                </a:solidFill>
                <a:latin typeface="Arial Bold" pitchFamily="34" charset="0"/>
                <a:ea typeface="+mn-ea"/>
                <a:cs typeface="Arial Bold"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Tree>
    <p:extLst>
      <p:ext uri="{BB962C8B-B14F-4D97-AF65-F5344CB8AC3E}">
        <p14:creationId xmlns:p14="http://schemas.microsoft.com/office/powerpoint/2010/main" val="431371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5188992" y="1690175"/>
            <a:ext cx="3955009" cy="5157192"/>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2"/>
            <a:ext cx="1600200" cy="927075"/>
          </a:xfrm>
          <a:prstGeom prst="rect">
            <a:avLst/>
          </a:prstGeom>
        </p:spPr>
      </p:pic>
      <p:sp>
        <p:nvSpPr>
          <p:cNvPr id="11" name="Text Placeholder 10"/>
          <p:cNvSpPr>
            <a:spLocks noGrp="1"/>
          </p:cNvSpPr>
          <p:nvPr>
            <p:ph type="body" sz="quarter" idx="13"/>
          </p:nvPr>
        </p:nvSpPr>
        <p:spPr>
          <a:xfrm>
            <a:off x="500062" y="1279393"/>
            <a:ext cx="4720010" cy="1388048"/>
          </a:xfrm>
        </p:spPr>
        <p:txBody>
          <a:bodyPr>
            <a:noAutofit/>
          </a:bodyPr>
          <a:lstStyle>
            <a:lvl1pPr marL="0" indent="0">
              <a:buNone/>
              <a:defRPr lang="en-US" sz="3150" b="1" kern="1200" spc="-113" dirty="0" smtClean="0">
                <a:solidFill>
                  <a:srgbClr val="4E5590"/>
                </a:solidFill>
                <a:latin typeface="Arial Bold"/>
                <a:ea typeface="+mn-ea"/>
                <a:cs typeface="Arial Bold"/>
              </a:defRPr>
            </a:lvl1pPr>
          </a:lstStyle>
          <a:p>
            <a:pPr lvl="0"/>
            <a:r>
              <a:rPr lang="en-US"/>
              <a:t>Click to edit Master text styles</a:t>
            </a:r>
          </a:p>
        </p:txBody>
      </p:sp>
      <p:sp>
        <p:nvSpPr>
          <p:cNvPr id="13" name="Text Placeholder 12"/>
          <p:cNvSpPr>
            <a:spLocks noGrp="1"/>
          </p:cNvSpPr>
          <p:nvPr>
            <p:ph type="body" sz="quarter" idx="14"/>
          </p:nvPr>
        </p:nvSpPr>
        <p:spPr>
          <a:xfrm>
            <a:off x="500063" y="2643190"/>
            <a:ext cx="4720009" cy="357187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14065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ullet list with shape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27B4EA-56D5-40A5-951C-369EC0F9CDBA}" type="slidenum">
              <a:rPr lang="en-US" smtClean="0"/>
              <a:pPr/>
              <a:t>‹#›</a:t>
            </a:fld>
            <a:endParaRPr lang="en-US" dirty="0"/>
          </a:p>
        </p:txBody>
      </p:sp>
      <p:sp>
        <p:nvSpPr>
          <p:cNvPr id="10" name="Content Placeholder 2"/>
          <p:cNvSpPr>
            <a:spLocks noGrp="1"/>
          </p:cNvSpPr>
          <p:nvPr userDrawn="1">
            <p:ph idx="1"/>
          </p:nvPr>
        </p:nvSpPr>
        <p:spPr>
          <a:xfrm>
            <a:off x="457200" y="3230563"/>
            <a:ext cx="8229600" cy="2698768"/>
          </a:xfrm>
        </p:spPr>
        <p:txBody>
          <a:bodyPr/>
          <a:lstStyle/>
          <a:p>
            <a:pPr lvl="0"/>
            <a:r>
              <a:rPr lang="en-US">
                <a:latin typeface="Arial"/>
                <a:cs typeface="Arial"/>
              </a:rPr>
              <a:t>Click to edit Master text styles</a:t>
            </a:r>
          </a:p>
        </p:txBody>
      </p:sp>
      <p:sp>
        <p:nvSpPr>
          <p:cNvPr id="11" name="Title 1"/>
          <p:cNvSpPr>
            <a:spLocks noGrp="1"/>
          </p:cNvSpPr>
          <p:nvPr userDrawn="1">
            <p:ph type="title" hasCustomPrompt="1"/>
          </p:nvPr>
        </p:nvSpPr>
        <p:spPr>
          <a:xfrm>
            <a:off x="457200" y="1905000"/>
            <a:ext cx="8229600" cy="1143000"/>
          </a:xfrm>
        </p:spPr>
        <p:txBody>
          <a:bodyPr>
            <a:normAutofit/>
          </a:bodyPr>
          <a:lstStyle>
            <a:lvl1pPr algn="l" defTabSz="685800" rtl="0" eaLnBrk="1" latinLnBrk="0" hangingPunct="1">
              <a:spcBef>
                <a:spcPct val="0"/>
              </a:spcBef>
              <a:buNone/>
              <a:defRPr lang="en-US" sz="3150" b="1" kern="1200" spc="-113" dirty="0">
                <a:solidFill>
                  <a:srgbClr val="4E5590"/>
                </a:solidFill>
                <a:latin typeface="Arial Bold" pitchFamily="34" charset="0"/>
                <a:ea typeface="+mn-ea"/>
                <a:cs typeface="Arial Bold" pitchFamily="34" charset="0"/>
              </a:defRPr>
            </a:lvl1pPr>
          </a:lstStyle>
          <a:p>
            <a:pPr algn="l"/>
            <a:r>
              <a:rPr lang="en-US" b="1" spc="-113" dirty="0">
                <a:solidFill>
                  <a:srgbClr val="4E5590"/>
                </a:solidFill>
                <a:latin typeface="Arial"/>
                <a:cs typeface="Arial"/>
              </a:rPr>
              <a:t>Type heading here</a:t>
            </a:r>
          </a:p>
        </p:txBody>
      </p:sp>
      <p:pic>
        <p:nvPicPr>
          <p:cNvPr id="12" name="Picture 11"/>
          <p:cNvPicPr>
            <a:picLocks noChangeAspect="1"/>
          </p:cNvPicPr>
          <p:nvPr userDrawn="1"/>
        </p:nvPicPr>
        <p:blipFill>
          <a:blip r:embed="rId2" cstate="print"/>
          <a:stretch>
            <a:fillRect/>
          </a:stretch>
        </p:blipFill>
        <p:spPr>
          <a:xfrm>
            <a:off x="4067944" y="-603448"/>
            <a:ext cx="7254243" cy="9842500"/>
          </a:xfrm>
          <a:prstGeom prst="rect">
            <a:avLst/>
          </a:prstGeom>
        </p:spPr>
      </p:pic>
      <p:pic>
        <p:nvPicPr>
          <p:cNvPr id="13" name="Picture 12" descr="CSP MASTER LOGO cmyk.eps"/>
          <p:cNvPicPr>
            <a:picLocks noChangeAspect="1"/>
          </p:cNvPicPr>
          <p:nvPr userDrawn="1"/>
        </p:nvPicPr>
        <p:blipFill>
          <a:blip r:embed="rId3" cstate="print"/>
          <a:stretch>
            <a:fillRect/>
          </a:stretch>
        </p:blipFill>
        <p:spPr>
          <a:xfrm>
            <a:off x="228600" y="152402"/>
            <a:ext cx="1600200" cy="927075"/>
          </a:xfrm>
          <a:prstGeom prst="rect">
            <a:avLst/>
          </a:prstGeom>
        </p:spPr>
      </p:pic>
    </p:spTree>
    <p:extLst>
      <p:ext uri="{BB962C8B-B14F-4D97-AF65-F5344CB8AC3E}">
        <p14:creationId xmlns:p14="http://schemas.microsoft.com/office/powerpoint/2010/main" val="19312183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152402"/>
            <a:ext cx="1600200" cy="927075"/>
          </a:xfrm>
          <a:prstGeom prst="rect">
            <a:avLst/>
          </a:prstGeom>
        </p:spPr>
      </p:pic>
      <p:pic>
        <p:nvPicPr>
          <p:cNvPr id="8" name="Picture 7"/>
          <p:cNvPicPr>
            <a:picLocks noChangeAspect="1"/>
          </p:cNvPicPr>
          <p:nvPr userDrawn="1"/>
        </p:nvPicPr>
        <p:blipFill>
          <a:blip r:embed="rId3" cstate="print"/>
          <a:stretch>
            <a:fillRect/>
          </a:stretch>
        </p:blipFill>
        <p:spPr>
          <a:xfrm>
            <a:off x="1524000" y="152400"/>
            <a:ext cx="7329714" cy="10261600"/>
          </a:xfrm>
          <a:prstGeom prst="rect">
            <a:avLst/>
          </a:prstGeom>
        </p:spPr>
      </p:pic>
    </p:spTree>
    <p:extLst>
      <p:ext uri="{BB962C8B-B14F-4D97-AF65-F5344CB8AC3E}">
        <p14:creationId xmlns:p14="http://schemas.microsoft.com/office/powerpoint/2010/main" val="28082418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ullet list with large csp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27B4EA-56D5-40A5-951C-369EC0F9CDBA}" type="slidenum">
              <a:rPr lang="en-US" smtClean="0"/>
              <a:pPr/>
              <a:t>‹#›</a:t>
            </a:fld>
            <a:endParaRPr lang="en-US" dirty="0"/>
          </a:p>
        </p:txBody>
      </p:sp>
      <p:pic>
        <p:nvPicPr>
          <p:cNvPr id="5" name="Picture 4"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
        <p:nvSpPr>
          <p:cNvPr id="7" name="Text Placeholder 6"/>
          <p:cNvSpPr>
            <a:spLocks noGrp="1"/>
          </p:cNvSpPr>
          <p:nvPr>
            <p:ph type="body" sz="quarter" idx="13"/>
          </p:nvPr>
        </p:nvSpPr>
        <p:spPr>
          <a:xfrm>
            <a:off x="571473" y="2928940"/>
            <a:ext cx="8072494" cy="264318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3261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list with web addr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0" y="228600"/>
            <a:ext cx="3288170" cy="1905000"/>
          </a:xfrm>
          <a:prstGeom prst="rect">
            <a:avLst/>
          </a:prstGeom>
        </p:spPr>
      </p:pic>
      <p:sp>
        <p:nvSpPr>
          <p:cNvPr id="12" name="Title 1"/>
          <p:cNvSpPr txBox="1">
            <a:spLocks/>
          </p:cNvSpPr>
          <p:nvPr userDrawn="1"/>
        </p:nvSpPr>
        <p:spPr>
          <a:xfrm>
            <a:off x="4114800" y="5410200"/>
            <a:ext cx="6705600" cy="1828800"/>
          </a:xfrm>
          <a:prstGeom prst="rect">
            <a:avLst/>
          </a:prstGeom>
        </p:spPr>
        <p:txBody>
          <a:bodyPr vert="horz" lIns="91440" tIns="45720" rIns="91440" bIns="45720" rtlCol="0" anchor="ctr">
            <a:normAutofit/>
          </a:bodyPr>
          <a:lstStyle/>
          <a:p>
            <a:r>
              <a:rPr lang="en-US" sz="7200" b="1" baseline="30000" dirty="0">
                <a:solidFill>
                  <a:srgbClr val="4E5590"/>
                </a:solidFill>
                <a:latin typeface="Arial"/>
                <a:cs typeface="Arial"/>
              </a:rPr>
              <a:t>www.csp.org.uk</a:t>
            </a:r>
          </a:p>
        </p:txBody>
      </p:sp>
      <p:sp>
        <p:nvSpPr>
          <p:cNvPr id="14" name="Content Placeholder 13"/>
          <p:cNvSpPr>
            <a:spLocks noGrp="1"/>
          </p:cNvSpPr>
          <p:nvPr>
            <p:ph sz="quarter" idx="13"/>
          </p:nvPr>
        </p:nvSpPr>
        <p:spPr>
          <a:xfrm>
            <a:off x="642938" y="2286000"/>
            <a:ext cx="7858125" cy="31432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152402"/>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642257" y="1513114"/>
            <a:ext cx="5308600" cy="2413000"/>
          </a:xfrm>
          <a:prstGeom prst="rect">
            <a:avLst/>
          </a:prstGeom>
        </p:spPr>
      </p:pic>
    </p:spTree>
    <p:extLst>
      <p:ext uri="{BB962C8B-B14F-4D97-AF65-F5344CB8AC3E}">
        <p14:creationId xmlns:p14="http://schemas.microsoft.com/office/powerpoint/2010/main" val="18938017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1889244" y="721161"/>
            <a:ext cx="8382000" cy="7315200"/>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2"/>
            <a:ext cx="1600200" cy="927075"/>
          </a:xfrm>
          <a:prstGeom prst="rect">
            <a:avLst/>
          </a:prstGeom>
        </p:spPr>
      </p:pic>
    </p:spTree>
    <p:extLst>
      <p:ext uri="{BB962C8B-B14F-4D97-AF65-F5344CB8AC3E}">
        <p14:creationId xmlns:p14="http://schemas.microsoft.com/office/powerpoint/2010/main" val="4419385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ullet list with web addres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9" name="Picture 8" descr="CSP MASTER LOGO cmyk.eps"/>
          <p:cNvPicPr>
            <a:picLocks noChangeAspect="1"/>
          </p:cNvPicPr>
          <p:nvPr userDrawn="1"/>
        </p:nvPicPr>
        <p:blipFill>
          <a:blip r:embed="rId2" cstate="print"/>
          <a:stretch>
            <a:fillRect/>
          </a:stretch>
        </p:blipFill>
        <p:spPr>
          <a:xfrm>
            <a:off x="228601" y="228600"/>
            <a:ext cx="3288170" cy="1905000"/>
          </a:xfrm>
          <a:prstGeom prst="rect">
            <a:avLst/>
          </a:prstGeom>
        </p:spPr>
      </p:pic>
      <p:sp>
        <p:nvSpPr>
          <p:cNvPr id="12" name="Title 1"/>
          <p:cNvSpPr txBox="1">
            <a:spLocks/>
          </p:cNvSpPr>
          <p:nvPr userDrawn="1"/>
        </p:nvSpPr>
        <p:spPr>
          <a:xfrm>
            <a:off x="4114800" y="5410200"/>
            <a:ext cx="6705600" cy="1828800"/>
          </a:xfrm>
          <a:prstGeom prst="rect">
            <a:avLst/>
          </a:prstGeom>
        </p:spPr>
        <p:txBody>
          <a:bodyPr vert="horz" lIns="68580" tIns="34290" rIns="68580" bIns="34290" rtlCol="0" anchor="ctr">
            <a:normAutofit/>
          </a:bodyPr>
          <a:lstStyle/>
          <a:p>
            <a:r>
              <a:rPr lang="en-US" sz="5400" b="1" baseline="30000" dirty="0">
                <a:solidFill>
                  <a:srgbClr val="4E5590"/>
                </a:solidFill>
                <a:latin typeface="Arial"/>
                <a:cs typeface="Arial"/>
              </a:rPr>
              <a:t>www.csp.org.uk</a:t>
            </a:r>
          </a:p>
        </p:txBody>
      </p:sp>
      <p:sp>
        <p:nvSpPr>
          <p:cNvPr id="14" name="Content Placeholder 13"/>
          <p:cNvSpPr>
            <a:spLocks noGrp="1"/>
          </p:cNvSpPr>
          <p:nvPr>
            <p:ph sz="quarter" idx="13"/>
          </p:nvPr>
        </p:nvSpPr>
        <p:spPr>
          <a:xfrm>
            <a:off x="642938" y="2286000"/>
            <a:ext cx="7858125" cy="31432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59428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ogo in middl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5/2/2024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133600" y="1752600"/>
            <a:ext cx="4734964" cy="2743200"/>
          </a:xfrm>
          <a:prstGeom prst="rect">
            <a:avLst/>
          </a:prstGeom>
        </p:spPr>
      </p:pic>
    </p:spTree>
    <p:extLst>
      <p:ext uri="{BB962C8B-B14F-4D97-AF65-F5344CB8AC3E}">
        <p14:creationId xmlns:p14="http://schemas.microsoft.com/office/powerpoint/2010/main" val="5780756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47D965-6CFA-4184-A1A6-5A42DBBC5143}" type="datetimeFigureOut">
              <a:rPr lang="en-GB" smtClean="0"/>
              <a:t>02/05/2024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F40516-9C93-4B7E-8A22-E348500FB04D}" type="slidenum">
              <a:rPr lang="en-GB" smtClean="0"/>
              <a:t>‹#›</a:t>
            </a:fld>
            <a:endParaRPr lang="en-GB"/>
          </a:p>
        </p:txBody>
      </p:sp>
    </p:spTree>
    <p:extLst>
      <p:ext uri="{BB962C8B-B14F-4D97-AF65-F5344CB8AC3E}">
        <p14:creationId xmlns:p14="http://schemas.microsoft.com/office/powerpoint/2010/main" val="3820940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5556" y="1772818"/>
            <a:ext cx="6210690" cy="1470025"/>
          </a:xfrm>
          <a:prstGeom prst="rect">
            <a:avLst/>
          </a:prstGeom>
        </p:spPr>
        <p:txBody>
          <a:bodyPr lIns="0" tIns="0" rIns="0" bIns="0" anchor="t" anchorCtr="0"/>
          <a:lstStyle>
            <a:lvl1pPr algn="l">
              <a:defRPr sz="3037">
                <a:solidFill>
                  <a:schemeClr val="bg1"/>
                </a:solidFill>
              </a:defRPr>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D7292841-9C5A-484B-BE34-2F39E8F4DDB2}"/>
              </a:ext>
            </a:extLst>
          </p:cNvPr>
          <p:cNvSpPr>
            <a:spLocks noGrp="1"/>
          </p:cNvSpPr>
          <p:nvPr>
            <p:ph type="body" sz="quarter" idx="10" hasCustomPrompt="1"/>
          </p:nvPr>
        </p:nvSpPr>
        <p:spPr>
          <a:xfrm>
            <a:off x="575073" y="3717034"/>
            <a:ext cx="4590993" cy="2016223"/>
          </a:xfrm>
          <a:prstGeom prst="rect">
            <a:avLst/>
          </a:prstGeom>
        </p:spPr>
        <p:txBody>
          <a:bodyPr lIns="0" tIns="0" rIns="0" bIns="0"/>
          <a:lstStyle>
            <a:lvl1pPr algn="l">
              <a:defRPr sz="2025"/>
            </a:lvl1pPr>
          </a:lstStyle>
          <a:p>
            <a:pPr lvl="0"/>
            <a:r>
              <a:rPr lang="en-US" dirty="0"/>
              <a:t>Click to edit sub title</a:t>
            </a:r>
          </a:p>
        </p:txBody>
      </p:sp>
    </p:spTree>
    <p:extLst>
      <p:ext uri="{BB962C8B-B14F-4D97-AF65-F5344CB8AC3E}">
        <p14:creationId xmlns:p14="http://schemas.microsoft.com/office/powerpoint/2010/main" val="3402727905"/>
      </p:ext>
    </p:extLst>
  </p:cSld>
  <p:clrMapOvr>
    <a:masterClrMapping/>
  </p:clrMapOvr>
  <p:extLst>
    <p:ext uri="{DCECCB84-F9BA-43D5-87BE-67443E8EF086}">
      <p15:sldGuideLst xmlns:p15="http://schemas.microsoft.com/office/powerpoint/2012/main">
        <p15:guide id="1" orient="horz" pos="3024">
          <p15:clr>
            <a:srgbClr val="FBAE40"/>
          </p15:clr>
        </p15:guide>
        <p15:guide id="2" pos="537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Main text layout">
    <p:spTree>
      <p:nvGrpSpPr>
        <p:cNvPr id="1" name=""/>
        <p:cNvGrpSpPr/>
        <p:nvPr/>
      </p:nvGrpSpPr>
      <p:grpSpPr>
        <a:xfrm>
          <a:off x="0" y="0"/>
          <a:ext cx="0" cy="0"/>
          <a:chOff x="0" y="0"/>
          <a:chExt cx="0" cy="0"/>
        </a:xfrm>
      </p:grpSpPr>
      <p:sp>
        <p:nvSpPr>
          <p:cNvPr id="9" name="Content Placeholder 6">
            <a:extLst>
              <a:ext uri="{FF2B5EF4-FFF2-40B4-BE49-F238E27FC236}">
                <a16:creationId xmlns:a16="http://schemas.microsoft.com/office/drawing/2014/main" id="{663902EC-2B85-409C-801E-5594541678DA}"/>
              </a:ext>
            </a:extLst>
          </p:cNvPr>
          <p:cNvSpPr>
            <a:spLocks noGrp="1"/>
          </p:cNvSpPr>
          <p:nvPr>
            <p:ph sz="quarter" idx="11" hasCustomPrompt="1"/>
          </p:nvPr>
        </p:nvSpPr>
        <p:spPr>
          <a:xfrm>
            <a:off x="467917" y="404243"/>
            <a:ext cx="6588919" cy="792163"/>
          </a:xfrm>
          <a:prstGeom prst="rect">
            <a:avLst/>
          </a:prstGeom>
        </p:spPr>
        <p:txBody>
          <a:bodyPr lIns="0" tIns="0" rIns="0" bIns="0"/>
          <a:lstStyle>
            <a:lvl1pPr algn="l">
              <a:defRPr sz="1575" b="1">
                <a:solidFill>
                  <a:schemeClr val="tx1"/>
                </a:solidFill>
              </a:defRPr>
            </a:lvl1pPr>
            <a:lvl2pPr marL="257168" indent="0">
              <a:buNone/>
              <a:defRPr/>
            </a:lvl2pPr>
          </a:lstStyle>
          <a:p>
            <a:pPr lvl="0"/>
            <a:r>
              <a:rPr lang="en-US" dirty="0"/>
              <a:t>Click to edit title</a:t>
            </a:r>
          </a:p>
        </p:txBody>
      </p:sp>
      <p:sp>
        <p:nvSpPr>
          <p:cNvPr id="3" name="Text Placeholder 2">
            <a:extLst>
              <a:ext uri="{FF2B5EF4-FFF2-40B4-BE49-F238E27FC236}">
                <a16:creationId xmlns:a16="http://schemas.microsoft.com/office/drawing/2014/main" id="{AEC2D87D-1D76-416C-93AF-95F4F782678C}"/>
              </a:ext>
            </a:extLst>
          </p:cNvPr>
          <p:cNvSpPr>
            <a:spLocks noGrp="1"/>
          </p:cNvSpPr>
          <p:nvPr>
            <p:ph type="body" sz="quarter" idx="12"/>
          </p:nvPr>
        </p:nvSpPr>
        <p:spPr>
          <a:xfrm>
            <a:off x="467917" y="1412875"/>
            <a:ext cx="8208169" cy="4464050"/>
          </a:xfrm>
          <a:prstGeom prst="rect">
            <a:avLst/>
          </a:prstGeom>
        </p:spPr>
        <p:txBody>
          <a:bodyPr lIns="0" tIns="0" rIns="0" bIns="0"/>
          <a:lstStyle>
            <a:lvl1pPr>
              <a:defRPr sz="1350">
                <a:solidFill>
                  <a:schemeClr val="bg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6010484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phic or photo and Text layout">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D3A16C3E-2AD0-4B15-A4C1-F98906E45015}"/>
              </a:ext>
            </a:extLst>
          </p:cNvPr>
          <p:cNvSpPr>
            <a:spLocks noGrp="1"/>
          </p:cNvSpPr>
          <p:nvPr>
            <p:ph sz="quarter" idx="11" hasCustomPrompt="1"/>
          </p:nvPr>
        </p:nvSpPr>
        <p:spPr>
          <a:xfrm>
            <a:off x="467917" y="404243"/>
            <a:ext cx="6588919" cy="792163"/>
          </a:xfrm>
          <a:prstGeom prst="rect">
            <a:avLst/>
          </a:prstGeom>
        </p:spPr>
        <p:txBody>
          <a:bodyPr lIns="0" tIns="0" rIns="0" bIns="0"/>
          <a:lstStyle>
            <a:lvl1pPr algn="l">
              <a:defRPr sz="1575" b="1">
                <a:solidFill>
                  <a:schemeClr val="tx1"/>
                </a:solidFill>
              </a:defRPr>
            </a:lvl1pPr>
            <a:lvl2pPr marL="257168" indent="0">
              <a:buNone/>
              <a:defRPr/>
            </a:lvl2pPr>
          </a:lstStyle>
          <a:p>
            <a:pPr lvl="0"/>
            <a:r>
              <a:rPr lang="en-US" dirty="0"/>
              <a:t>Click to edit title</a:t>
            </a:r>
          </a:p>
        </p:txBody>
      </p:sp>
      <p:sp>
        <p:nvSpPr>
          <p:cNvPr id="5" name="Picture Placeholder 4">
            <a:extLst>
              <a:ext uri="{FF2B5EF4-FFF2-40B4-BE49-F238E27FC236}">
                <a16:creationId xmlns:a16="http://schemas.microsoft.com/office/drawing/2014/main" id="{5CD9CA13-1C6A-48C8-A8D4-7F2ED9FFEAAF}"/>
              </a:ext>
            </a:extLst>
          </p:cNvPr>
          <p:cNvSpPr>
            <a:spLocks noGrp="1"/>
          </p:cNvSpPr>
          <p:nvPr>
            <p:ph type="pic" sz="quarter" idx="12"/>
          </p:nvPr>
        </p:nvSpPr>
        <p:spPr>
          <a:xfrm>
            <a:off x="467916" y="1628801"/>
            <a:ext cx="4104084" cy="4176463"/>
          </a:xfrm>
          <a:prstGeom prst="rect">
            <a:avLst/>
          </a:prstGeom>
        </p:spPr>
        <p:txBody>
          <a:bodyPr/>
          <a:lstStyle/>
          <a:p>
            <a:r>
              <a:rPr lang="en-US"/>
              <a:t>Click icon to add picture</a:t>
            </a:r>
            <a:endParaRPr lang="en-GB" dirty="0"/>
          </a:p>
        </p:txBody>
      </p:sp>
      <p:sp>
        <p:nvSpPr>
          <p:cNvPr id="7" name="Text Placeholder 6">
            <a:extLst>
              <a:ext uri="{FF2B5EF4-FFF2-40B4-BE49-F238E27FC236}">
                <a16:creationId xmlns:a16="http://schemas.microsoft.com/office/drawing/2014/main" id="{93F999A4-02D1-42D6-91B9-DE417023CAAE}"/>
              </a:ext>
            </a:extLst>
          </p:cNvPr>
          <p:cNvSpPr>
            <a:spLocks noGrp="1"/>
          </p:cNvSpPr>
          <p:nvPr>
            <p:ph type="body" sz="quarter" idx="13"/>
          </p:nvPr>
        </p:nvSpPr>
        <p:spPr>
          <a:xfrm>
            <a:off x="4680348" y="1628776"/>
            <a:ext cx="3942159" cy="417671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796814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hart and Text layout">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D3A16C3E-2AD0-4B15-A4C1-F98906E45015}"/>
              </a:ext>
            </a:extLst>
          </p:cNvPr>
          <p:cNvSpPr>
            <a:spLocks noGrp="1"/>
          </p:cNvSpPr>
          <p:nvPr>
            <p:ph sz="quarter" idx="11" hasCustomPrompt="1"/>
          </p:nvPr>
        </p:nvSpPr>
        <p:spPr>
          <a:xfrm>
            <a:off x="467917" y="404243"/>
            <a:ext cx="6588919" cy="792163"/>
          </a:xfrm>
          <a:prstGeom prst="rect">
            <a:avLst/>
          </a:prstGeom>
        </p:spPr>
        <p:txBody>
          <a:bodyPr lIns="0" tIns="0" rIns="0" bIns="0"/>
          <a:lstStyle>
            <a:lvl1pPr algn="l">
              <a:defRPr sz="1575" b="1">
                <a:solidFill>
                  <a:schemeClr val="tx1"/>
                </a:solidFill>
              </a:defRPr>
            </a:lvl1pPr>
            <a:lvl2pPr marL="257168" indent="0">
              <a:buNone/>
              <a:defRPr/>
            </a:lvl2pPr>
          </a:lstStyle>
          <a:p>
            <a:pPr lvl="0"/>
            <a:r>
              <a:rPr lang="en-US" dirty="0"/>
              <a:t>Click to edit title</a:t>
            </a:r>
          </a:p>
        </p:txBody>
      </p:sp>
      <p:sp>
        <p:nvSpPr>
          <p:cNvPr id="7" name="Text Placeholder 6">
            <a:extLst>
              <a:ext uri="{FF2B5EF4-FFF2-40B4-BE49-F238E27FC236}">
                <a16:creationId xmlns:a16="http://schemas.microsoft.com/office/drawing/2014/main" id="{93F999A4-02D1-42D6-91B9-DE417023CAAE}"/>
              </a:ext>
            </a:extLst>
          </p:cNvPr>
          <p:cNvSpPr>
            <a:spLocks noGrp="1"/>
          </p:cNvSpPr>
          <p:nvPr>
            <p:ph type="body" sz="quarter" idx="13"/>
          </p:nvPr>
        </p:nvSpPr>
        <p:spPr>
          <a:xfrm>
            <a:off x="4680348" y="1628776"/>
            <a:ext cx="3942159" cy="417671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a:extLst>
              <a:ext uri="{FF2B5EF4-FFF2-40B4-BE49-F238E27FC236}">
                <a16:creationId xmlns:a16="http://schemas.microsoft.com/office/drawing/2014/main" id="{DDA26F1C-0B7D-46B2-8CC5-1280CE986090}"/>
              </a:ext>
            </a:extLst>
          </p:cNvPr>
          <p:cNvSpPr>
            <a:spLocks noGrp="1"/>
          </p:cNvSpPr>
          <p:nvPr>
            <p:ph type="chart" sz="quarter" idx="14"/>
          </p:nvPr>
        </p:nvSpPr>
        <p:spPr>
          <a:xfrm>
            <a:off x="467916" y="1649692"/>
            <a:ext cx="4104084" cy="4155797"/>
          </a:xfrm>
          <a:prstGeom prst="rect">
            <a:avLst/>
          </a:prstGeom>
        </p:spPr>
        <p:txBody>
          <a:bodyPr/>
          <a:lstStyle/>
          <a:p>
            <a:r>
              <a:rPr lang="en-US"/>
              <a:t>Click icon to add chart</a:t>
            </a:r>
            <a:endParaRPr lang="en-GB" dirty="0"/>
          </a:p>
        </p:txBody>
      </p:sp>
    </p:spTree>
    <p:extLst>
      <p:ext uri="{BB962C8B-B14F-4D97-AF65-F5344CB8AC3E}">
        <p14:creationId xmlns:p14="http://schemas.microsoft.com/office/powerpoint/2010/main" val="10232769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334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in middl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133600" y="1752600"/>
            <a:ext cx="4734964" cy="2743200"/>
          </a:xfrm>
          <a:prstGeom prst="rect">
            <a:avLst/>
          </a:prstGeom>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a:xfrm>
            <a:off x="468315" y="6381753"/>
            <a:ext cx="8207375" cy="339725"/>
          </a:xfrm>
          <a:prstGeom prst="rect">
            <a:avLst/>
          </a:prstGeom>
          <a:ln/>
        </p:spPr>
        <p:txBody>
          <a:bodyPr/>
          <a:lstStyle>
            <a:lvl1pPr>
              <a:defRPr/>
            </a:lvl1pPr>
          </a:lstStyle>
          <a:p>
            <a:pPr>
              <a:defRPr/>
            </a:pPr>
            <a:endParaRPr lang="en-US" altLang="en-US">
              <a:solidFill>
                <a:srgbClr val="000000"/>
              </a:solidFill>
            </a:endParaRPr>
          </a:p>
        </p:txBody>
      </p:sp>
      <p:sp>
        <p:nvSpPr>
          <p:cNvPr id="5" name="Title 1">
            <a:extLst>
              <a:ext uri="{FF2B5EF4-FFF2-40B4-BE49-F238E27FC236}">
                <a16:creationId xmlns:a16="http://schemas.microsoft.com/office/drawing/2014/main" id="{E2D33470-F0B7-4060-8414-C674BBE9E290}"/>
              </a:ext>
            </a:extLst>
          </p:cNvPr>
          <p:cNvSpPr>
            <a:spLocks noGrp="1"/>
          </p:cNvSpPr>
          <p:nvPr>
            <p:ph type="ctrTitle"/>
          </p:nvPr>
        </p:nvSpPr>
        <p:spPr>
          <a:xfrm>
            <a:off x="575556" y="1772818"/>
            <a:ext cx="7772400" cy="1470025"/>
          </a:xfrm>
          <a:prstGeom prst="rect">
            <a:avLst/>
          </a:prstGeom>
        </p:spPr>
        <p:txBody>
          <a:bodyPr lIns="0" tIns="0" rIns="0" bIns="0" anchor="t" anchorCtr="0"/>
          <a:lstStyle>
            <a:lvl1pPr algn="l">
              <a:defRPr sz="3037">
                <a:solidFill>
                  <a:schemeClr val="tx1"/>
                </a:solidFill>
              </a:defRPr>
            </a:lvl1pPr>
          </a:lstStyle>
          <a:p>
            <a:r>
              <a:rPr lang="en-US" dirty="0"/>
              <a:t>Click to edit Master title</a:t>
            </a:r>
            <a:endParaRPr lang="en-GB" dirty="0"/>
          </a:p>
        </p:txBody>
      </p:sp>
      <p:sp>
        <p:nvSpPr>
          <p:cNvPr id="6" name="Text Placeholder 8">
            <a:extLst>
              <a:ext uri="{FF2B5EF4-FFF2-40B4-BE49-F238E27FC236}">
                <a16:creationId xmlns:a16="http://schemas.microsoft.com/office/drawing/2014/main" id="{479AC882-CD28-4E31-8409-CC9ADDE73603}"/>
              </a:ext>
            </a:extLst>
          </p:cNvPr>
          <p:cNvSpPr>
            <a:spLocks noGrp="1"/>
          </p:cNvSpPr>
          <p:nvPr>
            <p:ph type="body" sz="quarter" idx="11" hasCustomPrompt="1"/>
          </p:nvPr>
        </p:nvSpPr>
        <p:spPr>
          <a:xfrm>
            <a:off x="575072" y="3644902"/>
            <a:ext cx="7772400" cy="1470025"/>
          </a:xfrm>
          <a:prstGeom prst="rect">
            <a:avLst/>
          </a:prstGeom>
        </p:spPr>
        <p:txBody>
          <a:bodyPr lIns="0" tIns="0" rIns="0" bIns="0"/>
          <a:lstStyle>
            <a:lvl1pPr algn="l">
              <a:defRPr sz="2025"/>
            </a:lvl1pPr>
          </a:lstStyle>
          <a:p>
            <a:pPr lvl="0"/>
            <a:r>
              <a:rPr lang="en-US" dirty="0"/>
              <a:t>Click to edit sub title</a:t>
            </a:r>
          </a:p>
        </p:txBody>
      </p:sp>
    </p:spTree>
    <p:extLst>
      <p:ext uri="{BB962C8B-B14F-4D97-AF65-F5344CB8AC3E}">
        <p14:creationId xmlns:p14="http://schemas.microsoft.com/office/powerpoint/2010/main" val="2415954972"/>
      </p:ext>
    </p:extLst>
  </p:cSld>
  <p:clrMapOvr>
    <a:masterClrMapping/>
  </p:clrMapOvr>
  <p:extLst>
    <p:ext uri="{DCECCB84-F9BA-43D5-87BE-67443E8EF086}">
      <p15:sldGuideLst xmlns:p15="http://schemas.microsoft.com/office/powerpoint/2012/main">
        <p15:guide id="1" orient="horz" pos="3024">
          <p15:clr>
            <a:srgbClr val="FBAE40"/>
          </p15:clr>
        </p15:guide>
        <p15:guide id="2" pos="537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ain text layout">
    <p:spTree>
      <p:nvGrpSpPr>
        <p:cNvPr id="1" name=""/>
        <p:cNvGrpSpPr/>
        <p:nvPr/>
      </p:nvGrpSpPr>
      <p:grpSpPr>
        <a:xfrm>
          <a:off x="0" y="0"/>
          <a:ext cx="0" cy="0"/>
          <a:chOff x="0" y="0"/>
          <a:chExt cx="0" cy="0"/>
        </a:xfrm>
      </p:grpSpPr>
      <p:sp>
        <p:nvSpPr>
          <p:cNvPr id="6" name="Content Placeholder 6">
            <a:extLst>
              <a:ext uri="{FF2B5EF4-FFF2-40B4-BE49-F238E27FC236}">
                <a16:creationId xmlns:a16="http://schemas.microsoft.com/office/drawing/2014/main" id="{6B4719E4-1AAA-45D0-B2D3-0A9065F57984}"/>
              </a:ext>
            </a:extLst>
          </p:cNvPr>
          <p:cNvSpPr>
            <a:spLocks noGrp="1"/>
          </p:cNvSpPr>
          <p:nvPr>
            <p:ph sz="quarter" idx="11" hasCustomPrompt="1"/>
          </p:nvPr>
        </p:nvSpPr>
        <p:spPr>
          <a:xfrm>
            <a:off x="467917" y="476251"/>
            <a:ext cx="6588919" cy="792163"/>
          </a:xfrm>
          <a:prstGeom prst="rect">
            <a:avLst/>
          </a:prstGeom>
        </p:spPr>
        <p:txBody>
          <a:bodyPr lIns="0" tIns="0" rIns="0" bIns="0"/>
          <a:lstStyle>
            <a:lvl1pPr algn="l">
              <a:defRPr b="1"/>
            </a:lvl1pPr>
            <a:lvl2pPr marL="257168" indent="0">
              <a:buNone/>
              <a:defRPr/>
            </a:lvl2pPr>
          </a:lstStyle>
          <a:p>
            <a:pPr lvl="0"/>
            <a:r>
              <a:rPr lang="en-US" dirty="0"/>
              <a:t>Click to edit title</a:t>
            </a:r>
          </a:p>
        </p:txBody>
      </p:sp>
      <p:sp>
        <p:nvSpPr>
          <p:cNvPr id="4" name="Text Placeholder 2">
            <a:extLst>
              <a:ext uri="{FF2B5EF4-FFF2-40B4-BE49-F238E27FC236}">
                <a16:creationId xmlns:a16="http://schemas.microsoft.com/office/drawing/2014/main" id="{E4BA3BFB-69CB-4ED8-8F4D-A7D40FF67C1C}"/>
              </a:ext>
            </a:extLst>
          </p:cNvPr>
          <p:cNvSpPr>
            <a:spLocks noGrp="1"/>
          </p:cNvSpPr>
          <p:nvPr>
            <p:ph type="body" sz="quarter" idx="12"/>
          </p:nvPr>
        </p:nvSpPr>
        <p:spPr>
          <a:xfrm>
            <a:off x="467917" y="1412875"/>
            <a:ext cx="8208169" cy="4464050"/>
          </a:xfrm>
          <a:prstGeom prst="rect">
            <a:avLst/>
          </a:prstGeom>
        </p:spPr>
        <p:txBody>
          <a:bodyPr lIns="0" tIns="0" rIns="0" bIns="0"/>
          <a:lstStyle>
            <a:lvl1pPr>
              <a:defRPr sz="1350">
                <a:solidFill>
                  <a:schemeClr val="tx1"/>
                </a:solidFill>
              </a:defRPr>
            </a:lvl1pPr>
            <a:lvl2pPr>
              <a:defRPr sz="1125">
                <a:solidFill>
                  <a:schemeClr val="tx1"/>
                </a:solidFill>
              </a:defRPr>
            </a:lvl2pPr>
            <a:lvl3pPr>
              <a:defRPr sz="1125">
                <a:solidFill>
                  <a:schemeClr val="tx1"/>
                </a:solidFill>
              </a:defRPr>
            </a:lvl3pPr>
            <a:lvl4pPr>
              <a:defRPr sz="1125">
                <a:solidFill>
                  <a:schemeClr val="tx1"/>
                </a:solidFill>
              </a:defRPr>
            </a:lvl4pPr>
            <a:lvl5pPr>
              <a:defRPr sz="1125">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229715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aphic or photo and Text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7B970B-E795-46CE-888C-D75E91FB548E}"/>
              </a:ext>
            </a:extLst>
          </p:cNvPr>
          <p:cNvSpPr>
            <a:spLocks noGrp="1"/>
          </p:cNvSpPr>
          <p:nvPr>
            <p:ph type="ftr" sz="quarter" idx="10"/>
          </p:nvPr>
        </p:nvSpPr>
        <p:spPr>
          <a:xfrm>
            <a:off x="468315" y="6381753"/>
            <a:ext cx="8207375" cy="339725"/>
          </a:xfrm>
          <a:prstGeom prst="rect">
            <a:avLst/>
          </a:prstGeom>
        </p:spPr>
        <p:txBody>
          <a:bodyPr/>
          <a:lstStyle/>
          <a:p>
            <a:pPr fontAlgn="base">
              <a:spcBef>
                <a:spcPct val="0"/>
              </a:spcBef>
              <a:spcAft>
                <a:spcPct val="0"/>
              </a:spcAft>
              <a:defRPr/>
            </a:pPr>
            <a:endParaRPr lang="en-US" altLang="en-US" dirty="0">
              <a:solidFill>
                <a:srgbClr val="000000"/>
              </a:solidFill>
            </a:endParaRPr>
          </a:p>
        </p:txBody>
      </p:sp>
      <p:sp>
        <p:nvSpPr>
          <p:cNvPr id="4" name="Picture Placeholder 4">
            <a:extLst>
              <a:ext uri="{FF2B5EF4-FFF2-40B4-BE49-F238E27FC236}">
                <a16:creationId xmlns:a16="http://schemas.microsoft.com/office/drawing/2014/main" id="{BE300DFD-0DAD-4A2E-A328-C4F26C15123F}"/>
              </a:ext>
            </a:extLst>
          </p:cNvPr>
          <p:cNvSpPr>
            <a:spLocks noGrp="1"/>
          </p:cNvSpPr>
          <p:nvPr>
            <p:ph type="pic" sz="quarter" idx="12"/>
          </p:nvPr>
        </p:nvSpPr>
        <p:spPr>
          <a:xfrm>
            <a:off x="467916" y="1628801"/>
            <a:ext cx="4104084" cy="4176463"/>
          </a:xfrm>
          <a:prstGeom prst="rect">
            <a:avLst/>
          </a:prstGeom>
        </p:spPr>
        <p:txBody>
          <a:bodyPr/>
          <a:lstStyle/>
          <a:p>
            <a:endParaRPr lang="en-GB" dirty="0"/>
          </a:p>
        </p:txBody>
      </p:sp>
      <p:sp>
        <p:nvSpPr>
          <p:cNvPr id="5" name="Text Placeholder 6">
            <a:extLst>
              <a:ext uri="{FF2B5EF4-FFF2-40B4-BE49-F238E27FC236}">
                <a16:creationId xmlns:a16="http://schemas.microsoft.com/office/drawing/2014/main" id="{19768FD0-9975-4B0B-BF2C-4D15361168B9}"/>
              </a:ext>
            </a:extLst>
          </p:cNvPr>
          <p:cNvSpPr>
            <a:spLocks noGrp="1"/>
          </p:cNvSpPr>
          <p:nvPr>
            <p:ph type="body" sz="quarter" idx="13"/>
          </p:nvPr>
        </p:nvSpPr>
        <p:spPr>
          <a:xfrm>
            <a:off x="4680348" y="1628776"/>
            <a:ext cx="3942159" cy="417671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6">
            <a:extLst>
              <a:ext uri="{FF2B5EF4-FFF2-40B4-BE49-F238E27FC236}">
                <a16:creationId xmlns:a16="http://schemas.microsoft.com/office/drawing/2014/main" id="{BE9890A4-3F91-4549-B11D-54AB4546A3F9}"/>
              </a:ext>
            </a:extLst>
          </p:cNvPr>
          <p:cNvSpPr>
            <a:spLocks noGrp="1"/>
          </p:cNvSpPr>
          <p:nvPr>
            <p:ph sz="quarter" idx="11" hasCustomPrompt="1"/>
          </p:nvPr>
        </p:nvSpPr>
        <p:spPr>
          <a:xfrm>
            <a:off x="467917" y="476251"/>
            <a:ext cx="6588919" cy="792163"/>
          </a:xfrm>
          <a:prstGeom prst="rect">
            <a:avLst/>
          </a:prstGeom>
        </p:spPr>
        <p:txBody>
          <a:bodyPr lIns="0" tIns="0" rIns="0" bIns="0"/>
          <a:lstStyle>
            <a:lvl1pPr algn="l">
              <a:defRPr b="1"/>
            </a:lvl1pPr>
            <a:lvl2pPr marL="257168" indent="0">
              <a:buNone/>
              <a:defRPr/>
            </a:lvl2pPr>
          </a:lstStyle>
          <a:p>
            <a:pPr lvl="0"/>
            <a:r>
              <a:rPr lang="en-US" dirty="0"/>
              <a:t>Click to edit title</a:t>
            </a:r>
          </a:p>
        </p:txBody>
      </p:sp>
    </p:spTree>
    <p:extLst>
      <p:ext uri="{BB962C8B-B14F-4D97-AF65-F5344CB8AC3E}">
        <p14:creationId xmlns:p14="http://schemas.microsoft.com/office/powerpoint/2010/main" val="6133697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and Text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7B970B-E795-46CE-888C-D75E91FB548E}"/>
              </a:ext>
            </a:extLst>
          </p:cNvPr>
          <p:cNvSpPr>
            <a:spLocks noGrp="1"/>
          </p:cNvSpPr>
          <p:nvPr>
            <p:ph type="ftr" sz="quarter" idx="10"/>
          </p:nvPr>
        </p:nvSpPr>
        <p:spPr>
          <a:xfrm>
            <a:off x="468315" y="6381753"/>
            <a:ext cx="8207375" cy="339725"/>
          </a:xfrm>
          <a:prstGeom prst="rect">
            <a:avLst/>
          </a:prstGeom>
        </p:spPr>
        <p:txBody>
          <a:bodyPr/>
          <a:lstStyle/>
          <a:p>
            <a:pPr fontAlgn="base">
              <a:spcBef>
                <a:spcPct val="0"/>
              </a:spcBef>
              <a:spcAft>
                <a:spcPct val="0"/>
              </a:spcAft>
              <a:defRPr/>
            </a:pPr>
            <a:endParaRPr lang="en-US" altLang="en-US" dirty="0">
              <a:solidFill>
                <a:srgbClr val="000000"/>
              </a:solidFill>
            </a:endParaRPr>
          </a:p>
        </p:txBody>
      </p:sp>
      <p:sp>
        <p:nvSpPr>
          <p:cNvPr id="5" name="Text Placeholder 6">
            <a:extLst>
              <a:ext uri="{FF2B5EF4-FFF2-40B4-BE49-F238E27FC236}">
                <a16:creationId xmlns:a16="http://schemas.microsoft.com/office/drawing/2014/main" id="{19768FD0-9975-4B0B-BF2C-4D15361168B9}"/>
              </a:ext>
            </a:extLst>
          </p:cNvPr>
          <p:cNvSpPr>
            <a:spLocks noGrp="1"/>
          </p:cNvSpPr>
          <p:nvPr>
            <p:ph type="body" sz="quarter" idx="13"/>
          </p:nvPr>
        </p:nvSpPr>
        <p:spPr>
          <a:xfrm>
            <a:off x="4680348" y="1628776"/>
            <a:ext cx="3942159" cy="417671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6">
            <a:extLst>
              <a:ext uri="{FF2B5EF4-FFF2-40B4-BE49-F238E27FC236}">
                <a16:creationId xmlns:a16="http://schemas.microsoft.com/office/drawing/2014/main" id="{BE9890A4-3F91-4549-B11D-54AB4546A3F9}"/>
              </a:ext>
            </a:extLst>
          </p:cNvPr>
          <p:cNvSpPr>
            <a:spLocks noGrp="1"/>
          </p:cNvSpPr>
          <p:nvPr>
            <p:ph sz="quarter" idx="11" hasCustomPrompt="1"/>
          </p:nvPr>
        </p:nvSpPr>
        <p:spPr>
          <a:xfrm>
            <a:off x="467917" y="476251"/>
            <a:ext cx="6588919" cy="792163"/>
          </a:xfrm>
          <a:prstGeom prst="rect">
            <a:avLst/>
          </a:prstGeom>
        </p:spPr>
        <p:txBody>
          <a:bodyPr lIns="0" tIns="0" rIns="0" bIns="0"/>
          <a:lstStyle>
            <a:lvl1pPr algn="l">
              <a:defRPr b="1"/>
            </a:lvl1pPr>
            <a:lvl2pPr marL="257168" indent="0">
              <a:buNone/>
              <a:defRPr/>
            </a:lvl2pPr>
          </a:lstStyle>
          <a:p>
            <a:pPr lvl="0"/>
            <a:r>
              <a:rPr lang="en-US" dirty="0"/>
              <a:t>Click to edit title</a:t>
            </a:r>
          </a:p>
        </p:txBody>
      </p:sp>
      <p:sp>
        <p:nvSpPr>
          <p:cNvPr id="7" name="Chart Placeholder 3">
            <a:extLst>
              <a:ext uri="{FF2B5EF4-FFF2-40B4-BE49-F238E27FC236}">
                <a16:creationId xmlns:a16="http://schemas.microsoft.com/office/drawing/2014/main" id="{45449B1A-9901-49C0-BEA8-781554C6D73F}"/>
              </a:ext>
            </a:extLst>
          </p:cNvPr>
          <p:cNvSpPr>
            <a:spLocks noGrp="1"/>
          </p:cNvSpPr>
          <p:nvPr>
            <p:ph type="chart" sz="quarter" idx="14"/>
          </p:nvPr>
        </p:nvSpPr>
        <p:spPr>
          <a:xfrm>
            <a:off x="467916" y="1628776"/>
            <a:ext cx="4104084" cy="4176713"/>
          </a:xfrm>
          <a:prstGeom prst="rect">
            <a:avLst/>
          </a:prstGeom>
        </p:spPr>
        <p:txBody>
          <a:bodyPr/>
          <a:lstStyle/>
          <a:p>
            <a:endParaRPr lang="en-GB" dirty="0"/>
          </a:p>
        </p:txBody>
      </p:sp>
    </p:spTree>
    <p:extLst>
      <p:ext uri="{BB962C8B-B14F-4D97-AF65-F5344CB8AC3E}">
        <p14:creationId xmlns:p14="http://schemas.microsoft.com/office/powerpoint/2010/main" val="9992785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801279"/>
      </p:ext>
    </p:extLst>
  </p:cSld>
  <p:clrMapOvr>
    <a:masterClrMapping/>
  </p:clrMapOvr>
  <p:extLst>
    <p:ext uri="{DCECCB84-F9BA-43D5-87BE-67443E8EF086}">
      <p15:sldGuideLst xmlns:p15="http://schemas.microsoft.com/office/powerpoint/2012/main">
        <p15:guide id="1" orient="horz" pos="3024">
          <p15:clr>
            <a:srgbClr val="FBAE40"/>
          </p15:clr>
        </p15:guide>
        <p15:guide id="2" pos="5376">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140444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8480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39784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6847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508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D1C8-26A7-486D-6C9D-D59BEF5862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58A50E-04BF-ECF3-F559-F8AD4318E1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845AA7-1C05-86D8-0D5F-081C6F5035CF}"/>
              </a:ext>
            </a:extLst>
          </p:cNvPr>
          <p:cNvSpPr>
            <a:spLocks noGrp="1"/>
          </p:cNvSpPr>
          <p:nvPr>
            <p:ph type="dt" sz="half" idx="10"/>
          </p:nvPr>
        </p:nvSpPr>
        <p:spPr/>
        <p:txBody>
          <a:bodyPr/>
          <a:lstStyle/>
          <a:p>
            <a:fld id="{C36D2A07-8B25-4C9E-83A2-A7600AFA74B6}" type="datetimeFigureOut">
              <a:rPr lang="en-GB" smtClean="0"/>
              <a:t>01/05/2024</a:t>
            </a:fld>
            <a:endParaRPr lang="en-GB"/>
          </a:p>
        </p:txBody>
      </p:sp>
      <p:sp>
        <p:nvSpPr>
          <p:cNvPr id="5" name="Footer Placeholder 4">
            <a:extLst>
              <a:ext uri="{FF2B5EF4-FFF2-40B4-BE49-F238E27FC236}">
                <a16:creationId xmlns:a16="http://schemas.microsoft.com/office/drawing/2014/main" id="{C208EB88-E16C-A367-5556-050EB5074A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6E2E3-3583-4DC2-1BE3-6FB49A7A715D}"/>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36685772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4050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433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2951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5254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83886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7013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8252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5A7B-3E30-6812-D1AD-9895B0CEC10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7A277485-9556-4AFD-68C9-9B1DBF9F48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DB842C-7FF0-11B1-8C0E-2B0D6DDBB66C}"/>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5" name="Footer Placeholder 4">
            <a:extLst>
              <a:ext uri="{FF2B5EF4-FFF2-40B4-BE49-F238E27FC236}">
                <a16:creationId xmlns:a16="http://schemas.microsoft.com/office/drawing/2014/main" id="{58AC91B1-8453-0D67-AF84-B2D4ABE1F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CEA3A7-5072-BE9E-5CB9-5650B403C879}"/>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17168030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D1C8-26A7-486D-6C9D-D59BEF5862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58A50E-04BF-ECF3-F559-F8AD4318E1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845AA7-1C05-86D8-0D5F-081C6F5035CF}"/>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5" name="Footer Placeholder 4">
            <a:extLst>
              <a:ext uri="{FF2B5EF4-FFF2-40B4-BE49-F238E27FC236}">
                <a16:creationId xmlns:a16="http://schemas.microsoft.com/office/drawing/2014/main" id="{C208EB88-E16C-A367-5556-050EB5074A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6E2E3-3583-4DC2-1BE3-6FB49A7A715D}"/>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17195386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C7299-7B09-A2D1-8478-72CAA8A6D7A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CAC736-3ED2-6D31-2221-4AA03C8039D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047136-C6DB-FD22-FF95-7ACA488A97B4}"/>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5" name="Footer Placeholder 4">
            <a:extLst>
              <a:ext uri="{FF2B5EF4-FFF2-40B4-BE49-F238E27FC236}">
                <a16:creationId xmlns:a16="http://schemas.microsoft.com/office/drawing/2014/main" id="{34FB7E40-8D15-C707-0772-AB30E79D69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E4AC55-64C6-B0FA-9A87-4DD8CF415521}"/>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4254429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9F4B9-A718-4DB2-ADEC-A0D49A2E6897}" type="datetimeFigureOut">
              <a:rPr lang="en-GB" smtClean="0"/>
              <a:t>01/05/2024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12624976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E50A-FFED-059F-14EF-A903583A2D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13A1E7-86D6-2484-1136-BCE5E406B99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00D93E-78D9-9E68-1166-9CCE253E9C3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CEA4BD-A76B-0D4B-D8B1-E93C78DC7BCD}"/>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6" name="Footer Placeholder 5">
            <a:extLst>
              <a:ext uri="{FF2B5EF4-FFF2-40B4-BE49-F238E27FC236}">
                <a16:creationId xmlns:a16="http://schemas.microsoft.com/office/drawing/2014/main" id="{3A459C39-9BF0-524E-BBD3-BFBCF9FB27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F7F7B-1885-76F3-97E2-469BBFED6445}"/>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15316432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00714-4250-AE8D-7C1D-7361C6358D9F}"/>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E6A24E-4735-6C0A-8D7A-A4BE697E62C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F0348C4-F087-CA88-A145-DDF676F8FA2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4DBBE-2FFC-ECCF-EF0B-E590137332F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85450E4-2A89-C6DB-8BFE-044CA6ABC55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C6F42C-96DD-EF68-E421-873C4C9E370A}"/>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8" name="Footer Placeholder 7">
            <a:extLst>
              <a:ext uri="{FF2B5EF4-FFF2-40B4-BE49-F238E27FC236}">
                <a16:creationId xmlns:a16="http://schemas.microsoft.com/office/drawing/2014/main" id="{62535286-38A2-ABAC-87D7-4F5FF77515C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B92D-9E95-A736-098A-5CA16CEA98D6}"/>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27820669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FD0C-3939-02E8-E828-E5C053D0D20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91B002A-7563-6023-D220-67648CF4DDBC}"/>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4" name="Footer Placeholder 3">
            <a:extLst>
              <a:ext uri="{FF2B5EF4-FFF2-40B4-BE49-F238E27FC236}">
                <a16:creationId xmlns:a16="http://schemas.microsoft.com/office/drawing/2014/main" id="{FD3F4688-1384-D9D9-E4BE-555EFCB4200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215ED7E-4DD6-A0D2-B0BA-A1E58DDA87DA}"/>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21553013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706121-8F93-F0CF-41B4-8A39A6EF6175}"/>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3" name="Footer Placeholder 2">
            <a:extLst>
              <a:ext uri="{FF2B5EF4-FFF2-40B4-BE49-F238E27FC236}">
                <a16:creationId xmlns:a16="http://schemas.microsoft.com/office/drawing/2014/main" id="{6B2C2FAA-AC06-6D4C-2CCA-840AEDA4DC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A1F12D-416A-1175-67C3-5346CE9E694A}"/>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28491575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1AF10-7673-50E0-91CC-115678EA793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280A08-181E-5A33-F106-F9A79BBD13A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94C6A1-270C-5E90-7D5F-E168C1751A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C2EABB-81D5-B3A9-0511-67189BF42EF0}"/>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6" name="Footer Placeholder 5">
            <a:extLst>
              <a:ext uri="{FF2B5EF4-FFF2-40B4-BE49-F238E27FC236}">
                <a16:creationId xmlns:a16="http://schemas.microsoft.com/office/drawing/2014/main" id="{2B891858-FDE0-B5CF-65E3-E4A40CFFDD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72B207-9A21-ACAD-3543-9205DEF35985}"/>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27015420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73678-27EB-B9E9-8281-4D3F6D93E6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824B96D-9A49-7A19-8950-1C3592AB057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ECAC22C4-B340-B302-EC1C-9233E06F013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D472152-010B-AF3D-3653-69D1AF7A7147}"/>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6" name="Footer Placeholder 5">
            <a:extLst>
              <a:ext uri="{FF2B5EF4-FFF2-40B4-BE49-F238E27FC236}">
                <a16:creationId xmlns:a16="http://schemas.microsoft.com/office/drawing/2014/main" id="{402F226A-B562-4FD6-D9AD-2B52152F1A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00A7DF-A4B3-A341-C26E-C071E4DF3ED7}"/>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12787217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99F83-8F47-24F1-6F90-75175509EDC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560BD6-8A8E-A7BC-4532-7FD56C681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D977EA-F007-16A0-2327-3CD613A1895B}"/>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5" name="Footer Placeholder 4">
            <a:extLst>
              <a:ext uri="{FF2B5EF4-FFF2-40B4-BE49-F238E27FC236}">
                <a16:creationId xmlns:a16="http://schemas.microsoft.com/office/drawing/2014/main" id="{E5AEE2B2-6992-8B05-7773-427B79B99B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10CDD2-FC6E-41C7-0E08-15594CAB9C8C}"/>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11826125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00892F-A34C-6F90-E819-64BF6B09FD6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0567E3-BEB8-1405-8AD6-D368A96C985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2EAA12-E77C-BE71-3E42-19B949BD7583}"/>
              </a:ext>
            </a:extLst>
          </p:cNvPr>
          <p:cNvSpPr>
            <a:spLocks noGrp="1"/>
          </p:cNvSpPr>
          <p:nvPr>
            <p:ph type="dt" sz="half" idx="10"/>
          </p:nvPr>
        </p:nvSpPr>
        <p:spPr/>
        <p:txBody>
          <a:bodyPr/>
          <a:lstStyle/>
          <a:p>
            <a:fld id="{C36D2A07-8B25-4C9E-83A2-A7600AFA74B6}" type="datetimeFigureOut">
              <a:rPr lang="en-GB" smtClean="0"/>
              <a:t>02/05/2024</a:t>
            </a:fld>
            <a:endParaRPr lang="en-GB"/>
          </a:p>
        </p:txBody>
      </p:sp>
      <p:sp>
        <p:nvSpPr>
          <p:cNvPr id="5" name="Footer Placeholder 4">
            <a:extLst>
              <a:ext uri="{FF2B5EF4-FFF2-40B4-BE49-F238E27FC236}">
                <a16:creationId xmlns:a16="http://schemas.microsoft.com/office/drawing/2014/main" id="{1AD205F0-0E24-8761-3A52-42B0CED647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769AA1-A373-C985-A374-3537142457A1}"/>
              </a:ext>
            </a:extLst>
          </p:cNvPr>
          <p:cNvSpPr>
            <a:spLocks noGrp="1"/>
          </p:cNvSpPr>
          <p:nvPr>
            <p:ph type="sldNum" sz="quarter" idx="12"/>
          </p:nvPr>
        </p:nvSpPr>
        <p:spPr/>
        <p:txBody>
          <a:bodyPr/>
          <a:lstStyle/>
          <a:p>
            <a:fld id="{B6AC7643-7612-4CF0-BA30-19F77682E2B7}" type="slidenum">
              <a:rPr lang="en-GB" smtClean="0"/>
              <a:t>‹#›</a:t>
            </a:fld>
            <a:endParaRPr lang="en-GB"/>
          </a:p>
        </p:txBody>
      </p:sp>
    </p:spTree>
    <p:extLst>
      <p:ext uri="{BB962C8B-B14F-4D97-AF65-F5344CB8AC3E}">
        <p14:creationId xmlns:p14="http://schemas.microsoft.com/office/powerpoint/2010/main" val="59791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sentation/Presenter slide 36pt/24p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47976" b="11837"/>
          <a:stretch/>
        </p:blipFill>
        <p:spPr>
          <a:xfrm>
            <a:off x="6251119" y="3044957"/>
            <a:ext cx="2892881" cy="3813043"/>
          </a:xfrm>
          <a:prstGeom prst="rect">
            <a:avLst/>
          </a:prstGeom>
        </p:spPr>
      </p:pic>
      <p:sp>
        <p:nvSpPr>
          <p:cNvPr id="2" name="Title 1"/>
          <p:cNvSpPr>
            <a:spLocks noGrp="1"/>
          </p:cNvSpPr>
          <p:nvPr>
            <p:ph type="title" hasCustomPrompt="1"/>
          </p:nvPr>
        </p:nvSpPr>
        <p:spPr>
          <a:xfrm>
            <a:off x="395537" y="2636912"/>
            <a:ext cx="8424938" cy="792088"/>
          </a:xfrm>
        </p:spPr>
        <p:txBody>
          <a:bodyPr/>
          <a:lstStyle>
            <a:lvl1pPr>
              <a:spcAft>
                <a:spcPts val="2400"/>
              </a:spcAft>
              <a:defRPr sz="3200"/>
            </a:lvl1pPr>
          </a:lstStyle>
          <a:p>
            <a:pPr>
              <a:spcAft>
                <a:spcPts val="2400"/>
              </a:spcAft>
            </a:pPr>
            <a:r>
              <a:rPr lang="en-GB" sz="3600" b="1" dirty="0">
                <a:solidFill>
                  <a:srgbClr val="005EB8"/>
                </a:solidFill>
                <a:latin typeface="Arial" panose="020B0604020202020204" pitchFamily="34" charset="0"/>
                <a:cs typeface="Arial" panose="020B0604020202020204" pitchFamily="34" charset="0"/>
              </a:rPr>
              <a:t>Presentation title slide 36pt</a:t>
            </a:r>
            <a:endParaRPr lang="en-GB" sz="3600" dirty="0">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0" hasCustomPrompt="1"/>
          </p:nvPr>
        </p:nvSpPr>
        <p:spPr>
          <a:xfrm>
            <a:off x="395536" y="3501008"/>
            <a:ext cx="5000826" cy="1560173"/>
          </a:xfrm>
        </p:spPr>
        <p:txBody>
          <a:bodyPr>
            <a:noAutofit/>
          </a:bodyPr>
          <a:lstStyle>
            <a:lvl1pPr marL="0" indent="0">
              <a:buNone/>
              <a:defRPr sz="2400" b="1" baseline="0"/>
            </a:lvl1pPr>
          </a:lstStyle>
          <a:p>
            <a:pPr lvl="0"/>
            <a:r>
              <a:rPr lang="en-GB" dirty="0"/>
              <a:t>Presenter name 24pt</a:t>
            </a:r>
            <a:br>
              <a:rPr lang="en-GB" dirty="0"/>
            </a:br>
            <a:r>
              <a:rPr lang="en-GB" dirty="0"/>
              <a:t>Presenter job title</a:t>
            </a:r>
            <a:br>
              <a:rPr lang="en-GB" dirty="0"/>
            </a:br>
            <a:r>
              <a:rPr lang="en-GB" dirty="0"/>
              <a:t>Date</a:t>
            </a:r>
          </a:p>
        </p:txBody>
      </p:sp>
      <p:pic>
        <p:nvPicPr>
          <p:cNvPr id="6" name="Picture 5">
            <a:extLst>
              <a:ext uri="{FF2B5EF4-FFF2-40B4-BE49-F238E27FC236}">
                <a16:creationId xmlns:a16="http://schemas.microsoft.com/office/drawing/2014/main" id="{44C77023-62A6-4395-B19C-610055FF1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5711" y="0"/>
            <a:ext cx="2508288" cy="1440000"/>
          </a:xfrm>
          <a:prstGeom prst="rect">
            <a:avLst/>
          </a:prstGeom>
        </p:spPr>
      </p:pic>
    </p:spTree>
    <p:extLst>
      <p:ext uri="{BB962C8B-B14F-4D97-AF65-F5344CB8AC3E}">
        <p14:creationId xmlns:p14="http://schemas.microsoft.com/office/powerpoint/2010/main" val="245414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ontent slide v2_responsive">
    <p:spTree>
      <p:nvGrpSpPr>
        <p:cNvPr id="1" name=""/>
        <p:cNvGrpSpPr/>
        <p:nvPr/>
      </p:nvGrpSpPr>
      <p:grpSpPr>
        <a:xfrm>
          <a:off x="0" y="0"/>
          <a:ext cx="0" cy="0"/>
          <a:chOff x="0" y="0"/>
          <a:chExt cx="0" cy="0"/>
        </a:xfrm>
      </p:grpSpPr>
      <p:sp>
        <p:nvSpPr>
          <p:cNvPr id="3" name="Rectangle 2"/>
          <p:cNvSpPr/>
          <p:nvPr userDrawn="1"/>
        </p:nvSpPr>
        <p:spPr>
          <a:xfrm>
            <a:off x="0" y="12540"/>
            <a:ext cx="9144000" cy="5912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Content Placeholder 2"/>
          <p:cNvSpPr>
            <a:spLocks noGrp="1"/>
          </p:cNvSpPr>
          <p:nvPr>
            <p:ph idx="1"/>
          </p:nvPr>
        </p:nvSpPr>
        <p:spPr>
          <a:xfrm>
            <a:off x="395537" y="1508787"/>
            <a:ext cx="8485895" cy="422447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9311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resentation slide 36p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47976" b="11837"/>
          <a:stretch/>
        </p:blipFill>
        <p:spPr>
          <a:xfrm>
            <a:off x="6251119" y="3044957"/>
            <a:ext cx="2892881" cy="3813043"/>
          </a:xfrm>
          <a:prstGeom prst="rect">
            <a:avLst/>
          </a:prstGeom>
        </p:spPr>
      </p:pic>
      <p:sp>
        <p:nvSpPr>
          <p:cNvPr id="9" name="Title 1"/>
          <p:cNvSpPr>
            <a:spLocks noGrp="1"/>
          </p:cNvSpPr>
          <p:nvPr>
            <p:ph type="title" hasCustomPrompt="1"/>
          </p:nvPr>
        </p:nvSpPr>
        <p:spPr>
          <a:xfrm>
            <a:off x="395537" y="2636912"/>
            <a:ext cx="8424938" cy="864096"/>
          </a:xfrm>
        </p:spPr>
        <p:txBody>
          <a:bodyPr/>
          <a:lstStyle>
            <a:lvl1pPr>
              <a:spcAft>
                <a:spcPts val="2400"/>
              </a:spcAft>
              <a:defRPr sz="3200">
                <a:solidFill>
                  <a:srgbClr val="005EB8"/>
                </a:solidFill>
              </a:defRPr>
            </a:lvl1pPr>
          </a:lstStyle>
          <a:p>
            <a:pPr>
              <a:spcAft>
                <a:spcPts val="2400"/>
              </a:spcAft>
            </a:pPr>
            <a:r>
              <a:rPr lang="en-GB" sz="3600" b="1" dirty="0">
                <a:solidFill>
                  <a:srgbClr val="005EB8"/>
                </a:solidFill>
                <a:latin typeface="Arial" panose="020B0604020202020204" pitchFamily="34" charset="0"/>
                <a:cs typeface="Arial" panose="020B0604020202020204" pitchFamily="34" charset="0"/>
              </a:rPr>
              <a:t>Presentation title slide 36pt</a:t>
            </a:r>
            <a:endParaRPr lang="en-GB" sz="3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5E37B36-A254-4E38-93AB-DD13D9F0EA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5711" y="0"/>
            <a:ext cx="2508288" cy="1440000"/>
          </a:xfrm>
          <a:prstGeom prst="rect">
            <a:avLst/>
          </a:prstGeom>
        </p:spPr>
      </p:pic>
    </p:spTree>
    <p:extLst>
      <p:ext uri="{BB962C8B-B14F-4D97-AF65-F5344CB8AC3E}">
        <p14:creationId xmlns:p14="http://schemas.microsoft.com/office/powerpoint/2010/main" val="4189268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 v2">
    <p:spTree>
      <p:nvGrpSpPr>
        <p:cNvPr id="1" name=""/>
        <p:cNvGrpSpPr/>
        <p:nvPr/>
      </p:nvGrpSpPr>
      <p:grpSpPr>
        <a:xfrm>
          <a:off x="0" y="0"/>
          <a:ext cx="0" cy="0"/>
          <a:chOff x="0" y="0"/>
          <a:chExt cx="0" cy="0"/>
        </a:xfrm>
      </p:grpSpPr>
      <p:sp>
        <p:nvSpPr>
          <p:cNvPr id="3" name="Rectangle 2"/>
          <p:cNvSpPr/>
          <p:nvPr userDrawn="1"/>
        </p:nvSpPr>
        <p:spPr>
          <a:xfrm>
            <a:off x="0" y="12540"/>
            <a:ext cx="9144000" cy="5912737"/>
          </a:xfrm>
          <a:prstGeom prst="rect">
            <a:avLst/>
          </a:prstGeom>
          <a:solidFill>
            <a:srgbClr val="005EB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Content Placeholder 2"/>
          <p:cNvSpPr>
            <a:spLocks noGrp="1"/>
          </p:cNvSpPr>
          <p:nvPr>
            <p:ph idx="1"/>
          </p:nvPr>
        </p:nvSpPr>
        <p:spPr>
          <a:xfrm>
            <a:off x="395537" y="1508787"/>
            <a:ext cx="8485895" cy="422447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49692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17828" y="1887133"/>
            <a:ext cx="5940123" cy="1810224"/>
          </a:xfrm>
          <a:prstGeom prst="rect">
            <a:avLst/>
          </a:prstGeom>
        </p:spPr>
        <p:txBody>
          <a:bodyPr vert="horz" lIns="91440" tIns="45720" rIns="91440" bIns="45720" rtlCol="0" anchor="t" anchorCtr="0">
            <a:normAutofit/>
          </a:bodyPr>
          <a:lstStyle>
            <a:lvl1pPr>
              <a:defRPr baseline="0"/>
            </a:lvl1pPr>
          </a:lstStyle>
          <a:p>
            <a:r>
              <a:rPr lang="en-US" dirty="0"/>
              <a:t>Click to add presentation title</a:t>
            </a:r>
            <a:br>
              <a:rPr lang="en-US" dirty="0"/>
            </a:br>
            <a:endParaRPr lang="en-GB" dirty="0"/>
          </a:p>
        </p:txBody>
      </p:sp>
      <p:sp>
        <p:nvSpPr>
          <p:cNvPr id="8" name="Text Placeholder 4"/>
          <p:cNvSpPr>
            <a:spLocks noGrp="1"/>
          </p:cNvSpPr>
          <p:nvPr>
            <p:ph type="body" sz="quarter" idx="12" hasCustomPrompt="1"/>
          </p:nvPr>
        </p:nvSpPr>
        <p:spPr>
          <a:xfrm>
            <a:off x="517826" y="241654"/>
            <a:ext cx="5940123" cy="402403"/>
          </a:xfrm>
          <a:prstGeom prst="rect">
            <a:avLst/>
          </a:prstGeom>
        </p:spPr>
        <p:txBody>
          <a:bodyPr anchor="t" anchorCtr="0">
            <a:noAutofit/>
          </a:bodyPr>
          <a:lstStyle>
            <a:lvl1pPr marL="0" indent="0">
              <a:lnSpc>
                <a:spcPct val="100000"/>
              </a:lnSpc>
              <a:spcBef>
                <a:spcPts val="0"/>
              </a:spcBef>
              <a:buNone/>
              <a:defRPr sz="750" b="0">
                <a:solidFill>
                  <a:srgbClr val="53565A"/>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presentation title, author and date</a:t>
            </a:r>
            <a:endParaRPr lang="en-GB" dirty="0"/>
          </a:p>
        </p:txBody>
      </p:sp>
      <p:sp>
        <p:nvSpPr>
          <p:cNvPr id="11" name="Picture Placeholder 10"/>
          <p:cNvSpPr>
            <a:spLocks noGrp="1"/>
          </p:cNvSpPr>
          <p:nvPr>
            <p:ph type="pic" sz="quarter" idx="13" hasCustomPrompt="1"/>
          </p:nvPr>
        </p:nvSpPr>
        <p:spPr>
          <a:xfrm>
            <a:off x="6718854" y="5295819"/>
            <a:ext cx="1867894" cy="1374775"/>
          </a:xfrm>
          <a:prstGeom prst="rect">
            <a:avLst/>
          </a:prstGeom>
          <a:noFill/>
          <a:ln>
            <a:noFill/>
          </a:ln>
        </p:spPr>
        <p:txBody>
          <a:bodyPr/>
          <a:lstStyle>
            <a:lvl1pPr marL="0" indent="0">
              <a:buNone/>
              <a:defRPr sz="1050" baseline="0">
                <a:solidFill>
                  <a:srgbClr val="53565A"/>
                </a:solidFill>
                <a:latin typeface="Arial" panose="020B0604020202020204" pitchFamily="34" charset="0"/>
                <a:cs typeface="Arial" panose="020B0604020202020204" pitchFamily="34" charset="0"/>
              </a:defRPr>
            </a:lvl1pPr>
          </a:lstStyle>
          <a:p>
            <a:r>
              <a:rPr lang="en-GB" dirty="0"/>
              <a:t>Insert company logo if applicable</a:t>
            </a:r>
          </a:p>
        </p:txBody>
      </p:sp>
      <p:sp>
        <p:nvSpPr>
          <p:cNvPr id="6" name="Text Placeholder 5"/>
          <p:cNvSpPr>
            <a:spLocks noGrp="1"/>
          </p:cNvSpPr>
          <p:nvPr>
            <p:ph type="body" sz="quarter" idx="14" hasCustomPrompt="1"/>
          </p:nvPr>
        </p:nvSpPr>
        <p:spPr>
          <a:xfrm>
            <a:off x="517826" y="3887790"/>
            <a:ext cx="5940123" cy="708025"/>
          </a:xfrm>
          <a:prstGeom prst="rect">
            <a:avLst/>
          </a:prstGeom>
        </p:spPr>
        <p:txBody>
          <a:bodyPr/>
          <a:lstStyle>
            <a:lvl1pPr marL="0" indent="0">
              <a:buNone/>
              <a:defRPr sz="975" b="1" baseline="0">
                <a:solidFill>
                  <a:srgbClr val="165788"/>
                </a:solidFill>
                <a:latin typeface="Arial" panose="020B0604020202020204" pitchFamily="34" charset="0"/>
                <a:cs typeface="Arial" panose="020B0604020202020204" pitchFamily="34" charset="0"/>
              </a:defRPr>
            </a:lvl1pPr>
            <a:lvl2pPr>
              <a:defRPr sz="1050">
                <a:solidFill>
                  <a:srgbClr val="53565A"/>
                </a:solidFill>
                <a:latin typeface="Arial" panose="020B0604020202020204" pitchFamily="34" charset="0"/>
                <a:cs typeface="Arial" panose="020B0604020202020204" pitchFamily="34" charset="0"/>
              </a:defRPr>
            </a:lvl2pPr>
            <a:lvl3pPr>
              <a:defRPr sz="1050">
                <a:solidFill>
                  <a:srgbClr val="53565A"/>
                </a:solidFill>
                <a:latin typeface="Arial" panose="020B0604020202020204" pitchFamily="34" charset="0"/>
                <a:cs typeface="Arial" panose="020B0604020202020204" pitchFamily="34" charset="0"/>
              </a:defRPr>
            </a:lvl3pPr>
            <a:lvl4pPr>
              <a:defRPr sz="1050">
                <a:solidFill>
                  <a:srgbClr val="53565A"/>
                </a:solidFill>
                <a:latin typeface="Arial" panose="020B0604020202020204" pitchFamily="34" charset="0"/>
                <a:cs typeface="Arial" panose="020B0604020202020204" pitchFamily="34" charset="0"/>
              </a:defRPr>
            </a:lvl4pPr>
            <a:lvl5pPr>
              <a:defRPr sz="1050">
                <a:solidFill>
                  <a:srgbClr val="53565A"/>
                </a:solidFill>
                <a:latin typeface="Arial" panose="020B0604020202020204" pitchFamily="34" charset="0"/>
                <a:cs typeface="Arial" panose="020B0604020202020204" pitchFamily="34" charset="0"/>
              </a:defRPr>
            </a:lvl5pPr>
          </a:lstStyle>
          <a:p>
            <a:pPr lvl="0"/>
            <a:r>
              <a:rPr lang="en-US" dirty="0"/>
              <a:t>To ensure you take full advantage of our new presentation template, please take a moment to read the quick reference guide available on </a:t>
            </a:r>
            <a:r>
              <a:rPr lang="en-US" dirty="0" err="1"/>
              <a:t>Spacehopper</a:t>
            </a:r>
            <a:r>
              <a:rPr lang="en-US" dirty="0"/>
              <a:t>. There you will also find a full user guide.</a:t>
            </a:r>
            <a:endParaRPr lang="en-GB" dirty="0"/>
          </a:p>
        </p:txBody>
      </p:sp>
    </p:spTree>
    <p:extLst>
      <p:ext uri="{BB962C8B-B14F-4D97-AF65-F5344CB8AC3E}">
        <p14:creationId xmlns:p14="http://schemas.microsoft.com/office/powerpoint/2010/main" val="295419281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4200" b="1" kern="1200" spc="-150" dirty="0" smtClean="0">
                <a:solidFill>
                  <a:srgbClr val="4E5590"/>
                </a:solidFill>
                <a:latin typeface="Arial Bold"/>
                <a:ea typeface="+mn-ea"/>
                <a:cs typeface="Arial Bold"/>
              </a:defRPr>
            </a:lvl1pPr>
            <a:lvl3pPr>
              <a:buNone/>
              <a:defRPr/>
            </a:lvl3pPr>
            <a:lvl5pPr>
              <a:buNone/>
              <a:defRPr/>
            </a:lvl5pPr>
          </a:lstStyle>
          <a:p>
            <a:pPr lvl="0"/>
            <a:r>
              <a:rPr lang="en-US" dirty="0"/>
              <a:t>Add title here</a:t>
            </a:r>
          </a:p>
        </p:txBody>
      </p:sp>
      <p:sp>
        <p:nvSpPr>
          <p:cNvPr id="3" name="Content Placeholder 2"/>
          <p:cNvSpPr>
            <a:spLocks noGrp="1"/>
          </p:cNvSpPr>
          <p:nvPr>
            <p:ph idx="1"/>
          </p:nvPr>
        </p:nvSpPr>
        <p:spPr>
          <a:xfrm>
            <a:off x="457200" y="2714620"/>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7119258" y="334028"/>
            <a:ext cx="2946974" cy="625727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517828" y="1887133"/>
            <a:ext cx="5940123" cy="1810224"/>
          </a:xfrm>
          <a:prstGeom prst="rect">
            <a:avLst/>
          </a:prstGeom>
        </p:spPr>
        <p:txBody>
          <a:bodyPr vert="horz" lIns="91440" tIns="45720" rIns="91440" bIns="45720" rtlCol="0" anchor="t" anchorCtr="0">
            <a:normAutofit/>
          </a:bodyPr>
          <a:lstStyle>
            <a:lvl1pPr>
              <a:defRPr baseline="0"/>
            </a:lvl1pPr>
          </a:lstStyle>
          <a:p>
            <a:r>
              <a:rPr lang="en-US" dirty="0"/>
              <a:t>Click to add presentation title</a:t>
            </a:r>
            <a:br>
              <a:rPr lang="en-US" dirty="0"/>
            </a:br>
            <a:endParaRPr lang="en-GB" dirty="0"/>
          </a:p>
        </p:txBody>
      </p:sp>
      <p:sp>
        <p:nvSpPr>
          <p:cNvPr id="8" name="Text Placeholder 4"/>
          <p:cNvSpPr>
            <a:spLocks noGrp="1"/>
          </p:cNvSpPr>
          <p:nvPr>
            <p:ph type="body" sz="quarter" idx="12" hasCustomPrompt="1"/>
          </p:nvPr>
        </p:nvSpPr>
        <p:spPr>
          <a:xfrm>
            <a:off x="517826" y="241654"/>
            <a:ext cx="5940123" cy="402403"/>
          </a:xfrm>
          <a:prstGeom prst="rect">
            <a:avLst/>
          </a:prstGeom>
        </p:spPr>
        <p:txBody>
          <a:bodyPr anchor="t" anchorCtr="0">
            <a:noAutofit/>
          </a:bodyPr>
          <a:lstStyle>
            <a:lvl1pPr marL="0" indent="0">
              <a:lnSpc>
                <a:spcPct val="100000"/>
              </a:lnSpc>
              <a:spcBef>
                <a:spcPts val="0"/>
              </a:spcBef>
              <a:buNone/>
              <a:defRPr sz="750" b="0">
                <a:solidFill>
                  <a:srgbClr val="53565A"/>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presentation title, author and date</a:t>
            </a:r>
            <a:endParaRPr lang="en-GB" dirty="0"/>
          </a:p>
        </p:txBody>
      </p:sp>
      <p:sp>
        <p:nvSpPr>
          <p:cNvPr id="11" name="Picture Placeholder 10"/>
          <p:cNvSpPr>
            <a:spLocks noGrp="1"/>
          </p:cNvSpPr>
          <p:nvPr>
            <p:ph type="pic" sz="quarter" idx="13" hasCustomPrompt="1"/>
          </p:nvPr>
        </p:nvSpPr>
        <p:spPr>
          <a:xfrm>
            <a:off x="6718854" y="5295819"/>
            <a:ext cx="1867894" cy="1374775"/>
          </a:xfrm>
          <a:prstGeom prst="rect">
            <a:avLst/>
          </a:prstGeom>
          <a:noFill/>
          <a:ln>
            <a:noFill/>
          </a:ln>
        </p:spPr>
        <p:txBody>
          <a:bodyPr/>
          <a:lstStyle>
            <a:lvl1pPr marL="0" indent="0">
              <a:buNone/>
              <a:defRPr sz="1050" baseline="0">
                <a:solidFill>
                  <a:srgbClr val="53565A"/>
                </a:solidFill>
                <a:latin typeface="Arial" panose="020B0604020202020204" pitchFamily="34" charset="0"/>
                <a:cs typeface="Arial" panose="020B0604020202020204" pitchFamily="34" charset="0"/>
              </a:defRPr>
            </a:lvl1pPr>
          </a:lstStyle>
          <a:p>
            <a:r>
              <a:rPr lang="en-GB" dirty="0"/>
              <a:t>Insert company logo if applicable</a:t>
            </a:r>
          </a:p>
        </p:txBody>
      </p:sp>
      <p:sp>
        <p:nvSpPr>
          <p:cNvPr id="6" name="Text Placeholder 5"/>
          <p:cNvSpPr>
            <a:spLocks noGrp="1"/>
          </p:cNvSpPr>
          <p:nvPr>
            <p:ph type="body" sz="quarter" idx="14" hasCustomPrompt="1"/>
          </p:nvPr>
        </p:nvSpPr>
        <p:spPr>
          <a:xfrm>
            <a:off x="517826" y="3887790"/>
            <a:ext cx="5940123" cy="708025"/>
          </a:xfrm>
          <a:prstGeom prst="rect">
            <a:avLst/>
          </a:prstGeom>
        </p:spPr>
        <p:txBody>
          <a:bodyPr/>
          <a:lstStyle>
            <a:lvl1pPr marL="0" indent="0">
              <a:buNone/>
              <a:defRPr sz="975" b="1" baseline="0">
                <a:solidFill>
                  <a:srgbClr val="165788"/>
                </a:solidFill>
                <a:latin typeface="Arial" panose="020B0604020202020204" pitchFamily="34" charset="0"/>
                <a:cs typeface="Arial" panose="020B0604020202020204" pitchFamily="34" charset="0"/>
              </a:defRPr>
            </a:lvl1pPr>
            <a:lvl2pPr>
              <a:defRPr sz="1050">
                <a:solidFill>
                  <a:srgbClr val="53565A"/>
                </a:solidFill>
                <a:latin typeface="Arial" panose="020B0604020202020204" pitchFamily="34" charset="0"/>
                <a:cs typeface="Arial" panose="020B0604020202020204" pitchFamily="34" charset="0"/>
              </a:defRPr>
            </a:lvl2pPr>
            <a:lvl3pPr>
              <a:defRPr sz="1050">
                <a:solidFill>
                  <a:srgbClr val="53565A"/>
                </a:solidFill>
                <a:latin typeface="Arial" panose="020B0604020202020204" pitchFamily="34" charset="0"/>
                <a:cs typeface="Arial" panose="020B0604020202020204" pitchFamily="34" charset="0"/>
              </a:defRPr>
            </a:lvl3pPr>
            <a:lvl4pPr>
              <a:defRPr sz="1050">
                <a:solidFill>
                  <a:srgbClr val="53565A"/>
                </a:solidFill>
                <a:latin typeface="Arial" panose="020B0604020202020204" pitchFamily="34" charset="0"/>
                <a:cs typeface="Arial" panose="020B0604020202020204" pitchFamily="34" charset="0"/>
              </a:defRPr>
            </a:lvl4pPr>
            <a:lvl5pPr>
              <a:defRPr sz="1050">
                <a:solidFill>
                  <a:srgbClr val="53565A"/>
                </a:solidFill>
                <a:latin typeface="Arial" panose="020B0604020202020204" pitchFamily="34" charset="0"/>
                <a:cs typeface="Arial" panose="020B0604020202020204" pitchFamily="34" charset="0"/>
              </a:defRPr>
            </a:lvl5pPr>
          </a:lstStyle>
          <a:p>
            <a:pPr lvl="0"/>
            <a:r>
              <a:rPr lang="en-US" dirty="0"/>
              <a:t>To ensure you take full advantage of our new presentation template, please take a moment to read the quick reference guide available on </a:t>
            </a:r>
            <a:r>
              <a:rPr lang="en-US" dirty="0" err="1"/>
              <a:t>Spacehopper</a:t>
            </a:r>
            <a:r>
              <a:rPr lang="en-US" dirty="0"/>
              <a:t>. There you will also find a full user guide.</a:t>
            </a:r>
            <a:endParaRPr lang="en-GB" dirty="0"/>
          </a:p>
        </p:txBody>
      </p:sp>
    </p:spTree>
    <p:extLst>
      <p:ext uri="{BB962C8B-B14F-4D97-AF65-F5344CB8AC3E}">
        <p14:creationId xmlns:p14="http://schemas.microsoft.com/office/powerpoint/2010/main" val="381677828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9731D-1EFE-479F-879B-C4D0230676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EE0C61-36A6-4589-A1DC-D9F9E5BC4C67}"/>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24A4E2-AE89-443F-B0DF-D702830915D6}"/>
              </a:ext>
            </a:extLst>
          </p:cNvPr>
          <p:cNvSpPr>
            <a:spLocks noGrp="1"/>
          </p:cNvSpPr>
          <p:nvPr>
            <p:ph type="dt" sz="half" idx="10"/>
          </p:nvPr>
        </p:nvSpPr>
        <p:spPr>
          <a:xfrm>
            <a:off x="628650" y="6356351"/>
            <a:ext cx="2057400" cy="365125"/>
          </a:xfrm>
          <a:prstGeom prst="rect">
            <a:avLst/>
          </a:prstGeom>
        </p:spPr>
        <p:txBody>
          <a:bodyPr/>
          <a:lstStyle/>
          <a:p>
            <a:fld id="{D5DB807B-5B30-454C-A69F-66DBD37364C2}" type="datetimeFigureOut">
              <a:rPr lang="en-GB" smtClean="0"/>
              <a:t>01/05/2024</a:t>
            </a:fld>
            <a:endParaRPr lang="en-GB"/>
          </a:p>
        </p:txBody>
      </p:sp>
      <p:sp>
        <p:nvSpPr>
          <p:cNvPr id="5" name="Footer Placeholder 4">
            <a:extLst>
              <a:ext uri="{FF2B5EF4-FFF2-40B4-BE49-F238E27FC236}">
                <a16:creationId xmlns:a16="http://schemas.microsoft.com/office/drawing/2014/main" id="{68F25C68-A04D-4BE3-BBC2-E59A3447FF3D}"/>
              </a:ext>
            </a:extLst>
          </p:cNvPr>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75FCB6A-D30D-43E7-8335-2A9C8ECC7192}"/>
              </a:ext>
            </a:extLst>
          </p:cNvPr>
          <p:cNvSpPr>
            <a:spLocks noGrp="1"/>
          </p:cNvSpPr>
          <p:nvPr>
            <p:ph type="sldNum" sz="quarter" idx="12"/>
          </p:nvPr>
        </p:nvSpPr>
        <p:spPr>
          <a:xfrm>
            <a:off x="6457950" y="6356351"/>
            <a:ext cx="2057400" cy="365125"/>
          </a:xfrm>
          <a:prstGeom prst="rect">
            <a:avLst/>
          </a:prstGeom>
        </p:spPr>
        <p:txBody>
          <a:bodyPr/>
          <a:lstStyle/>
          <a:p>
            <a:fld id="{CD1B717E-7974-455A-8B69-97C0EEBCE49D}" type="slidenum">
              <a:rPr lang="en-GB" smtClean="0"/>
              <a:t>‹#›</a:t>
            </a:fld>
            <a:endParaRPr lang="en-GB"/>
          </a:p>
        </p:txBody>
      </p:sp>
    </p:spTree>
    <p:extLst>
      <p:ext uri="{BB962C8B-B14F-4D97-AF65-F5344CB8AC3E}">
        <p14:creationId xmlns:p14="http://schemas.microsoft.com/office/powerpoint/2010/main" val="1169649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960B5-0E62-4BB7-9ADB-E21EC2EA83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AA7108-939F-423E-B8FD-A9DA08567D4E}"/>
              </a:ext>
            </a:extLst>
          </p:cNvPr>
          <p:cNvSpPr>
            <a:spLocks noGrp="1"/>
          </p:cNvSpPr>
          <p:nvPr>
            <p:ph type="dt" sz="half" idx="10"/>
          </p:nvPr>
        </p:nvSpPr>
        <p:spPr>
          <a:xfrm>
            <a:off x="628650" y="6356351"/>
            <a:ext cx="2057400" cy="365125"/>
          </a:xfrm>
          <a:prstGeom prst="rect">
            <a:avLst/>
          </a:prstGeom>
        </p:spPr>
        <p:txBody>
          <a:bodyPr/>
          <a:lstStyle/>
          <a:p>
            <a:fld id="{D5DB807B-5B30-454C-A69F-66DBD37364C2}" type="datetimeFigureOut">
              <a:rPr lang="en-GB" smtClean="0"/>
              <a:t>01/05/2024</a:t>
            </a:fld>
            <a:endParaRPr lang="en-GB"/>
          </a:p>
        </p:txBody>
      </p:sp>
      <p:sp>
        <p:nvSpPr>
          <p:cNvPr id="4" name="Footer Placeholder 3">
            <a:extLst>
              <a:ext uri="{FF2B5EF4-FFF2-40B4-BE49-F238E27FC236}">
                <a16:creationId xmlns:a16="http://schemas.microsoft.com/office/drawing/2014/main" id="{C3936672-8ADB-4507-A978-C8217DB5479B}"/>
              </a:ext>
            </a:extLst>
          </p:cNvPr>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9E00D5DF-7CFD-4D70-8549-4092FEE2E193}"/>
              </a:ext>
            </a:extLst>
          </p:cNvPr>
          <p:cNvSpPr>
            <a:spLocks noGrp="1"/>
          </p:cNvSpPr>
          <p:nvPr>
            <p:ph type="sldNum" sz="quarter" idx="12"/>
          </p:nvPr>
        </p:nvSpPr>
        <p:spPr>
          <a:xfrm>
            <a:off x="6457950" y="6356351"/>
            <a:ext cx="2057400" cy="365125"/>
          </a:xfrm>
          <a:prstGeom prst="rect">
            <a:avLst/>
          </a:prstGeom>
        </p:spPr>
        <p:txBody>
          <a:bodyPr/>
          <a:lstStyle/>
          <a:p>
            <a:fld id="{CD1B717E-7974-455A-8B69-97C0EEBCE49D}" type="slidenum">
              <a:rPr lang="en-GB" smtClean="0"/>
              <a:t>‹#›</a:t>
            </a:fld>
            <a:endParaRPr lang="en-GB"/>
          </a:p>
        </p:txBody>
      </p:sp>
    </p:spTree>
    <p:extLst>
      <p:ext uri="{BB962C8B-B14F-4D97-AF65-F5344CB8AC3E}">
        <p14:creationId xmlns:p14="http://schemas.microsoft.com/office/powerpoint/2010/main" val="3720501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879A76-E599-41C4-91DA-B9B7E2A7FD3A}" type="datetimeFigureOut">
              <a:rPr lang="en-GB" smtClean="0"/>
              <a:t>01/05/2024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C63D38-88E8-43B9-8D64-988E9DB586FD}" type="slidenum">
              <a:rPr lang="en-GB" smtClean="0"/>
              <a:t>‹#›</a:t>
            </a:fld>
            <a:endParaRPr lang="en-GB"/>
          </a:p>
        </p:txBody>
      </p:sp>
      <p:pic>
        <p:nvPicPr>
          <p:cNvPr id="6" name="Picture 5"/>
          <p:cNvPicPr>
            <a:picLocks noChangeAspect="1"/>
          </p:cNvPicPr>
          <p:nvPr userDrawn="1"/>
        </p:nvPicPr>
        <p:blipFill>
          <a:blip r:embed="rId2" cstate="print"/>
          <a:stretch>
            <a:fillRect/>
          </a:stretch>
        </p:blipFill>
        <p:spPr>
          <a:xfrm>
            <a:off x="-304800" y="1143000"/>
            <a:ext cx="12411010" cy="9296400"/>
          </a:xfrm>
          <a:prstGeom prst="rect">
            <a:avLst/>
          </a:prstGeom>
        </p:spPr>
      </p:pic>
      <p:pic>
        <p:nvPicPr>
          <p:cNvPr id="8" name="Picture 7"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
        <p:nvSpPr>
          <p:cNvPr id="9" name="Title 8"/>
          <p:cNvSpPr>
            <a:spLocks noGrp="1"/>
          </p:cNvSpPr>
          <p:nvPr>
            <p:ph type="title"/>
          </p:nvPr>
        </p:nvSpPr>
        <p:spPr>
          <a:xfrm>
            <a:off x="539552" y="2276872"/>
            <a:ext cx="8229600" cy="1143000"/>
          </a:xfrm>
        </p:spPr>
        <p:txBody>
          <a:bodyPr>
            <a:normAutofit/>
          </a:bodyPr>
          <a:lstStyle>
            <a:lvl1pPr>
              <a:defRPr lang="en-GB" sz="54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11" name="Text Placeholder 10"/>
          <p:cNvSpPr>
            <a:spLocks noGrp="1"/>
          </p:cNvSpPr>
          <p:nvPr>
            <p:ph type="body" sz="quarter" idx="13"/>
          </p:nvPr>
        </p:nvSpPr>
        <p:spPr>
          <a:xfrm>
            <a:off x="1042988" y="3644900"/>
            <a:ext cx="7200900" cy="1368425"/>
          </a:xfrm>
        </p:spPr>
        <p:txBody>
          <a:bodyPr/>
          <a:lstStyle>
            <a:lvl1pPr algn="ctr">
              <a:buNone/>
              <a:defRPr>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843844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3797674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with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pic>
        <p:nvPicPr>
          <p:cNvPr id="9" name="Picture 8"/>
          <p:cNvPicPr>
            <a:picLocks noChangeAspect="1"/>
          </p:cNvPicPr>
          <p:nvPr userDrawn="1"/>
        </p:nvPicPr>
        <p:blipFill>
          <a:blip r:embed="rId4" cstate="print"/>
          <a:stretch>
            <a:fillRect/>
          </a:stretch>
        </p:blipFill>
        <p:spPr>
          <a:xfrm>
            <a:off x="6858000" y="334028"/>
            <a:ext cx="2946974" cy="6257272"/>
          </a:xfrm>
          <a:prstGeom prst="rect">
            <a:avLst/>
          </a:prstGeom>
        </p:spPr>
      </p:pic>
    </p:spTree>
    <p:extLst>
      <p:ext uri="{BB962C8B-B14F-4D97-AF65-F5344CB8AC3E}">
        <p14:creationId xmlns:p14="http://schemas.microsoft.com/office/powerpoint/2010/main" val="37884729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with shapes">
    <p:spTree>
      <p:nvGrpSpPr>
        <p:cNvPr id="1" name=""/>
        <p:cNvGrpSpPr/>
        <p:nvPr/>
      </p:nvGrpSpPr>
      <p:grpSpPr>
        <a:xfrm>
          <a:off x="0" y="0"/>
          <a:ext cx="0" cy="0"/>
          <a:chOff x="0" y="0"/>
          <a:chExt cx="0" cy="0"/>
        </a:xfrm>
      </p:grpSpPr>
      <p:sp>
        <p:nvSpPr>
          <p:cNvPr id="2" name="Title 1"/>
          <p:cNvSpPr>
            <a:spLocks noGrp="1"/>
          </p:cNvSpPr>
          <p:nvPr>
            <p:ph type="title"/>
          </p:nvPr>
        </p:nvSpPr>
        <p:spPr>
          <a:xfrm>
            <a:off x="467544" y="1298716"/>
            <a:ext cx="8229600" cy="1143000"/>
          </a:xfrm>
        </p:spPr>
        <p:txBody>
          <a:bodyPr>
            <a:normAutofit/>
          </a:bodyPr>
          <a:lstStyle>
            <a:lvl1pPr marL="0" algn="l" defTabSz="457200" rtl="0" eaLnBrk="1" latinLnBrk="0" hangingPunct="1">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457200" y="2438236"/>
            <a:ext cx="8229600" cy="3849291"/>
          </a:xfrm>
        </p:spPr>
        <p:txBody>
          <a:bodyPr/>
          <a:lstStyle>
            <a:lvl1pPr>
              <a:defRPr sz="2800">
                <a:latin typeface="Arial" pitchFamily="34" charset="0"/>
                <a:cs typeface="Arial" pitchFamily="34" charset="0"/>
              </a:defRPr>
            </a:lvl1pPr>
            <a:lvl2pPr>
              <a:defRPr>
                <a:solidFill>
                  <a:srgbClr val="FF66CC"/>
                </a:solidFill>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1A879A76-E599-41C4-91DA-B9B7E2A7FD3A}"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C63D38-88E8-43B9-8D64-988E9DB586FD}" type="slidenum">
              <a:rPr lang="en-GB" smtClean="0"/>
              <a:t>‹#›</a:t>
            </a:fld>
            <a:endParaRPr lang="en-GB"/>
          </a:p>
        </p:txBody>
      </p:sp>
      <p:pic>
        <p:nvPicPr>
          <p:cNvPr id="10" name="Picture 9"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12" name="Picture 11"/>
          <p:cNvPicPr>
            <a:picLocks noChangeAspect="1"/>
          </p:cNvPicPr>
          <p:nvPr userDrawn="1"/>
        </p:nvPicPr>
        <p:blipFill>
          <a:blip r:embed="rId3" cstate="print"/>
          <a:stretch>
            <a:fillRect/>
          </a:stretch>
        </p:blipFill>
        <p:spPr>
          <a:xfrm>
            <a:off x="4253114" y="-969820"/>
            <a:ext cx="7254243" cy="9842500"/>
          </a:xfrm>
          <a:prstGeom prst="rect">
            <a:avLst/>
          </a:prstGeom>
        </p:spPr>
      </p:pic>
    </p:spTree>
    <p:extLst>
      <p:ext uri="{BB962C8B-B14F-4D97-AF65-F5344CB8AC3E}">
        <p14:creationId xmlns:p14="http://schemas.microsoft.com/office/powerpoint/2010/main" val="3477147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A879A76-E599-41C4-91DA-B9B7E2A7FD3A}" type="datetimeFigureOut">
              <a:rPr lang="en-GB" smtClean="0"/>
              <a:t>01/05/2024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C63D38-88E8-43B9-8D64-988E9DB586FD}" type="slidenum">
              <a:rPr lang="en-GB" smtClean="0"/>
              <a:t>‹#›</a:t>
            </a:fld>
            <a:endParaRPr lang="en-GB"/>
          </a:p>
        </p:txBody>
      </p:sp>
      <p:pic>
        <p:nvPicPr>
          <p:cNvPr id="6" name="Picture 5"/>
          <p:cNvPicPr>
            <a:picLocks noChangeAspect="1"/>
          </p:cNvPicPr>
          <p:nvPr userDrawn="1"/>
        </p:nvPicPr>
        <p:blipFill>
          <a:blip r:embed="rId2" cstate="print"/>
          <a:stretch>
            <a:fillRect/>
          </a:stretch>
        </p:blipFill>
        <p:spPr>
          <a:xfrm>
            <a:off x="-304800" y="1143000"/>
            <a:ext cx="12411010" cy="9296400"/>
          </a:xfrm>
          <a:prstGeom prst="rect">
            <a:avLst/>
          </a:prstGeom>
        </p:spPr>
      </p:pic>
      <p:pic>
        <p:nvPicPr>
          <p:cNvPr id="7" name="Picture 6"/>
          <p:cNvPicPr>
            <a:picLocks noChangeAspect="1"/>
          </p:cNvPicPr>
          <p:nvPr userDrawn="1"/>
        </p:nvPicPr>
        <p:blipFill>
          <a:blip r:embed="rId3" cstate="print"/>
          <a:stretch>
            <a:fillRect/>
          </a:stretch>
        </p:blipFill>
        <p:spPr>
          <a:xfrm>
            <a:off x="2286000" y="2895600"/>
            <a:ext cx="5308600" cy="2413000"/>
          </a:xfrm>
          <a:prstGeom prst="rect">
            <a:avLst/>
          </a:prstGeom>
        </p:spPr>
      </p:pic>
      <p:pic>
        <p:nvPicPr>
          <p:cNvPr id="8" name="Picture 7"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3613138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1720" y="1687814"/>
            <a:ext cx="6635080" cy="1143000"/>
          </a:xfrm>
        </p:spPr>
        <p:txBody>
          <a:bodyPr>
            <a:noAutofit/>
          </a:bodyPr>
          <a:lstStyle>
            <a:lvl1pPr>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2036618" y="2852936"/>
            <a:ext cx="6650182" cy="327322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54ECB295-DE05-4816-8DC8-5004B4D8B5D6}"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7" name="Picture 6"/>
          <p:cNvPicPr>
            <a:picLocks noChangeAspect="1"/>
          </p:cNvPicPr>
          <p:nvPr userDrawn="1"/>
        </p:nvPicPr>
        <p:blipFill>
          <a:blip r:embed="rId2" cstate="print"/>
          <a:stretch>
            <a:fillRect/>
          </a:stretch>
        </p:blipFill>
        <p:spPr>
          <a:xfrm>
            <a:off x="222455" y="1591328"/>
            <a:ext cx="2444545" cy="5190472"/>
          </a:xfrm>
          <a:prstGeom prst="rect">
            <a:avLst/>
          </a:prstGeom>
        </p:spPr>
      </p:pic>
      <p:pic>
        <p:nvPicPr>
          <p:cNvPr id="8" name="Picture 7"/>
          <p:cNvPicPr>
            <a:picLocks noChangeAspect="1"/>
          </p:cNvPicPr>
          <p:nvPr userDrawn="1"/>
        </p:nvPicPr>
        <p:blipFill>
          <a:blip r:embed="rId3" cstate="print"/>
          <a:stretch>
            <a:fillRect/>
          </a:stretch>
        </p:blipFill>
        <p:spPr>
          <a:xfrm>
            <a:off x="-756592" y="-1956007"/>
            <a:ext cx="12020550" cy="3912013"/>
          </a:xfrm>
          <a:prstGeom prst="rect">
            <a:avLst/>
          </a:prstGeom>
        </p:spPr>
      </p:pic>
      <p:pic>
        <p:nvPicPr>
          <p:cNvPr id="9" name="Picture 8"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4129069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no image">
    <p:spTree>
      <p:nvGrpSpPr>
        <p:cNvPr id="1" name=""/>
        <p:cNvGrpSpPr/>
        <p:nvPr/>
      </p:nvGrpSpPr>
      <p:grpSpPr>
        <a:xfrm>
          <a:off x="0" y="0"/>
          <a:ext cx="0" cy="0"/>
          <a:chOff x="0" y="0"/>
          <a:chExt cx="0" cy="0"/>
        </a:xfrm>
      </p:grpSpPr>
      <p:sp>
        <p:nvSpPr>
          <p:cNvPr id="2" name="Title 1"/>
          <p:cNvSpPr>
            <a:spLocks noGrp="1"/>
          </p:cNvSpPr>
          <p:nvPr>
            <p:ph type="title"/>
          </p:nvPr>
        </p:nvSpPr>
        <p:spPr>
          <a:xfrm>
            <a:off x="683568" y="1687814"/>
            <a:ext cx="8003232" cy="1143000"/>
          </a:xfrm>
        </p:spPr>
        <p:txBody>
          <a:bodyPr>
            <a:noAutofit/>
          </a:bodyPr>
          <a:lstStyle>
            <a:lvl1pPr algn="l">
              <a:defRPr lang="en-GB" sz="48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idx="1"/>
          </p:nvPr>
        </p:nvSpPr>
        <p:spPr>
          <a:xfrm>
            <a:off x="683568" y="2852936"/>
            <a:ext cx="8003232" cy="327322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54ECB295-DE05-4816-8DC8-5004B4D8B5D6}"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8" name="Picture 7"/>
          <p:cNvPicPr>
            <a:picLocks noChangeAspect="1"/>
          </p:cNvPicPr>
          <p:nvPr userDrawn="1"/>
        </p:nvPicPr>
        <p:blipFill>
          <a:blip r:embed="rId2" cstate="print"/>
          <a:stretch>
            <a:fillRect/>
          </a:stretch>
        </p:blipFill>
        <p:spPr>
          <a:xfrm>
            <a:off x="-756592" y="-1956007"/>
            <a:ext cx="12020550" cy="3912013"/>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272521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467544" y="1628800"/>
            <a:ext cx="8424862" cy="936625"/>
          </a:xfrm>
        </p:spPr>
        <p:txBody>
          <a:bodyPr/>
          <a:lstStyle>
            <a:lvl1pPr>
              <a:buNone/>
              <a:defRPr lang="en-US" sz="4200" b="1" kern="1200" spc="-150" dirty="0" smtClean="0">
                <a:solidFill>
                  <a:srgbClr val="4E5590"/>
                </a:solidFill>
                <a:latin typeface="Arial Bold"/>
                <a:ea typeface="+mn-ea"/>
                <a:cs typeface="Arial Bold"/>
              </a:defRPr>
            </a:lvl1pPr>
            <a:lvl3pPr>
              <a:buNone/>
              <a:defRPr/>
            </a:lvl3pPr>
            <a:lvl5pPr>
              <a:buNone/>
              <a:defRPr/>
            </a:lvl5pPr>
          </a:lstStyle>
          <a:p>
            <a:pPr lvl="0"/>
            <a:r>
              <a:rPr lang="en-US" dirty="0"/>
              <a:t>Add title here</a:t>
            </a:r>
          </a:p>
        </p:txBody>
      </p:sp>
      <p:sp>
        <p:nvSpPr>
          <p:cNvPr id="3" name="Content Placeholder 2"/>
          <p:cNvSpPr>
            <a:spLocks noGrp="1"/>
          </p:cNvSpPr>
          <p:nvPr>
            <p:ph idx="1"/>
          </p:nvPr>
        </p:nvSpPr>
        <p:spPr>
          <a:xfrm>
            <a:off x="457200" y="2714620"/>
            <a:ext cx="8229600" cy="341154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228600"/>
            <a:ext cx="1600200" cy="927075"/>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1143000" y="152400"/>
            <a:ext cx="14465300" cy="10452100"/>
          </a:xfrm>
          <a:prstGeom prst="rect">
            <a:avLst/>
          </a:prstGeom>
        </p:spPr>
      </p:pic>
      <p:sp>
        <p:nvSpPr>
          <p:cNvPr id="4" name="Date Placeholder 3"/>
          <p:cNvSpPr>
            <a:spLocks noGrp="1"/>
          </p:cNvSpPr>
          <p:nvPr>
            <p:ph type="dt" sz="half" idx="10"/>
          </p:nvPr>
        </p:nvSpPr>
        <p:spPr/>
        <p:txBody>
          <a:bodyPr/>
          <a:lstStyle/>
          <a:p>
            <a:fld id="{54ECB295-DE05-4816-8DC8-5004B4D8B5D6}" type="datetimeFigureOut">
              <a:rPr lang="en-GB" smtClean="0"/>
              <a:t>01/05/2024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7EDDF-FA85-40FB-91ED-DC376DA6AEEE}" type="slidenum">
              <a:rPr lang="en-GB" smtClean="0"/>
              <a:t>‹#›</a:t>
            </a:fld>
            <a:endParaRPr lang="en-GB"/>
          </a:p>
        </p:txBody>
      </p:sp>
      <p:pic>
        <p:nvPicPr>
          <p:cNvPr id="7" name="Picture 6"/>
          <p:cNvPicPr>
            <a:picLocks noChangeAspect="1"/>
          </p:cNvPicPr>
          <p:nvPr userDrawn="1"/>
        </p:nvPicPr>
        <p:blipFill>
          <a:blip r:embed="rId3" cstate="print"/>
          <a:stretch>
            <a:fillRect/>
          </a:stretch>
        </p:blipFill>
        <p:spPr>
          <a:xfrm>
            <a:off x="914400" y="-304800"/>
            <a:ext cx="7874000" cy="11023600"/>
          </a:xfrm>
          <a:prstGeom prst="rect">
            <a:avLst/>
          </a:prstGeom>
        </p:spPr>
      </p:pic>
      <p:pic>
        <p:nvPicPr>
          <p:cNvPr id="9" name="Picture 8"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1459137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stretch>
            <a:fillRect/>
          </a:stretch>
        </p:blipFill>
        <p:spPr>
          <a:xfrm>
            <a:off x="-304800" y="1143000"/>
            <a:ext cx="12411010" cy="9296400"/>
          </a:xfrm>
          <a:prstGeom prst="rect">
            <a:avLst/>
          </a:prstGeom>
        </p:spPr>
      </p:pic>
      <p:sp>
        <p:nvSpPr>
          <p:cNvPr id="2" name="Title 1"/>
          <p:cNvSpPr>
            <a:spLocks noGrp="1"/>
          </p:cNvSpPr>
          <p:nvPr>
            <p:ph type="title"/>
          </p:nvPr>
        </p:nvSpPr>
        <p:spPr>
          <a:xfrm>
            <a:off x="1907704" y="274638"/>
            <a:ext cx="6779096" cy="1143000"/>
          </a:xfrm>
        </p:spPr>
        <p:txBody>
          <a:bodyPr>
            <a:normAutofit/>
          </a:bodyPr>
          <a:lstStyle>
            <a:lvl1pPr algn="l">
              <a:defRPr lang="en-GB" sz="5400" b="1" kern="1200" baseline="30000" dirty="0" smtClean="0">
                <a:solidFill>
                  <a:schemeClr val="accent4">
                    <a:lumMod val="75000"/>
                  </a:schemeClr>
                </a:solidFill>
                <a:latin typeface="Arial"/>
                <a:ea typeface="+mn-ea"/>
                <a:cs typeface="Aria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54ECB295-DE05-4816-8DC8-5004B4D8B5D6}" type="datetimeFigureOut">
              <a:rPr lang="en-GB" smtClean="0"/>
              <a:t>01/05/2024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97EDDF-FA85-40FB-91ED-DC376DA6AEEE}" type="slidenum">
              <a:rPr lang="en-GB" smtClean="0"/>
              <a:t>‹#›</a:t>
            </a:fld>
            <a:endParaRPr lang="en-GB"/>
          </a:p>
        </p:txBody>
      </p:sp>
      <p:pic>
        <p:nvPicPr>
          <p:cNvPr id="9" name="Picture 8"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553027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web addres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133600" y="1485900"/>
            <a:ext cx="14496272" cy="10744200"/>
          </a:xfrm>
          <a:prstGeom prst="rect">
            <a:avLst/>
          </a:prstGeom>
        </p:spPr>
      </p:pic>
      <p:sp>
        <p:nvSpPr>
          <p:cNvPr id="2" name="Title 1"/>
          <p:cNvSpPr>
            <a:spLocks noGrp="1"/>
          </p:cNvSpPr>
          <p:nvPr>
            <p:ph type="title" hasCustomPrompt="1"/>
          </p:nvPr>
        </p:nvSpPr>
        <p:spPr>
          <a:xfrm>
            <a:off x="539552" y="3861048"/>
            <a:ext cx="8229600" cy="1143000"/>
          </a:xfrm>
        </p:spPr>
        <p:txBody>
          <a:bodyPr>
            <a:noAutofit/>
          </a:bodyPr>
          <a:lstStyle>
            <a:lvl1pPr>
              <a:defRPr lang="en-GB" sz="7200" b="1" kern="1200" baseline="30000" dirty="0" smtClean="0">
                <a:solidFill>
                  <a:srgbClr val="E9A000"/>
                </a:solidFill>
                <a:latin typeface="Arial"/>
                <a:ea typeface="+mn-ea"/>
                <a:cs typeface="Arial"/>
              </a:defRPr>
            </a:lvl1pPr>
          </a:lstStyle>
          <a:p>
            <a:r>
              <a:rPr lang="en-US" dirty="0"/>
              <a:t>www.csp.org.uk</a:t>
            </a:r>
            <a:endParaRPr lang="en-GB" dirty="0"/>
          </a:p>
        </p:txBody>
      </p:sp>
      <p:sp>
        <p:nvSpPr>
          <p:cNvPr id="3" name="Date Placeholder 2"/>
          <p:cNvSpPr>
            <a:spLocks noGrp="1"/>
          </p:cNvSpPr>
          <p:nvPr>
            <p:ph type="dt" sz="half" idx="10"/>
          </p:nvPr>
        </p:nvSpPr>
        <p:spPr/>
        <p:txBody>
          <a:bodyPr/>
          <a:lstStyle/>
          <a:p>
            <a:fld id="{54ECB295-DE05-4816-8DC8-5004B4D8B5D6}" type="datetimeFigureOut">
              <a:rPr lang="en-GB" smtClean="0"/>
              <a:t>01/05/2024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97EDDF-FA85-40FB-91ED-DC376DA6AEEE}" type="slidenum">
              <a:rPr lang="en-GB" smtClean="0"/>
              <a:t>‹#›</a:t>
            </a:fld>
            <a:endParaRPr lang="en-GB"/>
          </a:p>
        </p:txBody>
      </p:sp>
      <p:pic>
        <p:nvPicPr>
          <p:cNvPr id="6" name="Picture 5" descr="CSP MASTER LOGO cmyk.eps"/>
          <p:cNvPicPr>
            <a:picLocks noChangeAspect="1"/>
          </p:cNvPicPr>
          <p:nvPr userDrawn="1"/>
        </p:nvPicPr>
        <p:blipFill>
          <a:blip r:embed="rId3" cstate="print"/>
          <a:stretch>
            <a:fillRect/>
          </a:stretch>
        </p:blipFill>
        <p:spPr>
          <a:xfrm>
            <a:off x="228600" y="228600"/>
            <a:ext cx="3288170" cy="1905000"/>
          </a:xfrm>
          <a:prstGeom prst="rect">
            <a:avLst/>
          </a:prstGeom>
        </p:spPr>
      </p:pic>
    </p:spTree>
    <p:extLst>
      <p:ext uri="{BB962C8B-B14F-4D97-AF65-F5344CB8AC3E}">
        <p14:creationId xmlns:p14="http://schemas.microsoft.com/office/powerpoint/2010/main" val="1501742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1828800" y="2743200"/>
            <a:ext cx="7860242" cy="4432930"/>
          </a:xfrm>
          <a:prstGeom prst="rect">
            <a:avLst/>
          </a:prstGeom>
        </p:spPr>
      </p:pic>
      <p:sp>
        <p:nvSpPr>
          <p:cNvPr id="2" name="Date Placeholder 1"/>
          <p:cNvSpPr>
            <a:spLocks noGrp="1"/>
          </p:cNvSpPr>
          <p:nvPr>
            <p:ph type="dt" sz="half" idx="10"/>
          </p:nvPr>
        </p:nvSpPr>
        <p:spPr/>
        <p:txBody>
          <a:bodyPr/>
          <a:lstStyle/>
          <a:p>
            <a:fld id="{54ECB295-DE05-4816-8DC8-5004B4D8B5D6}" type="datetimeFigureOut">
              <a:rPr lang="en-GB" smtClean="0"/>
              <a:t>01/05/2024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97EDDF-FA85-40FB-91ED-DC376DA6AEEE}" type="slidenum">
              <a:rPr lang="en-GB" smtClean="0"/>
              <a:t>‹#›</a:t>
            </a:fld>
            <a:endParaRPr lang="en-GB"/>
          </a:p>
        </p:txBody>
      </p:sp>
      <p:sp>
        <p:nvSpPr>
          <p:cNvPr id="5" name="Title 1"/>
          <p:cNvSpPr>
            <a:spLocks noGrp="1"/>
          </p:cNvSpPr>
          <p:nvPr userDrawn="1">
            <p:ph type="title"/>
          </p:nvPr>
        </p:nvSpPr>
        <p:spPr>
          <a:xfrm>
            <a:off x="914400" y="1447800"/>
            <a:ext cx="8229600" cy="1143000"/>
          </a:xfrm>
        </p:spPr>
        <p:txBody>
          <a:bodyPr/>
          <a:lstStyle/>
          <a:p>
            <a:pPr algn="l"/>
            <a:endParaRPr lang="en-US" spc="-150" dirty="0">
              <a:solidFill>
                <a:schemeClr val="tx1">
                  <a:lumMod val="65000"/>
                  <a:lumOff val="35000"/>
                </a:schemeClr>
              </a:solidFill>
              <a:latin typeface="Arial"/>
              <a:cs typeface="Arial"/>
            </a:endParaRPr>
          </a:p>
        </p:txBody>
      </p:sp>
      <p:pic>
        <p:nvPicPr>
          <p:cNvPr id="6" name="Picture 5"/>
          <p:cNvPicPr>
            <a:picLocks noChangeAspect="1"/>
          </p:cNvPicPr>
          <p:nvPr userDrawn="1"/>
        </p:nvPicPr>
        <p:blipFill>
          <a:blip r:embed="rId3" cstate="print"/>
          <a:stretch>
            <a:fillRect/>
          </a:stretch>
        </p:blipFill>
        <p:spPr>
          <a:xfrm>
            <a:off x="-1981200" y="533400"/>
            <a:ext cx="15621000" cy="11658600"/>
          </a:xfrm>
          <a:prstGeom prst="rect">
            <a:avLst/>
          </a:prstGeom>
        </p:spPr>
      </p:pic>
      <p:pic>
        <p:nvPicPr>
          <p:cNvPr id="8" name="Picture 7" descr="CSP MASTER LOGO cmyk.eps"/>
          <p:cNvPicPr>
            <a:picLocks noChangeAspect="1"/>
          </p:cNvPicPr>
          <p:nvPr userDrawn="1"/>
        </p:nvPicPr>
        <p:blipFill>
          <a:blip r:embed="rId4" cstate="print"/>
          <a:stretch>
            <a:fillRect/>
          </a:stretch>
        </p:blipFill>
        <p:spPr>
          <a:xfrm>
            <a:off x="228600" y="152400"/>
            <a:ext cx="1600200" cy="927075"/>
          </a:xfrm>
          <a:prstGeom prst="rect">
            <a:avLst/>
          </a:prstGeom>
        </p:spPr>
      </p:pic>
    </p:spTree>
    <p:extLst>
      <p:ext uri="{BB962C8B-B14F-4D97-AF65-F5344CB8AC3E}">
        <p14:creationId xmlns:p14="http://schemas.microsoft.com/office/powerpoint/2010/main" val="200968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025"/>
              </a:lnSpc>
              <a:defRPr sz="1856"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1" y="1944003"/>
            <a:ext cx="7092733" cy="3533933"/>
          </a:xfrm>
        </p:spPr>
        <p:txBody>
          <a:bodyPr lIns="0" tIns="0" rIns="0" bIns="0">
            <a:normAutofit/>
          </a:bodyPr>
          <a:lstStyle>
            <a:lvl1pPr marL="0" indent="0" algn="l">
              <a:lnSpc>
                <a:spcPts val="2025"/>
              </a:lnSpc>
              <a:spcBef>
                <a:spcPts val="0"/>
              </a:spcBef>
              <a:buNone/>
              <a:defRPr sz="1856" b="0" i="0">
                <a:solidFill>
                  <a:srgbClr val="53565A"/>
                </a:solidFill>
                <a:latin typeface="Arial"/>
                <a:cs typeface="Aria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GB" dirty="0"/>
              <a:t>Click to add body copy (large)</a:t>
            </a:r>
            <a:endParaRPr lang="en-US" dirty="0"/>
          </a:p>
        </p:txBody>
      </p:sp>
      <p:sp>
        <p:nvSpPr>
          <p:cNvPr id="6" name="Slide Number Placeholder 5"/>
          <p:cNvSpPr>
            <a:spLocks noGrp="1"/>
          </p:cNvSpPr>
          <p:nvPr>
            <p:ph type="sldNum" sz="quarter" idx="12"/>
          </p:nvPr>
        </p:nvSpPr>
        <p:spPr>
          <a:xfrm>
            <a:off x="468313" y="6335717"/>
            <a:ext cx="1066800" cy="365125"/>
          </a:xfrm>
        </p:spPr>
        <p:txBody>
          <a:bodyPr lIns="0" tIns="0" bIns="0" anchor="t"/>
          <a:lstStyle>
            <a:lvl1pPr algn="l">
              <a:defRPr sz="563">
                <a:solidFill>
                  <a:srgbClr val="53565A"/>
                </a:solidFill>
                <a:latin typeface="Arial" panose="020B0604020202020204" pitchFamily="34" charset="0"/>
                <a:cs typeface="Arial" panose="020B0604020202020204" pitchFamily="34" charset="0"/>
              </a:defRPr>
            </a:lvl1pPr>
          </a:lstStyle>
          <a:p>
            <a:r>
              <a:rPr lang="en-GB"/>
              <a:t>Page </a:t>
            </a:r>
            <a:fld id="{FE8EF773-C66E-465C-A741-B59E89357D8A}" type="slidenum">
              <a:rPr lang="en-GB"/>
              <a:pPr/>
              <a:t>‹#›</a:t>
            </a:fld>
            <a:endParaRPr lang="en-GB"/>
          </a:p>
        </p:txBody>
      </p:sp>
    </p:spTree>
    <p:extLst>
      <p:ext uri="{BB962C8B-B14F-4D97-AF65-F5344CB8AC3E}">
        <p14:creationId xmlns:p14="http://schemas.microsoft.com/office/powerpoint/2010/main" val="4069362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025"/>
              </a:lnSpc>
              <a:defRPr sz="1856"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1" y="1944003"/>
            <a:ext cx="7092733" cy="3533933"/>
          </a:xfrm>
        </p:spPr>
        <p:txBody>
          <a:bodyPr lIns="0" tIns="0" rIns="0" bIns="0">
            <a:normAutofit/>
          </a:bodyPr>
          <a:lstStyle>
            <a:lvl1pPr marL="160735" indent="-160735" algn="l">
              <a:lnSpc>
                <a:spcPts val="1181"/>
              </a:lnSpc>
              <a:spcBef>
                <a:spcPts val="0"/>
              </a:spcBef>
              <a:buFont typeface="Arial" panose="020B0604020202020204" pitchFamily="34" charset="0"/>
              <a:buChar char="•"/>
              <a:defRPr sz="1013" b="0" i="0" baseline="0">
                <a:solidFill>
                  <a:srgbClr val="53565A"/>
                </a:solidFill>
                <a:latin typeface="Arial"/>
                <a:cs typeface="Arial"/>
              </a:defRPr>
            </a:lvl1pPr>
            <a:lvl2pPr marL="417910" indent="-160735" algn="l">
              <a:buFont typeface="Arial" panose="020B0604020202020204" pitchFamily="34" charset="0"/>
              <a:buChar char="•"/>
              <a:defRPr sz="1013">
                <a:solidFill>
                  <a:schemeClr val="tx1">
                    <a:tint val="75000"/>
                  </a:schemeClr>
                </a:solidFill>
                <a:latin typeface="Arial" panose="020B0604020202020204" pitchFamily="34" charset="0"/>
                <a:cs typeface="Arial" panose="020B0604020202020204" pitchFamily="34" charset="0"/>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7"/>
            <a:ext cx="1066800" cy="365125"/>
          </a:xfrm>
        </p:spPr>
        <p:txBody>
          <a:bodyPr lIns="0" tIns="0" bIns="0" anchor="t"/>
          <a:lstStyle>
            <a:lvl1pPr algn="l">
              <a:defRPr sz="563">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4292630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025"/>
              </a:lnSpc>
              <a:defRPr sz="1856"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1" y="1944003"/>
            <a:ext cx="4509443" cy="3533933"/>
          </a:xfrm>
        </p:spPr>
        <p:txBody>
          <a:bodyPr lIns="0" tIns="0" rIns="0" bIns="0">
            <a:normAutofit/>
          </a:bodyPr>
          <a:lstStyle>
            <a:lvl1pPr marL="160735" indent="-160735" algn="l">
              <a:lnSpc>
                <a:spcPts val="1181"/>
              </a:lnSpc>
              <a:spcBef>
                <a:spcPts val="0"/>
              </a:spcBef>
              <a:buFont typeface="Arial" panose="020B0604020202020204" pitchFamily="34" charset="0"/>
              <a:buChar char="•"/>
              <a:defRPr sz="1013" b="0" i="0" baseline="0">
                <a:solidFill>
                  <a:srgbClr val="53565A"/>
                </a:solidFill>
                <a:latin typeface="Arial"/>
                <a:cs typeface="Arial"/>
              </a:defRPr>
            </a:lvl1pPr>
            <a:lvl2pPr marL="417910" indent="-160735" algn="l">
              <a:buFont typeface="Arial" panose="020B0604020202020204" pitchFamily="34" charset="0"/>
              <a:buChar char="•"/>
              <a:defRPr sz="1013">
                <a:solidFill>
                  <a:schemeClr val="tx1">
                    <a:tint val="75000"/>
                  </a:schemeClr>
                </a:solidFill>
                <a:latin typeface="Arial" panose="020B0604020202020204" pitchFamily="34" charset="0"/>
                <a:cs typeface="Arial" panose="020B0604020202020204" pitchFamily="34" charset="0"/>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7"/>
            <a:ext cx="1066800" cy="365125"/>
          </a:xfrm>
        </p:spPr>
        <p:txBody>
          <a:bodyPr lIns="0" tIns="0" bIns="0" anchor="t"/>
          <a:lstStyle>
            <a:lvl1pPr algn="l">
              <a:defRPr sz="563">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859502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ub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673" y="408857"/>
            <a:ext cx="7092066" cy="581080"/>
          </a:xfrm>
        </p:spPr>
        <p:txBody>
          <a:bodyPr/>
          <a:lstStyle>
            <a:lvl1pPr>
              <a:defRPr/>
            </a:lvl1pPr>
          </a:lstStyle>
          <a:p>
            <a:r>
              <a:rPr lang="en-US" dirty="0"/>
              <a:t>Click to add title</a:t>
            </a:r>
            <a:endParaRPr lang="en-GB" dirty="0"/>
          </a:p>
        </p:txBody>
      </p:sp>
      <p:sp>
        <p:nvSpPr>
          <p:cNvPr id="5" name="Subtitle 2"/>
          <p:cNvSpPr>
            <a:spLocks noGrp="1"/>
          </p:cNvSpPr>
          <p:nvPr>
            <p:ph type="subTitle" idx="1" hasCustomPrompt="1"/>
          </p:nvPr>
        </p:nvSpPr>
        <p:spPr>
          <a:xfrm>
            <a:off x="468000" y="1944001"/>
            <a:ext cx="7092733" cy="3533933"/>
          </a:xfrm>
        </p:spPr>
        <p:txBody>
          <a:bodyPr>
            <a:normAutofit/>
          </a:bodyPr>
          <a:lstStyle>
            <a:lvl1pPr marL="214313" indent="-214313">
              <a:buClr>
                <a:srgbClr val="ECE81A"/>
              </a:buClr>
              <a:buSzPct val="75000"/>
              <a:buFont typeface="Wingdings" panose="05000000000000000000" pitchFamily="2" charset="2"/>
              <a:buChar char="¢"/>
              <a:defRPr sz="1350">
                <a:solidFill>
                  <a:srgbClr val="53565A"/>
                </a:solidFill>
                <a:latin typeface="Arial" panose="020B0604020202020204" pitchFamily="34" charset="0"/>
                <a:cs typeface="Arial" panose="020B0604020202020204" pitchFamily="34" charset="0"/>
              </a:defRPr>
            </a:lvl1pPr>
          </a:lstStyle>
          <a:p>
            <a:pPr lvl="0"/>
            <a:r>
              <a:rPr lang="en-US" dirty="0"/>
              <a:t>Click to add body copy</a:t>
            </a:r>
          </a:p>
          <a:p>
            <a:pPr lvl="1"/>
            <a:r>
              <a:rPr lang="en-US" dirty="0"/>
              <a:t>Second level</a:t>
            </a:r>
          </a:p>
        </p:txBody>
      </p:sp>
      <p:sp>
        <p:nvSpPr>
          <p:cNvPr id="6" name="Rectangle 5"/>
          <p:cNvSpPr/>
          <p:nvPr userDrawn="1"/>
        </p:nvSpPr>
        <p:spPr>
          <a:xfrm>
            <a:off x="0" y="1011261"/>
            <a:ext cx="9144000" cy="428646"/>
          </a:xfrm>
          <a:prstGeom prst="rect">
            <a:avLst/>
          </a:prstGeom>
          <a:gradFill flip="none" rotWithShape="1">
            <a:gsLst>
              <a:gs pos="59000">
                <a:srgbClr val="8F9194"/>
              </a:gs>
              <a:gs pos="0">
                <a:srgbClr val="53565A"/>
              </a:gs>
              <a:gs pos="8000">
                <a:srgbClr val="53565A"/>
              </a:gs>
              <a:gs pos="88000">
                <a:srgbClr val="53565A">
                  <a:tint val="44500"/>
                  <a:satMod val="160000"/>
                </a:srgbClr>
              </a:gs>
              <a:gs pos="100000">
                <a:srgbClr val="53565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Text Placeholder 4"/>
          <p:cNvSpPr>
            <a:spLocks noGrp="1"/>
          </p:cNvSpPr>
          <p:nvPr>
            <p:ph type="body" sz="quarter" idx="3" hasCustomPrompt="1"/>
          </p:nvPr>
        </p:nvSpPr>
        <p:spPr>
          <a:xfrm>
            <a:off x="461673" y="1010542"/>
            <a:ext cx="7092066" cy="425755"/>
          </a:xfrm>
        </p:spPr>
        <p:txBody>
          <a:bodyPr anchor="b">
            <a:normAutofit/>
          </a:bodyPr>
          <a:lstStyle>
            <a:lvl1pPr marL="0" indent="0">
              <a:buNone/>
              <a:defRPr sz="1575"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add subtitle</a:t>
            </a:r>
          </a:p>
        </p:txBody>
      </p:sp>
    </p:spTree>
    <p:extLst>
      <p:ext uri="{BB962C8B-B14F-4D97-AF65-F5344CB8AC3E}">
        <p14:creationId xmlns:p14="http://schemas.microsoft.com/office/powerpoint/2010/main" val="2888098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8" name="Subtitle 2"/>
          <p:cNvSpPr>
            <a:spLocks noGrp="1"/>
          </p:cNvSpPr>
          <p:nvPr>
            <p:ph type="subTitle" idx="10" hasCustomPrompt="1"/>
          </p:nvPr>
        </p:nvSpPr>
        <p:spPr>
          <a:xfrm>
            <a:off x="468000" y="1944001"/>
            <a:ext cx="4104001" cy="3534449"/>
          </a:xfrm>
        </p:spPr>
        <p:txBody>
          <a:bodyPr>
            <a:normAutofit/>
          </a:bodyPr>
          <a:lstStyle>
            <a:lvl1pPr marL="214313" indent="-214313">
              <a:buClr>
                <a:srgbClr val="ECE81A"/>
              </a:buClr>
              <a:buSzPct val="75000"/>
              <a:buFont typeface="Wingdings" panose="05000000000000000000" pitchFamily="2" charset="2"/>
              <a:buChar char="¢"/>
              <a:defRPr sz="1350">
                <a:solidFill>
                  <a:srgbClr val="53565A"/>
                </a:solidFill>
                <a:latin typeface="Arial" panose="020B0604020202020204" pitchFamily="34" charset="0"/>
                <a:cs typeface="Arial" panose="020B0604020202020204" pitchFamily="34" charset="0"/>
              </a:defRPr>
            </a:lvl1pPr>
          </a:lstStyle>
          <a:p>
            <a:pPr lvl="0"/>
            <a:r>
              <a:rPr lang="en-US" dirty="0"/>
              <a:t>Click to add body copy</a:t>
            </a:r>
          </a:p>
          <a:p>
            <a:pPr lvl="1"/>
            <a:r>
              <a:rPr lang="en-US" dirty="0"/>
              <a:t>Second level</a:t>
            </a:r>
          </a:p>
        </p:txBody>
      </p:sp>
      <p:sp>
        <p:nvSpPr>
          <p:cNvPr id="9" name="Title Placeholder 1"/>
          <p:cNvSpPr>
            <a:spLocks noGrp="1"/>
          </p:cNvSpPr>
          <p:nvPr>
            <p:ph type="title"/>
          </p:nvPr>
        </p:nvSpPr>
        <p:spPr>
          <a:xfrm>
            <a:off x="461673" y="409853"/>
            <a:ext cx="7092066" cy="795128"/>
          </a:xfrm>
          <a:prstGeom prst="rect">
            <a:avLst/>
          </a:prstGeom>
        </p:spPr>
        <p:txBody>
          <a:bodyPr vert="horz" lIns="91440" tIns="45720" rIns="91440" bIns="45720" rtlCol="0" anchor="t" anchorCtr="0">
            <a:normAutofit/>
          </a:bodyPr>
          <a:lstStyle>
            <a:lvl1pPr>
              <a:defRPr baseline="0"/>
            </a:lvl1pPr>
          </a:lstStyle>
          <a:p>
            <a:endParaRPr lang="en-GB" dirty="0"/>
          </a:p>
        </p:txBody>
      </p:sp>
      <p:sp>
        <p:nvSpPr>
          <p:cNvPr id="12" name="Picture Placeholder 2"/>
          <p:cNvSpPr>
            <a:spLocks noGrp="1"/>
          </p:cNvSpPr>
          <p:nvPr>
            <p:ph type="pic" idx="12"/>
          </p:nvPr>
        </p:nvSpPr>
        <p:spPr>
          <a:xfrm>
            <a:off x="4890053" y="1944001"/>
            <a:ext cx="2663687" cy="353444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Tree>
    <p:extLst>
      <p:ext uri="{BB962C8B-B14F-4D97-AF65-F5344CB8AC3E}">
        <p14:creationId xmlns:p14="http://schemas.microsoft.com/office/powerpoint/2010/main" val="4075984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 two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674" y="415637"/>
            <a:ext cx="7085741" cy="806334"/>
          </a:xfrm>
          <a:prstGeom prst="rect">
            <a:avLst/>
          </a:prstGeom>
        </p:spPr>
        <p:txBody>
          <a:bodyPr/>
          <a:lstStyle>
            <a:lvl1pPr>
              <a:defRPr/>
            </a:lvl1pPr>
          </a:lstStyle>
          <a:p>
            <a:r>
              <a:rPr lang="en-US" dirty="0"/>
              <a:t>Click to add title</a:t>
            </a:r>
            <a:endParaRPr lang="en-GB" dirty="0"/>
          </a:p>
        </p:txBody>
      </p:sp>
      <p:sp>
        <p:nvSpPr>
          <p:cNvPr id="4" name="Content Placeholder 3"/>
          <p:cNvSpPr>
            <a:spLocks noGrp="1"/>
          </p:cNvSpPr>
          <p:nvPr>
            <p:ph sz="half" idx="2"/>
          </p:nvPr>
        </p:nvSpPr>
        <p:spPr>
          <a:xfrm>
            <a:off x="467999" y="2460567"/>
            <a:ext cx="3412239" cy="2909813"/>
          </a:xfrm>
        </p:spPr>
        <p:txBody>
          <a:bodyPr/>
          <a:lstStyle>
            <a:lvl1pPr marL="214313" indent="-214313">
              <a:buClr>
                <a:srgbClr val="ECE81A"/>
              </a:buClr>
              <a:buSzPct val="75000"/>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135176" y="1928555"/>
            <a:ext cx="3418564" cy="448889"/>
          </a:xfrm>
        </p:spPr>
        <p:txBody>
          <a:bodyPr anchor="t" anchorCtr="0">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136267" y="2460567"/>
            <a:ext cx="3417473" cy="2909813"/>
          </a:xfrm>
        </p:spPr>
        <p:txBody>
          <a:bodyPr/>
          <a:lstStyle>
            <a:lvl1pPr marL="214313" indent="-214313">
              <a:buClr>
                <a:srgbClr val="ECE81A"/>
              </a:buClr>
              <a:buSzPct val="75000"/>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4"/>
          <p:cNvSpPr>
            <a:spLocks noGrp="1"/>
          </p:cNvSpPr>
          <p:nvPr>
            <p:ph type="body" sz="quarter" idx="10"/>
          </p:nvPr>
        </p:nvSpPr>
        <p:spPr>
          <a:xfrm>
            <a:off x="461673" y="1928555"/>
            <a:ext cx="3418564" cy="448889"/>
          </a:xfrm>
        </p:spPr>
        <p:txBody>
          <a:bodyPr anchor="t" anchorCtr="0">
            <a:normAutofit/>
          </a:bodyPr>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343025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000504"/>
            <a:ext cx="7772400" cy="1768471"/>
          </a:xfrm>
        </p:spPr>
        <p:txBody>
          <a:bodyPr anchor="t">
            <a:normAutofit/>
          </a:bodyPr>
          <a:lstStyle>
            <a:lvl1pPr marL="0" algn="l">
              <a:lnSpc>
                <a:spcPct val="200000"/>
              </a:lnSpc>
              <a:spcBef>
                <a:spcPts val="1200"/>
              </a:spcBef>
              <a:defRPr lang="en-US" sz="4800" b="1" kern="1200" baseline="30000" dirty="0" smtClean="0">
                <a:solidFill>
                  <a:srgbClr val="4E5590"/>
                </a:solidFill>
                <a:latin typeface="Arial Bold" pitchFamily="34" charset="0"/>
                <a:ea typeface="+mn-ea"/>
                <a:cs typeface="Arial Bold"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1673" y="409489"/>
            <a:ext cx="7092067" cy="787542"/>
          </a:xfrm>
        </p:spPr>
        <p:txBody>
          <a:bodyPr/>
          <a:lstStyle>
            <a:lvl1pPr>
              <a:defRPr/>
            </a:lvl1pPr>
          </a:lstStyle>
          <a:p>
            <a:r>
              <a:rPr lang="en-US" dirty="0"/>
              <a:t>Click to add title</a:t>
            </a:r>
            <a:endParaRPr lang="en-GB" dirty="0"/>
          </a:p>
        </p:txBody>
      </p:sp>
      <p:sp>
        <p:nvSpPr>
          <p:cNvPr id="4" name="Chart Placeholder 3"/>
          <p:cNvSpPr>
            <a:spLocks noGrp="1"/>
          </p:cNvSpPr>
          <p:nvPr>
            <p:ph type="chart" sz="quarter" idx="10" hasCustomPrompt="1"/>
          </p:nvPr>
        </p:nvSpPr>
        <p:spPr>
          <a:xfrm>
            <a:off x="461964" y="1943999"/>
            <a:ext cx="7091362" cy="3799576"/>
          </a:xfrm>
        </p:spPr>
        <p:txBody>
          <a:bodyPr/>
          <a:lstStyle>
            <a:lvl1pPr marL="0" indent="0">
              <a:buNone/>
              <a:defRPr baseline="0"/>
            </a:lvl1pPr>
          </a:lstStyle>
          <a:p>
            <a:r>
              <a:rPr lang="en-GB" dirty="0"/>
              <a:t>Click the icon to add a graph/chart</a:t>
            </a:r>
          </a:p>
        </p:txBody>
      </p:sp>
    </p:spTree>
    <p:extLst>
      <p:ext uri="{BB962C8B-B14F-4D97-AF65-F5344CB8AC3E}">
        <p14:creationId xmlns:p14="http://schemas.microsoft.com/office/powerpoint/2010/main" val="40091951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700"/>
              </a:lnSpc>
              <a:defRPr sz="2475"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0" y="1944001"/>
            <a:ext cx="7092733" cy="3533933"/>
          </a:xfrm>
        </p:spPr>
        <p:txBody>
          <a:bodyPr lIns="0" tIns="0" rIns="0" bIns="0">
            <a:normAutofit/>
          </a:bodyPr>
          <a:lstStyle>
            <a:lvl1pPr marL="0" indent="0" algn="l">
              <a:lnSpc>
                <a:spcPts val="2700"/>
              </a:lnSpc>
              <a:spcBef>
                <a:spcPts val="0"/>
              </a:spcBef>
              <a:buNone/>
              <a:defRPr sz="2475" b="0" i="0">
                <a:solidFill>
                  <a:srgbClr val="53565A"/>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body copy (large)</a:t>
            </a:r>
            <a:endParaRPr lang="en-US" dirty="0"/>
          </a:p>
        </p:txBody>
      </p:sp>
      <p:sp>
        <p:nvSpPr>
          <p:cNvPr id="6" name="Slide Number Placeholder 5"/>
          <p:cNvSpPr>
            <a:spLocks noGrp="1"/>
          </p:cNvSpPr>
          <p:nvPr>
            <p:ph type="sldNum" sz="quarter" idx="12"/>
          </p:nvPr>
        </p:nvSpPr>
        <p:spPr>
          <a:xfrm>
            <a:off x="468313" y="6335715"/>
            <a:ext cx="1066800" cy="365125"/>
          </a:xfrm>
        </p:spPr>
        <p:txBody>
          <a:bodyPr lIns="0" tIns="0" bIns="0" anchor="t"/>
          <a:lstStyle>
            <a:lvl1pPr algn="l">
              <a:defRPr sz="750">
                <a:solidFill>
                  <a:srgbClr val="53565A"/>
                </a:solidFill>
                <a:latin typeface="Arial" panose="020B0604020202020204" pitchFamily="34" charset="0"/>
                <a:cs typeface="Arial" panose="020B0604020202020204" pitchFamily="34" charset="0"/>
              </a:defRPr>
            </a:lvl1pPr>
          </a:lstStyle>
          <a:p>
            <a:r>
              <a:rPr lang="en-GB"/>
              <a:t>Page </a:t>
            </a:r>
            <a:fld id="{FE8EF773-C66E-465C-A741-B59E89357D8A}" type="slidenum">
              <a:rPr lang="en-GB"/>
              <a:pPr/>
              <a:t>‹#›</a:t>
            </a:fld>
            <a:endParaRPr lang="en-GB"/>
          </a:p>
        </p:txBody>
      </p:sp>
    </p:spTree>
    <p:extLst>
      <p:ext uri="{BB962C8B-B14F-4D97-AF65-F5344CB8AC3E}">
        <p14:creationId xmlns:p14="http://schemas.microsoft.com/office/powerpoint/2010/main" val="4154113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700"/>
              </a:lnSpc>
              <a:defRPr sz="2475"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0" y="1944001"/>
            <a:ext cx="7092733" cy="3533933"/>
          </a:xfrm>
        </p:spPr>
        <p:txBody>
          <a:bodyPr lIns="0" tIns="0" rIns="0" bIns="0">
            <a:normAutofit/>
          </a:bodyPr>
          <a:lstStyle>
            <a:lvl1pPr marL="214313" indent="-214313" algn="l">
              <a:lnSpc>
                <a:spcPts val="1575"/>
              </a:lnSpc>
              <a:spcBef>
                <a:spcPts val="0"/>
              </a:spcBef>
              <a:buFont typeface="Arial" panose="020B0604020202020204" pitchFamily="34" charset="0"/>
              <a:buChar char="•"/>
              <a:defRPr sz="1350" b="0" i="0" baseline="0">
                <a:solidFill>
                  <a:srgbClr val="53565A"/>
                </a:solidFill>
                <a:latin typeface="Arial"/>
                <a:cs typeface="Arial"/>
              </a:defRPr>
            </a:lvl1pPr>
            <a:lvl2pPr marL="557213" indent="-214313" algn="l">
              <a:buFont typeface="Arial" panose="020B0604020202020204" pitchFamily="34" charset="0"/>
              <a:buChar char="•"/>
              <a:defRPr sz="1350">
                <a:solidFill>
                  <a:schemeClr val="tx1">
                    <a:tint val="75000"/>
                  </a:schemeClr>
                </a:solidFill>
                <a:latin typeface="Arial" panose="020B0604020202020204" pitchFamily="34" charset="0"/>
                <a:cs typeface="Arial" panose="020B0604020202020204" pitchFamily="34" charset="0"/>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5"/>
            <a:ext cx="1066800" cy="365125"/>
          </a:xfrm>
        </p:spPr>
        <p:txBody>
          <a:bodyPr lIns="0" tIns="0" bIns="0" anchor="t"/>
          <a:lstStyle>
            <a:lvl1pPr algn="l">
              <a:defRPr sz="750">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766582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360001"/>
            <a:ext cx="7092732" cy="926320"/>
          </a:xfrm>
        </p:spPr>
        <p:txBody>
          <a:bodyPr lIns="0" tIns="0" rIns="0" bIns="0" anchor="t">
            <a:normAutofit/>
          </a:bodyPr>
          <a:lstStyle>
            <a:lvl1pPr algn="l">
              <a:lnSpc>
                <a:spcPts val="2700"/>
              </a:lnSpc>
              <a:defRPr sz="2475" b="0" i="0">
                <a:solidFill>
                  <a:srgbClr val="53565A"/>
                </a:solidFill>
                <a:latin typeface="Arial"/>
                <a:cs typeface="Arial"/>
              </a:defRPr>
            </a:lvl1pPr>
          </a:lstStyle>
          <a:p>
            <a:r>
              <a:rPr lang="en-GB" dirty="0"/>
              <a:t>Click to add slide title</a:t>
            </a:r>
            <a:endParaRPr lang="en-US" dirty="0"/>
          </a:p>
        </p:txBody>
      </p:sp>
      <p:sp>
        <p:nvSpPr>
          <p:cNvPr id="3" name="Subtitle 2"/>
          <p:cNvSpPr>
            <a:spLocks noGrp="1"/>
          </p:cNvSpPr>
          <p:nvPr>
            <p:ph type="subTitle" idx="1" hasCustomPrompt="1"/>
          </p:nvPr>
        </p:nvSpPr>
        <p:spPr>
          <a:xfrm>
            <a:off x="468000" y="1944001"/>
            <a:ext cx="4509443" cy="3533933"/>
          </a:xfrm>
        </p:spPr>
        <p:txBody>
          <a:bodyPr lIns="0" tIns="0" rIns="0" bIns="0">
            <a:normAutofit/>
          </a:bodyPr>
          <a:lstStyle>
            <a:lvl1pPr marL="214313" indent="-214313" algn="l">
              <a:lnSpc>
                <a:spcPts val="1575"/>
              </a:lnSpc>
              <a:spcBef>
                <a:spcPts val="0"/>
              </a:spcBef>
              <a:buFont typeface="Arial" panose="020B0604020202020204" pitchFamily="34" charset="0"/>
              <a:buChar char="•"/>
              <a:defRPr sz="1350" b="0" i="0" baseline="0">
                <a:solidFill>
                  <a:srgbClr val="53565A"/>
                </a:solidFill>
                <a:latin typeface="Arial"/>
                <a:cs typeface="Arial"/>
              </a:defRPr>
            </a:lvl1pPr>
            <a:lvl2pPr marL="557213" indent="-214313" algn="l">
              <a:buFont typeface="Arial" panose="020B0604020202020204" pitchFamily="34" charset="0"/>
              <a:buChar char="•"/>
              <a:defRPr sz="1350">
                <a:solidFill>
                  <a:schemeClr val="tx1">
                    <a:tint val="75000"/>
                  </a:schemeClr>
                </a:solidFill>
                <a:latin typeface="Arial" panose="020B0604020202020204" pitchFamily="34" charset="0"/>
                <a:cs typeface="Arial" panose="020B0604020202020204" pitchFamily="34" charset="0"/>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a:t>Click to add body copy (medium)</a:t>
            </a:r>
          </a:p>
          <a:p>
            <a:pPr lvl="1"/>
            <a:endParaRPr lang="en-US" dirty="0"/>
          </a:p>
        </p:txBody>
      </p:sp>
      <p:sp>
        <p:nvSpPr>
          <p:cNvPr id="6" name="Slide Number Placeholder 5"/>
          <p:cNvSpPr>
            <a:spLocks noGrp="1"/>
          </p:cNvSpPr>
          <p:nvPr>
            <p:ph type="sldNum" sz="quarter" idx="12"/>
          </p:nvPr>
        </p:nvSpPr>
        <p:spPr>
          <a:xfrm>
            <a:off x="468313" y="6335715"/>
            <a:ext cx="1066800" cy="365125"/>
          </a:xfrm>
        </p:spPr>
        <p:txBody>
          <a:bodyPr lIns="0" tIns="0" bIns="0" anchor="t"/>
          <a:lstStyle>
            <a:lvl1pPr algn="l">
              <a:defRPr sz="750">
                <a:solidFill>
                  <a:srgbClr val="53565A"/>
                </a:solidFill>
                <a:latin typeface="Arial" panose="020B0604020202020204" pitchFamily="34" charset="0"/>
                <a:cs typeface="Arial" panose="020B0604020202020204" pitchFamily="34" charset="0"/>
              </a:defRPr>
            </a:lvl1pPr>
          </a:lstStyle>
          <a:p>
            <a:r>
              <a:rPr lang="en-GB"/>
              <a:t>Page </a:t>
            </a:r>
            <a:fld id="{6E5B5BC1-7DEB-46C5-82FD-7A6A2B3E8550}" type="slidenum">
              <a:rPr lang="en-GB"/>
              <a:pPr/>
              <a:t>‹#›</a:t>
            </a:fld>
            <a:endParaRPr lang="en-GB"/>
          </a:p>
        </p:txBody>
      </p:sp>
    </p:spTree>
    <p:extLst>
      <p:ext uri="{BB962C8B-B14F-4D97-AF65-F5344CB8AC3E}">
        <p14:creationId xmlns:p14="http://schemas.microsoft.com/office/powerpoint/2010/main" val="870148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with footer">
    <p:spTree>
      <p:nvGrpSpPr>
        <p:cNvPr id="1" name=""/>
        <p:cNvGrpSpPr/>
        <p:nvPr/>
      </p:nvGrpSpPr>
      <p:grpSpPr>
        <a:xfrm>
          <a:off x="0" y="0"/>
          <a:ext cx="0" cy="0"/>
          <a:chOff x="0" y="0"/>
          <a:chExt cx="0" cy="0"/>
        </a:xfrm>
      </p:grpSpPr>
      <p:sp>
        <p:nvSpPr>
          <p:cNvPr id="4" name="Title Placeholder 6"/>
          <p:cNvSpPr>
            <a:spLocks noGrp="1"/>
          </p:cNvSpPr>
          <p:nvPr>
            <p:ph type="title"/>
          </p:nvPr>
        </p:nvSpPr>
        <p:spPr bwMode="auto">
          <a:xfrm>
            <a:off x="458763" y="2235771"/>
            <a:ext cx="822870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sym typeface="Gill Sans" charset="0"/>
              </a:rPr>
              <a:t>Click here to edit Presentation title</a:t>
            </a:r>
            <a:endParaRPr lang="en-GB" altLang="en-US">
              <a:sym typeface="Gill Sans" charset="0"/>
            </a:endParaRPr>
          </a:p>
        </p:txBody>
      </p:sp>
      <p:sp>
        <p:nvSpPr>
          <p:cNvPr id="3" name="Text Placeholder 2"/>
          <p:cNvSpPr>
            <a:spLocks noGrp="1"/>
          </p:cNvSpPr>
          <p:nvPr>
            <p:ph type="body" sz="quarter" idx="10"/>
          </p:nvPr>
        </p:nvSpPr>
        <p:spPr>
          <a:xfrm>
            <a:off x="1331640" y="3885113"/>
            <a:ext cx="6734101" cy="759023"/>
          </a:xfrm>
          <a:prstGeom prst="rect">
            <a:avLst/>
          </a:prstGeom>
        </p:spPr>
        <p:txBody>
          <a:bodyPr/>
          <a:lstStyle>
            <a:lvl1pPr>
              <a:defRPr sz="1688" baseline="0">
                <a:latin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156049432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with footer">
    <p:spTree>
      <p:nvGrpSpPr>
        <p:cNvPr id="1" name=""/>
        <p:cNvGrpSpPr/>
        <p:nvPr/>
      </p:nvGrpSpPr>
      <p:grpSpPr>
        <a:xfrm>
          <a:off x="0" y="0"/>
          <a:ext cx="0" cy="0"/>
          <a:chOff x="0" y="0"/>
          <a:chExt cx="0" cy="0"/>
        </a:xfrm>
      </p:grpSpPr>
      <p:sp>
        <p:nvSpPr>
          <p:cNvPr id="6" name="Title 3"/>
          <p:cNvSpPr>
            <a:spLocks noGrp="1"/>
          </p:cNvSpPr>
          <p:nvPr>
            <p:ph type="title"/>
          </p:nvPr>
        </p:nvSpPr>
        <p:spPr>
          <a:xfrm>
            <a:off x="255125" y="731922"/>
            <a:ext cx="5430750" cy="519963"/>
          </a:xfrm>
          <a:prstGeom prst="rect">
            <a:avLst/>
          </a:prstGeom>
        </p:spPr>
        <p:txBody>
          <a:bodyPr/>
          <a:lstStyle>
            <a:lvl1pPr algn="l">
              <a:defRPr sz="1688" b="1">
                <a:solidFill>
                  <a:schemeClr val="bg1"/>
                </a:solidFill>
              </a:defRPr>
            </a:lvl1pPr>
          </a:lstStyle>
          <a:p>
            <a:r>
              <a:rPr lang="en-US"/>
              <a:t>Click to edit Master title style</a:t>
            </a:r>
            <a:endParaRPr lang="en-GB"/>
          </a:p>
        </p:txBody>
      </p:sp>
      <p:sp>
        <p:nvSpPr>
          <p:cNvPr id="8" name="Text Placeholder 5"/>
          <p:cNvSpPr>
            <a:spLocks noGrp="1"/>
          </p:cNvSpPr>
          <p:nvPr>
            <p:ph type="body" sz="quarter" idx="10"/>
          </p:nvPr>
        </p:nvSpPr>
        <p:spPr>
          <a:xfrm>
            <a:off x="521550" y="1656929"/>
            <a:ext cx="8151531" cy="1518919"/>
          </a:xfrm>
          <a:prstGeom prst="rect">
            <a:avLst/>
          </a:prstGeom>
        </p:spPr>
        <p:txBody>
          <a:bodyPr/>
          <a:lstStyle>
            <a:lvl1pPr algn="l">
              <a:defRPr sz="1529">
                <a:latin typeface="Calibri" panose="020F0502020204030204" pitchFamily="34" charset="0"/>
              </a:defRPr>
            </a:lvl1pPr>
            <a:lvl2pPr marL="542459" indent="-301367" algn="l">
              <a:buClr>
                <a:srgbClr val="0072C6"/>
              </a:buClr>
              <a:buFont typeface="Arial" panose="020B0604020202020204" pitchFamily="34" charset="0"/>
              <a:buChar char="•"/>
              <a:defRPr sz="1529">
                <a:latin typeface="Calibri" panose="020F0502020204030204" pitchFamily="34" charset="0"/>
              </a:defRPr>
            </a:lvl2pPr>
            <a:lvl3pPr marL="783552" indent="-301367" algn="l">
              <a:buFont typeface="Arial" panose="020B0604020202020204" pitchFamily="34" charset="0"/>
              <a:buChar char="•"/>
              <a:defRPr>
                <a:latin typeface="Calibri" panose="020F0502020204030204" pitchFamily="34" charset="0"/>
              </a:defRPr>
            </a:lvl3pPr>
            <a:lvl4pPr marL="1024646" indent="-301367" algn="l">
              <a:buFont typeface="Courier New" panose="02070309020205020404" pitchFamily="49" charset="0"/>
              <a:buChar char="o"/>
              <a:defRPr sz="1529">
                <a:latin typeface="Calibri" panose="020F0502020204030204" pitchFamily="34" charset="0"/>
              </a:defRPr>
            </a:lvl4pPr>
            <a:lvl5pPr marL="1265738" indent="-301367" algn="l">
              <a:buFont typeface="Wingdings" panose="05000000000000000000" pitchFamily="2" charset="2"/>
              <a:buChar char="§"/>
              <a:defRPr sz="1529">
                <a:latin typeface="Calibri" panose="020F05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0409656"/>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no footer">
    <p:spTree>
      <p:nvGrpSpPr>
        <p:cNvPr id="1" name=""/>
        <p:cNvGrpSpPr/>
        <p:nvPr/>
      </p:nvGrpSpPr>
      <p:grpSpPr>
        <a:xfrm>
          <a:off x="0" y="0"/>
          <a:ext cx="0" cy="0"/>
          <a:chOff x="0" y="0"/>
          <a:chExt cx="0" cy="0"/>
        </a:xfrm>
      </p:grpSpPr>
      <p:sp>
        <p:nvSpPr>
          <p:cNvPr id="4" name="Title 3"/>
          <p:cNvSpPr>
            <a:spLocks noGrp="1"/>
          </p:cNvSpPr>
          <p:nvPr>
            <p:ph type="title"/>
          </p:nvPr>
        </p:nvSpPr>
        <p:spPr>
          <a:xfrm>
            <a:off x="255125" y="731922"/>
            <a:ext cx="5430750" cy="519963"/>
          </a:xfrm>
          <a:prstGeom prst="rect">
            <a:avLst/>
          </a:prstGeom>
        </p:spPr>
        <p:txBody>
          <a:bodyPr/>
          <a:lstStyle>
            <a:lvl1pPr algn="l">
              <a:defRPr sz="1688" b="1">
                <a:solidFill>
                  <a:schemeClr val="bg1"/>
                </a:solidFill>
              </a:defRPr>
            </a:lvl1pPr>
          </a:lstStyle>
          <a:p>
            <a:r>
              <a:rPr lang="en-US"/>
              <a:t>Click to edit Master title style</a:t>
            </a:r>
            <a:endParaRPr lang="en-GB"/>
          </a:p>
        </p:txBody>
      </p:sp>
      <p:sp>
        <p:nvSpPr>
          <p:cNvPr id="6" name="Text Placeholder 5"/>
          <p:cNvSpPr>
            <a:spLocks noGrp="1"/>
          </p:cNvSpPr>
          <p:nvPr>
            <p:ph type="body" sz="quarter" idx="10"/>
          </p:nvPr>
        </p:nvSpPr>
        <p:spPr>
          <a:xfrm>
            <a:off x="521550" y="1656929"/>
            <a:ext cx="8151531" cy="1518919"/>
          </a:xfrm>
          <a:prstGeom prst="rect">
            <a:avLst/>
          </a:prstGeom>
        </p:spPr>
        <p:txBody>
          <a:bodyPr/>
          <a:lstStyle>
            <a:lvl1pPr algn="l">
              <a:defRPr sz="1529">
                <a:latin typeface="Calibri" panose="020F0502020204030204" pitchFamily="34" charset="0"/>
              </a:defRPr>
            </a:lvl1pPr>
            <a:lvl2pPr marL="542459" indent="-301367" algn="l">
              <a:buClr>
                <a:srgbClr val="0072C6"/>
              </a:buClr>
              <a:buFont typeface="Arial" panose="020B0604020202020204" pitchFamily="34" charset="0"/>
              <a:buChar char="•"/>
              <a:defRPr sz="1529">
                <a:latin typeface="Calibri" panose="020F0502020204030204" pitchFamily="34" charset="0"/>
              </a:defRPr>
            </a:lvl2pPr>
            <a:lvl3pPr marL="783552" indent="-301367" algn="l">
              <a:buFont typeface="Arial" panose="020B0604020202020204" pitchFamily="34" charset="0"/>
              <a:buChar char="•"/>
              <a:defRPr>
                <a:latin typeface="Calibri" panose="020F0502020204030204" pitchFamily="34" charset="0"/>
              </a:defRPr>
            </a:lvl3pPr>
            <a:lvl4pPr marL="1024646" indent="-301367" algn="l">
              <a:buFont typeface="Courier New" panose="02070309020205020404" pitchFamily="49" charset="0"/>
              <a:buChar char="o"/>
              <a:defRPr sz="1529">
                <a:latin typeface="Calibri" panose="020F0502020204030204" pitchFamily="34" charset="0"/>
              </a:defRPr>
            </a:lvl4pPr>
            <a:lvl5pPr marL="1265738" indent="-301367" algn="l">
              <a:buFont typeface="Wingdings" panose="05000000000000000000" pitchFamily="2" charset="2"/>
              <a:buChar char="§"/>
              <a:defRPr sz="1529">
                <a:latin typeface="Calibri" panose="020F05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7194968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6076950"/>
            <a:ext cx="9129600" cy="7810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370266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1177928"/>
            <a:ext cx="7772400" cy="679449"/>
          </a:xfrm>
          <a:prstGeom prst="rect">
            <a:avLst/>
          </a:prstGeom>
        </p:spPr>
        <p:txBody>
          <a:bodyPr/>
          <a:lstStyle>
            <a:lvl1pPr algn="l">
              <a:defRPr sz="27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457201" y="1954924"/>
            <a:ext cx="7839075" cy="3720662"/>
          </a:xfrm>
          <a:prstGeom prst="rect">
            <a:avLst/>
          </a:prstGeom>
        </p:spPr>
        <p:txBody>
          <a:bodyPr/>
          <a:lstStyle>
            <a:lvl1pPr>
              <a:defRPr sz="1800"/>
            </a:lvl1pPr>
            <a:lvl2pPr>
              <a:defRPr sz="1800"/>
            </a:lvl2pPr>
            <a:lvl3pPr>
              <a:defRPr sz="1800"/>
            </a:lvl3pPr>
            <a:lvl4pPr>
              <a:defRPr sz="1800"/>
            </a:lvl4pPr>
            <a:lvl5pPr>
              <a:defRPr sz="18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13946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title, text and photo">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457201" y="1954924"/>
            <a:ext cx="4619297" cy="3720662"/>
          </a:xfrm>
          <a:prstGeom prst="rect">
            <a:avLst/>
          </a:prstGeom>
        </p:spPr>
        <p:txBody>
          <a:bodyPr/>
          <a:lstStyle>
            <a:lvl1pPr marL="257175" indent="-257175">
              <a:buFont typeface="Arial" panose="020B0604020202020204" pitchFamily="34" charset="0"/>
              <a:buChar char="•"/>
              <a:defRPr sz="1800"/>
            </a:lvl1pPr>
            <a:lvl2pPr>
              <a:defRPr sz="1800"/>
            </a:lvl2pPr>
            <a:lvl3pPr>
              <a:defRPr sz="1800"/>
            </a:lvl3pPr>
            <a:lvl4pPr>
              <a:defRPr sz="1800"/>
            </a:lvl4pPr>
            <a:lvl5pPr>
              <a:defRPr sz="18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hasCustomPrompt="1"/>
          </p:nvPr>
        </p:nvSpPr>
        <p:spPr>
          <a:xfrm>
            <a:off x="5218114" y="1954213"/>
            <a:ext cx="3673475" cy="3721100"/>
          </a:xfrm>
          <a:prstGeom prst="rect">
            <a:avLst/>
          </a:prstGeom>
        </p:spPr>
        <p:txBody>
          <a:bodyPr/>
          <a:lstStyle>
            <a:lvl1pPr marL="0" indent="0" algn="ctr">
              <a:buNone/>
              <a:defRPr sz="1800"/>
            </a:lvl1pPr>
          </a:lstStyle>
          <a:p>
            <a:r>
              <a:rPr lang="en-GB"/>
              <a:t>Click here to insert your photograph</a:t>
            </a:r>
          </a:p>
        </p:txBody>
      </p:sp>
      <p:sp>
        <p:nvSpPr>
          <p:cNvPr id="5" name="Title 1"/>
          <p:cNvSpPr>
            <a:spLocks noGrp="1"/>
          </p:cNvSpPr>
          <p:nvPr>
            <p:ph type="ctrTitle" hasCustomPrompt="1"/>
          </p:nvPr>
        </p:nvSpPr>
        <p:spPr>
          <a:xfrm>
            <a:off x="457200" y="1177928"/>
            <a:ext cx="7772400" cy="679449"/>
          </a:xfrm>
          <a:prstGeom prst="rect">
            <a:avLst/>
          </a:prstGeom>
        </p:spPr>
        <p:txBody>
          <a:bodyPr/>
          <a:lstStyle>
            <a:lvl1pPr algn="l">
              <a:defRPr sz="27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189808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p:cNvPicPr>
            <a:picLocks noChangeAspect="1"/>
          </p:cNvPicPr>
          <p:nvPr userDrawn="1"/>
        </p:nvPicPr>
        <p:blipFill>
          <a:blip r:embed="rId2" cstate="print"/>
          <a:stretch>
            <a:fillRect/>
          </a:stretch>
        </p:blipFill>
        <p:spPr>
          <a:xfrm>
            <a:off x="5188991" y="1690175"/>
            <a:ext cx="3955009" cy="5157192"/>
          </a:xfrm>
          <a:prstGeom prst="rect">
            <a:avLst/>
          </a:prstGeom>
        </p:spPr>
      </p:pic>
      <p:pic>
        <p:nvPicPr>
          <p:cNvPr id="9" name="Picture 8" descr="CSP MASTER LOGO cmyk.eps"/>
          <p:cNvPicPr>
            <a:picLocks noChangeAspect="1"/>
          </p:cNvPicPr>
          <p:nvPr userDrawn="1"/>
        </p:nvPicPr>
        <p:blipFill>
          <a:blip r:embed="rId3" cstate="print"/>
          <a:stretch>
            <a:fillRect/>
          </a:stretch>
        </p:blipFill>
        <p:spPr>
          <a:xfrm>
            <a:off x="228600" y="228600"/>
            <a:ext cx="1600200" cy="927075"/>
          </a:xfrm>
          <a:prstGeom prst="rect">
            <a:avLst/>
          </a:prstGeom>
        </p:spPr>
      </p:pic>
      <p:sp>
        <p:nvSpPr>
          <p:cNvPr id="11" name="Text Placeholder 10"/>
          <p:cNvSpPr>
            <a:spLocks noGrp="1"/>
          </p:cNvSpPr>
          <p:nvPr>
            <p:ph type="body" sz="quarter" idx="13"/>
          </p:nvPr>
        </p:nvSpPr>
        <p:spPr>
          <a:xfrm>
            <a:off x="500062" y="1279393"/>
            <a:ext cx="4720010" cy="1388048"/>
          </a:xfrm>
        </p:spPr>
        <p:txBody>
          <a:bodyPr>
            <a:noAutofit/>
          </a:bodyPr>
          <a:lstStyle>
            <a:lvl1pPr marL="0" indent="0">
              <a:buNone/>
              <a:defRPr lang="en-US" sz="4200" b="1" kern="1200" spc="-150" dirty="0" smtClean="0">
                <a:solidFill>
                  <a:srgbClr val="4E5590"/>
                </a:solidFill>
                <a:latin typeface="Arial Bold"/>
                <a:ea typeface="+mn-ea"/>
                <a:cs typeface="Arial Bold"/>
              </a:defRPr>
            </a:lvl1pPr>
          </a:lstStyle>
          <a:p>
            <a:pPr lvl="0"/>
            <a:r>
              <a:rPr lang="en-US"/>
              <a:t>Click to edit Master text styles</a:t>
            </a:r>
          </a:p>
        </p:txBody>
      </p:sp>
      <p:sp>
        <p:nvSpPr>
          <p:cNvPr id="13" name="Text Placeholder 12"/>
          <p:cNvSpPr>
            <a:spLocks noGrp="1"/>
          </p:cNvSpPr>
          <p:nvPr>
            <p:ph type="body" sz="quarter" idx="14"/>
          </p:nvPr>
        </p:nvSpPr>
        <p:spPr>
          <a:xfrm>
            <a:off x="500063" y="2643188"/>
            <a:ext cx="4720009" cy="357187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subtitle and text">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57200" y="1909764"/>
            <a:ext cx="6400800" cy="581025"/>
          </a:xfrm>
          <a:prstGeom prst="rect">
            <a:avLst/>
          </a:prstGeom>
        </p:spPr>
        <p:txBody>
          <a:bodyPr/>
          <a:lstStyle>
            <a:lvl1pPr marL="0" indent="0" algn="l">
              <a:buNone/>
              <a:defRPr sz="2100" b="1" baseline="0">
                <a:solidFill>
                  <a:srgbClr val="00389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Slide subtitle – Arial, 28, Bold</a:t>
            </a:r>
          </a:p>
        </p:txBody>
      </p:sp>
      <p:sp>
        <p:nvSpPr>
          <p:cNvPr id="8" name="Text Placeholder 7"/>
          <p:cNvSpPr>
            <a:spLocks noGrp="1"/>
          </p:cNvSpPr>
          <p:nvPr>
            <p:ph type="body" sz="quarter" idx="13" hasCustomPrompt="1"/>
          </p:nvPr>
        </p:nvSpPr>
        <p:spPr>
          <a:xfrm>
            <a:off x="457201" y="2619375"/>
            <a:ext cx="7839075" cy="2457450"/>
          </a:xfrm>
          <a:prstGeom prst="rect">
            <a:avLst/>
          </a:prstGeom>
        </p:spPr>
        <p:txBody>
          <a:bodyPr/>
          <a:lstStyle>
            <a:lvl1pPr>
              <a:defRPr sz="1800" baseline="0"/>
            </a:lvl1pPr>
            <a:lvl2pPr>
              <a:defRPr sz="1800"/>
            </a:lvl2pPr>
            <a:lvl3pPr>
              <a:defRPr sz="1800"/>
            </a:lvl3pPr>
            <a:lvl4pPr>
              <a:defRPr sz="1800"/>
            </a:lvl4pPr>
            <a:lvl5pPr>
              <a:defRPr sz="18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
          <p:cNvSpPr>
            <a:spLocks noGrp="1"/>
          </p:cNvSpPr>
          <p:nvPr>
            <p:ph type="ctrTitle" hasCustomPrompt="1"/>
          </p:nvPr>
        </p:nvSpPr>
        <p:spPr>
          <a:xfrm>
            <a:off x="457200" y="1177928"/>
            <a:ext cx="7772400" cy="679449"/>
          </a:xfrm>
          <a:prstGeom prst="rect">
            <a:avLst/>
          </a:prstGeom>
        </p:spPr>
        <p:txBody>
          <a:bodyPr/>
          <a:lstStyle>
            <a:lvl1pPr algn="l">
              <a:defRPr sz="27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5462808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subtitle, text and photograph">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5360989" y="2638425"/>
            <a:ext cx="3451225" cy="2457450"/>
          </a:xfrm>
          <a:prstGeom prst="rect">
            <a:avLst/>
          </a:prstGeom>
        </p:spPr>
        <p:txBody>
          <a:bodyPr/>
          <a:lstStyle>
            <a:lvl1pPr marL="0" indent="0" algn="ctr">
              <a:buNone/>
              <a:defRPr sz="1800" baseline="0"/>
            </a:lvl1pPr>
          </a:lstStyle>
          <a:p>
            <a:r>
              <a:rPr lang="en-GB"/>
              <a:t>Click here to insert your photograph</a:t>
            </a:r>
          </a:p>
        </p:txBody>
      </p:sp>
      <p:sp>
        <p:nvSpPr>
          <p:cNvPr id="6" name="Subtitle 2"/>
          <p:cNvSpPr>
            <a:spLocks noGrp="1"/>
          </p:cNvSpPr>
          <p:nvPr>
            <p:ph type="subTitle" idx="1" hasCustomPrompt="1"/>
          </p:nvPr>
        </p:nvSpPr>
        <p:spPr>
          <a:xfrm>
            <a:off x="457200" y="1909764"/>
            <a:ext cx="6400800" cy="581025"/>
          </a:xfrm>
          <a:prstGeom prst="rect">
            <a:avLst/>
          </a:prstGeom>
        </p:spPr>
        <p:txBody>
          <a:bodyPr/>
          <a:lstStyle>
            <a:lvl1pPr marL="0" indent="0" algn="l">
              <a:buNone/>
              <a:defRPr sz="2100" b="1" baseline="0">
                <a:solidFill>
                  <a:srgbClr val="003893"/>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Slide subtitle – Arial, 28, Bold</a:t>
            </a:r>
          </a:p>
        </p:txBody>
      </p:sp>
      <p:sp>
        <p:nvSpPr>
          <p:cNvPr id="10" name="Text Placeholder 7"/>
          <p:cNvSpPr>
            <a:spLocks noGrp="1"/>
          </p:cNvSpPr>
          <p:nvPr>
            <p:ph type="body" sz="quarter" idx="13" hasCustomPrompt="1"/>
          </p:nvPr>
        </p:nvSpPr>
        <p:spPr>
          <a:xfrm>
            <a:off x="457201" y="2619375"/>
            <a:ext cx="4686300" cy="2457450"/>
          </a:xfrm>
          <a:prstGeom prst="rect">
            <a:avLst/>
          </a:prstGeom>
        </p:spPr>
        <p:txBody>
          <a:bodyPr/>
          <a:lstStyle>
            <a:lvl1pPr>
              <a:defRPr sz="1800" baseline="0"/>
            </a:lvl1pPr>
            <a:lvl2pPr>
              <a:defRPr sz="1800"/>
            </a:lvl2pPr>
            <a:lvl3pPr>
              <a:defRPr sz="1800"/>
            </a:lvl3pPr>
            <a:lvl4pPr>
              <a:defRPr sz="1800"/>
            </a:lvl4pPr>
            <a:lvl5pPr>
              <a:defRPr sz="1800"/>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ctrTitle" hasCustomPrompt="1"/>
          </p:nvPr>
        </p:nvSpPr>
        <p:spPr>
          <a:xfrm>
            <a:off x="457200" y="1177928"/>
            <a:ext cx="7772400" cy="679449"/>
          </a:xfrm>
          <a:prstGeom prst="rect">
            <a:avLst/>
          </a:prstGeom>
        </p:spPr>
        <p:txBody>
          <a:bodyPr/>
          <a:lstStyle>
            <a:lvl1pPr algn="l">
              <a:defRPr sz="2700" b="1" baseline="0">
                <a:solidFill>
                  <a:srgbClr val="A00054"/>
                </a:solidFill>
              </a:defRPr>
            </a:lvl1pPr>
          </a:lstStyle>
          <a:p>
            <a:r>
              <a:rPr lang="en-US"/>
              <a:t>Slide title – Arial, 36, Bold</a:t>
            </a:r>
          </a:p>
        </p:txBody>
      </p:sp>
    </p:spTree>
    <p:extLst>
      <p:ext uri="{BB962C8B-B14F-4D97-AF65-F5344CB8AC3E}">
        <p14:creationId xmlns:p14="http://schemas.microsoft.com/office/powerpoint/2010/main" val="788175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123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2AAC5-EC85-EB4A-8FA5-E63B38239DDE}" type="datetimeFigureOut">
              <a:rPr lang="en-US" smtClean="0"/>
              <a:t>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1075185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9292AAC5-EC85-EB4A-8FA5-E63B38239DDE}" type="datetimeFigureOut">
              <a:rPr lang="en-US" smtClean="0"/>
              <a:t>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C453F-66CE-9649-8778-FA1C7507999F}" type="slidenum">
              <a:rPr lang="en-US" smtClean="0"/>
              <a:t>‹#›</a:t>
            </a:fld>
            <a:endParaRPr lang="en-US"/>
          </a:p>
        </p:txBody>
      </p:sp>
    </p:spTree>
    <p:extLst>
      <p:ext uri="{BB962C8B-B14F-4D97-AF65-F5344CB8AC3E}">
        <p14:creationId xmlns:p14="http://schemas.microsoft.com/office/powerpoint/2010/main" val="2604901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093DB-0DC5-2A47-AFA4-27B11A095EC0}"/>
              </a:ext>
            </a:extLst>
          </p:cNvPr>
          <p:cNvSpPr>
            <a:spLocks noGrp="1"/>
          </p:cNvSpPr>
          <p:nvPr>
            <p:ph type="title" hasCustomPrompt="1"/>
          </p:nvPr>
        </p:nvSpPr>
        <p:spPr>
          <a:xfrm>
            <a:off x="640145" y="1543157"/>
            <a:ext cx="8093314" cy="795763"/>
          </a:xfrm>
          <a:prstGeom prst="rect">
            <a:avLst/>
          </a:prstGeom>
        </p:spPr>
        <p:txBody>
          <a:bodyPr anchor="t"/>
          <a:lstStyle>
            <a:lvl1pPr>
              <a:defRPr sz="3000" b="1" i="0">
                <a:solidFill>
                  <a:srgbClr val="1C0860"/>
                </a:solidFill>
                <a:latin typeface="Barlow Condensed"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D4923BE-86AB-0D40-A6AF-5B2F2D82669A}"/>
              </a:ext>
            </a:extLst>
          </p:cNvPr>
          <p:cNvSpPr>
            <a:spLocks noGrp="1"/>
          </p:cNvSpPr>
          <p:nvPr>
            <p:ph type="body" idx="1"/>
          </p:nvPr>
        </p:nvSpPr>
        <p:spPr>
          <a:xfrm>
            <a:off x="648940" y="2747126"/>
            <a:ext cx="6443340" cy="825500"/>
          </a:xfrm>
          <a:prstGeom prst="rect">
            <a:avLst/>
          </a:prstGeom>
        </p:spPr>
        <p:txBody>
          <a:bodyPr anchor="t"/>
          <a:lstStyle>
            <a:lvl1pPr marL="0" indent="0">
              <a:buNone/>
              <a:defRPr sz="1200" b="0" i="0">
                <a:solidFill>
                  <a:srgbClr val="1C0860"/>
                </a:solidFill>
                <a:latin typeface="FSAlbert" panose="02000506040000020004"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0ACDFFE6-BB31-FB4C-92E7-E0D29640A860}"/>
              </a:ext>
            </a:extLst>
          </p:cNvPr>
          <p:cNvSpPr>
            <a:spLocks noGrp="1"/>
          </p:cNvSpPr>
          <p:nvPr>
            <p:ph sz="half" idx="2"/>
          </p:nvPr>
        </p:nvSpPr>
        <p:spPr>
          <a:xfrm>
            <a:off x="648941" y="3920461"/>
            <a:ext cx="3635028" cy="2088059"/>
          </a:xfrm>
          <a:prstGeom prst="rect">
            <a:avLst/>
          </a:prstGeom>
        </p:spPr>
        <p:txBody>
          <a:bodyPr/>
          <a:lstStyle>
            <a:lvl1pPr>
              <a:defRPr sz="900" b="0" i="0">
                <a:solidFill>
                  <a:srgbClr val="30383B"/>
                </a:solidFill>
                <a:latin typeface="FSAlbert" panose="02000506040000020004" pitchFamily="2" charset="0"/>
              </a:defRPr>
            </a:lvl1pPr>
            <a:lvl2pPr>
              <a:defRPr sz="900" b="0" i="0">
                <a:solidFill>
                  <a:srgbClr val="30383B"/>
                </a:solidFill>
                <a:latin typeface="FSAlbert" panose="02000506040000020004" pitchFamily="2" charset="0"/>
              </a:defRPr>
            </a:lvl2pPr>
            <a:lvl3pPr>
              <a:defRPr sz="900" b="0" i="0">
                <a:solidFill>
                  <a:srgbClr val="30383B"/>
                </a:solidFill>
                <a:latin typeface="FSAlbert" panose="02000506040000020004" pitchFamily="2" charset="0"/>
              </a:defRPr>
            </a:lvl3pPr>
            <a:lvl4pPr>
              <a:defRPr sz="900" b="0" i="0">
                <a:solidFill>
                  <a:srgbClr val="30383B"/>
                </a:solidFill>
                <a:latin typeface="FSAlbert" panose="02000506040000020004" pitchFamily="2" charset="0"/>
              </a:defRPr>
            </a:lvl4pPr>
            <a:lvl5pPr>
              <a:defRPr sz="900" b="0" i="0">
                <a:solidFill>
                  <a:srgbClr val="30383B"/>
                </a:solidFill>
                <a:latin typeface="FSAlbert"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3">
            <a:extLst>
              <a:ext uri="{FF2B5EF4-FFF2-40B4-BE49-F238E27FC236}">
                <a16:creationId xmlns:a16="http://schemas.microsoft.com/office/drawing/2014/main" id="{ED25B182-125E-5C4E-A6D8-0976CF07A74D}"/>
              </a:ext>
            </a:extLst>
          </p:cNvPr>
          <p:cNvSpPr>
            <a:spLocks noGrp="1"/>
          </p:cNvSpPr>
          <p:nvPr>
            <p:ph sz="half" idx="10"/>
          </p:nvPr>
        </p:nvSpPr>
        <p:spPr>
          <a:xfrm>
            <a:off x="4644009" y="3920461"/>
            <a:ext cx="4032448" cy="2088059"/>
          </a:xfrm>
          <a:prstGeom prst="rect">
            <a:avLst/>
          </a:prstGeom>
        </p:spPr>
        <p:txBody>
          <a:bodyPr/>
          <a:lstStyle>
            <a:lvl1pPr>
              <a:defRPr sz="900" b="0" i="0">
                <a:solidFill>
                  <a:srgbClr val="30383B"/>
                </a:solidFill>
                <a:latin typeface="FSAlbert" panose="02000506040000020004" pitchFamily="2" charset="0"/>
              </a:defRPr>
            </a:lvl1pPr>
            <a:lvl2pPr>
              <a:defRPr sz="900" b="0" i="0">
                <a:solidFill>
                  <a:srgbClr val="30383B"/>
                </a:solidFill>
                <a:latin typeface="FSAlbert" panose="02000506040000020004" pitchFamily="2" charset="0"/>
              </a:defRPr>
            </a:lvl2pPr>
            <a:lvl3pPr>
              <a:defRPr sz="900" b="0" i="0">
                <a:solidFill>
                  <a:srgbClr val="30383B"/>
                </a:solidFill>
                <a:latin typeface="FSAlbert" panose="02000506040000020004" pitchFamily="2" charset="0"/>
              </a:defRPr>
            </a:lvl3pPr>
            <a:lvl4pPr>
              <a:defRPr sz="900" b="0" i="0">
                <a:solidFill>
                  <a:srgbClr val="30383B"/>
                </a:solidFill>
                <a:latin typeface="FSAlbert" panose="02000506040000020004" pitchFamily="2" charset="0"/>
              </a:defRPr>
            </a:lvl4pPr>
            <a:lvl5pPr>
              <a:defRPr sz="900" b="0" i="0">
                <a:solidFill>
                  <a:srgbClr val="30383B"/>
                </a:solidFill>
                <a:latin typeface="FSAlbert"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Slide Number Placeholder 4">
            <a:extLst>
              <a:ext uri="{FF2B5EF4-FFF2-40B4-BE49-F238E27FC236}">
                <a16:creationId xmlns:a16="http://schemas.microsoft.com/office/drawing/2014/main" id="{268AE054-0035-E243-BCF4-C9D22E1F1BC7}"/>
              </a:ext>
            </a:extLst>
          </p:cNvPr>
          <p:cNvSpPr>
            <a:spLocks noGrp="1"/>
          </p:cNvSpPr>
          <p:nvPr>
            <p:ph type="sldNum" sz="quarter" idx="12"/>
          </p:nvPr>
        </p:nvSpPr>
        <p:spPr>
          <a:xfrm>
            <a:off x="179513" y="203113"/>
            <a:ext cx="360040" cy="366183"/>
          </a:xfrm>
          <a:prstGeom prst="rect">
            <a:avLst/>
          </a:prstGeom>
        </p:spPr>
        <p:txBody>
          <a:bodyPr/>
          <a:lstStyle>
            <a:lvl1pPr algn="l">
              <a:defRPr sz="750" b="1" i="0">
                <a:solidFill>
                  <a:schemeClr val="bg1"/>
                </a:solidFill>
                <a:latin typeface="Barlow Condensed" pitchFamily="2" charset="77"/>
              </a:defRPr>
            </a:lvl1pPr>
          </a:lstStyle>
          <a:p>
            <a:fld id="{3D30F077-4B20-B345-823A-4E33572CE416}" type="slidenum">
              <a:rPr lang="en-US" smtClean="0"/>
              <a:pPr/>
              <a:t>‹#›</a:t>
            </a:fld>
            <a:endParaRPr lang="en-US"/>
          </a:p>
        </p:txBody>
      </p:sp>
      <p:sp>
        <p:nvSpPr>
          <p:cNvPr id="16" name="Footer Placeholder 5">
            <a:extLst>
              <a:ext uri="{FF2B5EF4-FFF2-40B4-BE49-F238E27FC236}">
                <a16:creationId xmlns:a16="http://schemas.microsoft.com/office/drawing/2014/main" id="{94023640-CF3E-0B48-9850-0722FA9C1B1F}"/>
              </a:ext>
            </a:extLst>
          </p:cNvPr>
          <p:cNvSpPr>
            <a:spLocks noGrp="1"/>
          </p:cNvSpPr>
          <p:nvPr>
            <p:ph type="ftr" sz="quarter" idx="11"/>
          </p:nvPr>
        </p:nvSpPr>
        <p:spPr>
          <a:xfrm>
            <a:off x="4572001" y="260648"/>
            <a:ext cx="2664296" cy="366183"/>
          </a:xfrm>
          <a:prstGeom prst="rect">
            <a:avLst/>
          </a:prstGeom>
        </p:spPr>
        <p:txBody>
          <a:bodyPr/>
          <a:lstStyle>
            <a:lvl1pPr>
              <a:defRPr sz="750" b="0" i="0">
                <a:solidFill>
                  <a:srgbClr val="1C0860"/>
                </a:solidFill>
                <a:latin typeface="FSAlbert" panose="02000506040000020004" pitchFamily="2" charset="0"/>
              </a:defRPr>
            </a:lvl1pPr>
          </a:lstStyle>
          <a:p>
            <a:r>
              <a:rPr lang="en-US"/>
              <a:t>Presentation Title</a:t>
            </a:r>
          </a:p>
        </p:txBody>
      </p:sp>
    </p:spTree>
    <p:extLst>
      <p:ext uri="{BB962C8B-B14F-4D97-AF65-F5344CB8AC3E}">
        <p14:creationId xmlns:p14="http://schemas.microsoft.com/office/powerpoint/2010/main" val="2024438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 Quote Pic right - 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5139-48EF-8A47-B049-542BE51CBC9E}"/>
              </a:ext>
            </a:extLst>
          </p:cNvPr>
          <p:cNvSpPr>
            <a:spLocks noGrp="1"/>
          </p:cNvSpPr>
          <p:nvPr>
            <p:ph type="title" hasCustomPrompt="1"/>
          </p:nvPr>
        </p:nvSpPr>
        <p:spPr>
          <a:xfrm>
            <a:off x="640804" y="2469982"/>
            <a:ext cx="2949575" cy="2216779"/>
          </a:xfrm>
          <a:prstGeom prst="rect">
            <a:avLst/>
          </a:prstGeom>
        </p:spPr>
        <p:txBody>
          <a:bodyPr anchor="t"/>
          <a:lstStyle>
            <a:lvl1pPr>
              <a:defRPr sz="1500" b="0" i="0">
                <a:solidFill>
                  <a:srgbClr val="1C0860"/>
                </a:solidFill>
                <a:latin typeface="Barlow" pitchFamily="2" charset="77"/>
              </a:defRPr>
            </a:lvl1pPr>
          </a:lstStyle>
          <a:p>
            <a:r>
              <a:rPr lang="en-GB"/>
              <a:t>Quote</a:t>
            </a:r>
            <a:endParaRPr lang="en-US"/>
          </a:p>
        </p:txBody>
      </p:sp>
      <p:sp>
        <p:nvSpPr>
          <p:cNvPr id="4" name="Text Placeholder 3">
            <a:extLst>
              <a:ext uri="{FF2B5EF4-FFF2-40B4-BE49-F238E27FC236}">
                <a16:creationId xmlns:a16="http://schemas.microsoft.com/office/drawing/2014/main" id="{F4D30484-B60B-8A44-8513-28C9DDC25B97}"/>
              </a:ext>
            </a:extLst>
          </p:cNvPr>
          <p:cNvSpPr>
            <a:spLocks noGrp="1"/>
          </p:cNvSpPr>
          <p:nvPr>
            <p:ph type="body" sz="half" idx="2" hasCustomPrompt="1"/>
          </p:nvPr>
        </p:nvSpPr>
        <p:spPr>
          <a:xfrm>
            <a:off x="640876" y="4686761"/>
            <a:ext cx="2949575" cy="695925"/>
          </a:xfrm>
          <a:prstGeom prst="rect">
            <a:avLst/>
          </a:prstGeom>
        </p:spPr>
        <p:txBody>
          <a:bodyPr/>
          <a:lstStyle>
            <a:lvl1pPr marL="0" indent="0">
              <a:buNone/>
              <a:defRPr sz="900" b="0" i="0">
                <a:latin typeface="Barlow"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NAME</a:t>
            </a:r>
          </a:p>
        </p:txBody>
      </p:sp>
      <p:pic>
        <p:nvPicPr>
          <p:cNvPr id="15" name="Picture 14">
            <a:extLst>
              <a:ext uri="{FF2B5EF4-FFF2-40B4-BE49-F238E27FC236}">
                <a16:creationId xmlns:a16="http://schemas.microsoft.com/office/drawing/2014/main" id="{057FBABA-6A95-A747-AB18-21E1D996D913}"/>
              </a:ext>
            </a:extLst>
          </p:cNvPr>
          <p:cNvPicPr>
            <a:picLocks noChangeAspect="1"/>
          </p:cNvPicPr>
          <p:nvPr userDrawn="1"/>
        </p:nvPicPr>
        <p:blipFill>
          <a:blip r:embed="rId2"/>
          <a:stretch>
            <a:fillRect/>
          </a:stretch>
        </p:blipFill>
        <p:spPr>
          <a:xfrm>
            <a:off x="724495" y="1521886"/>
            <a:ext cx="901700" cy="778933"/>
          </a:xfrm>
          <a:prstGeom prst="rect">
            <a:avLst/>
          </a:prstGeom>
        </p:spPr>
      </p:pic>
      <p:sp>
        <p:nvSpPr>
          <p:cNvPr id="17" name="Slide Number Placeholder 4">
            <a:extLst>
              <a:ext uri="{FF2B5EF4-FFF2-40B4-BE49-F238E27FC236}">
                <a16:creationId xmlns:a16="http://schemas.microsoft.com/office/drawing/2014/main" id="{EF1E4720-5B15-1C42-A093-D4717070A07E}"/>
              </a:ext>
            </a:extLst>
          </p:cNvPr>
          <p:cNvSpPr>
            <a:spLocks noGrp="1"/>
          </p:cNvSpPr>
          <p:nvPr>
            <p:ph type="sldNum" sz="quarter" idx="12"/>
          </p:nvPr>
        </p:nvSpPr>
        <p:spPr>
          <a:xfrm>
            <a:off x="179513" y="203113"/>
            <a:ext cx="360040" cy="366183"/>
          </a:xfrm>
          <a:prstGeom prst="rect">
            <a:avLst/>
          </a:prstGeom>
        </p:spPr>
        <p:txBody>
          <a:bodyPr/>
          <a:lstStyle>
            <a:lvl1pPr algn="l">
              <a:defRPr sz="750" b="1" i="0">
                <a:solidFill>
                  <a:schemeClr val="bg1"/>
                </a:solidFill>
                <a:latin typeface="Barlow Condensed" pitchFamily="2" charset="77"/>
              </a:defRPr>
            </a:lvl1pPr>
          </a:lstStyle>
          <a:p>
            <a:fld id="{3D30F077-4B20-B345-823A-4E33572CE416}" type="slidenum">
              <a:rPr lang="en-US" smtClean="0"/>
              <a:pPr/>
              <a:t>‹#›</a:t>
            </a:fld>
            <a:endParaRPr lang="en-US"/>
          </a:p>
        </p:txBody>
      </p:sp>
      <p:sp>
        <p:nvSpPr>
          <p:cNvPr id="21" name="Picture Placeholder 20">
            <a:extLst>
              <a:ext uri="{FF2B5EF4-FFF2-40B4-BE49-F238E27FC236}">
                <a16:creationId xmlns:a16="http://schemas.microsoft.com/office/drawing/2014/main" id="{B0B5DB29-9CA7-4147-ACD5-1999B5DEA7FB}"/>
              </a:ext>
            </a:extLst>
          </p:cNvPr>
          <p:cNvSpPr>
            <a:spLocks noGrp="1"/>
          </p:cNvSpPr>
          <p:nvPr>
            <p:ph type="pic" sz="quarter" idx="13"/>
          </p:nvPr>
        </p:nvSpPr>
        <p:spPr>
          <a:xfrm>
            <a:off x="4211961" y="0"/>
            <a:ext cx="4932040" cy="68580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3840421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 Quote Pic right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5139-48EF-8A47-B049-542BE51CBC9E}"/>
              </a:ext>
            </a:extLst>
          </p:cNvPr>
          <p:cNvSpPr>
            <a:spLocks noGrp="1"/>
          </p:cNvSpPr>
          <p:nvPr>
            <p:ph type="title" hasCustomPrompt="1"/>
          </p:nvPr>
        </p:nvSpPr>
        <p:spPr>
          <a:xfrm>
            <a:off x="640804" y="2469982"/>
            <a:ext cx="2949575" cy="2216779"/>
          </a:xfrm>
          <a:prstGeom prst="rect">
            <a:avLst/>
          </a:prstGeom>
        </p:spPr>
        <p:txBody>
          <a:bodyPr anchor="t"/>
          <a:lstStyle>
            <a:lvl1pPr>
              <a:defRPr sz="1500" b="0" i="0">
                <a:solidFill>
                  <a:srgbClr val="1C0860"/>
                </a:solidFill>
                <a:latin typeface="Barlow" pitchFamily="2" charset="77"/>
              </a:defRPr>
            </a:lvl1pPr>
          </a:lstStyle>
          <a:p>
            <a:r>
              <a:rPr lang="en-GB"/>
              <a:t>Quote</a:t>
            </a:r>
            <a:endParaRPr lang="en-US"/>
          </a:p>
        </p:txBody>
      </p:sp>
      <p:sp>
        <p:nvSpPr>
          <p:cNvPr id="4" name="Text Placeholder 3">
            <a:extLst>
              <a:ext uri="{FF2B5EF4-FFF2-40B4-BE49-F238E27FC236}">
                <a16:creationId xmlns:a16="http://schemas.microsoft.com/office/drawing/2014/main" id="{F4D30484-B60B-8A44-8513-28C9DDC25B97}"/>
              </a:ext>
            </a:extLst>
          </p:cNvPr>
          <p:cNvSpPr>
            <a:spLocks noGrp="1"/>
          </p:cNvSpPr>
          <p:nvPr>
            <p:ph type="body" sz="half" idx="2" hasCustomPrompt="1"/>
          </p:nvPr>
        </p:nvSpPr>
        <p:spPr>
          <a:xfrm>
            <a:off x="640876" y="4686761"/>
            <a:ext cx="2949575" cy="695925"/>
          </a:xfrm>
          <a:prstGeom prst="rect">
            <a:avLst/>
          </a:prstGeom>
        </p:spPr>
        <p:txBody>
          <a:bodyPr/>
          <a:lstStyle>
            <a:lvl1pPr marL="0" indent="0">
              <a:buNone/>
              <a:defRPr sz="900" b="0" i="0">
                <a:latin typeface="Barlow" pitchFamily="2" charset="77"/>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NAME</a:t>
            </a:r>
          </a:p>
        </p:txBody>
      </p:sp>
      <p:sp>
        <p:nvSpPr>
          <p:cNvPr id="17" name="Slide Number Placeholder 4">
            <a:extLst>
              <a:ext uri="{FF2B5EF4-FFF2-40B4-BE49-F238E27FC236}">
                <a16:creationId xmlns:a16="http://schemas.microsoft.com/office/drawing/2014/main" id="{EF1E4720-5B15-1C42-A093-D4717070A07E}"/>
              </a:ext>
            </a:extLst>
          </p:cNvPr>
          <p:cNvSpPr>
            <a:spLocks noGrp="1"/>
          </p:cNvSpPr>
          <p:nvPr>
            <p:ph type="sldNum" sz="quarter" idx="12"/>
          </p:nvPr>
        </p:nvSpPr>
        <p:spPr>
          <a:xfrm>
            <a:off x="179513" y="203113"/>
            <a:ext cx="360040" cy="366183"/>
          </a:xfrm>
          <a:prstGeom prst="rect">
            <a:avLst/>
          </a:prstGeom>
        </p:spPr>
        <p:txBody>
          <a:bodyPr/>
          <a:lstStyle>
            <a:lvl1pPr algn="l">
              <a:defRPr sz="750" b="1" i="0">
                <a:solidFill>
                  <a:schemeClr val="bg1"/>
                </a:solidFill>
                <a:latin typeface="Barlow Condensed" pitchFamily="2" charset="77"/>
              </a:defRPr>
            </a:lvl1pPr>
          </a:lstStyle>
          <a:p>
            <a:fld id="{3D30F077-4B20-B345-823A-4E33572CE416}" type="slidenum">
              <a:rPr lang="en-US" smtClean="0"/>
              <a:pPr/>
              <a:t>‹#›</a:t>
            </a:fld>
            <a:endParaRPr lang="en-US"/>
          </a:p>
        </p:txBody>
      </p:sp>
      <p:sp>
        <p:nvSpPr>
          <p:cNvPr id="21" name="Picture Placeholder 20">
            <a:extLst>
              <a:ext uri="{FF2B5EF4-FFF2-40B4-BE49-F238E27FC236}">
                <a16:creationId xmlns:a16="http://schemas.microsoft.com/office/drawing/2014/main" id="{B0B5DB29-9CA7-4147-ACD5-1999B5DEA7FB}"/>
              </a:ext>
            </a:extLst>
          </p:cNvPr>
          <p:cNvSpPr>
            <a:spLocks noGrp="1"/>
          </p:cNvSpPr>
          <p:nvPr>
            <p:ph type="pic" sz="quarter" idx="13"/>
          </p:nvPr>
        </p:nvSpPr>
        <p:spPr>
          <a:xfrm>
            <a:off x="4211961" y="0"/>
            <a:ext cx="4932040" cy="6858000"/>
          </a:xfrm>
          <a:prstGeom prst="rect">
            <a:avLst/>
          </a:prstGeom>
        </p:spPr>
        <p:txBody>
          <a:bodyPr/>
          <a:lstStyle>
            <a:lvl1pPr marL="0" indent="0">
              <a:buNone/>
              <a:defRPr/>
            </a:lvl1pPr>
          </a:lstStyle>
          <a:p>
            <a:endParaRPr lang="en-US"/>
          </a:p>
        </p:txBody>
      </p:sp>
      <p:pic>
        <p:nvPicPr>
          <p:cNvPr id="3" name="Picture 2">
            <a:extLst>
              <a:ext uri="{FF2B5EF4-FFF2-40B4-BE49-F238E27FC236}">
                <a16:creationId xmlns:a16="http://schemas.microsoft.com/office/drawing/2014/main" id="{254B58BA-BFA9-9A43-930E-B0EFA29145FF}"/>
              </a:ext>
            </a:extLst>
          </p:cNvPr>
          <p:cNvPicPr>
            <a:picLocks noChangeAspect="1"/>
          </p:cNvPicPr>
          <p:nvPr userDrawn="1"/>
        </p:nvPicPr>
        <p:blipFill>
          <a:blip r:embed="rId2"/>
          <a:stretch>
            <a:fillRect/>
          </a:stretch>
        </p:blipFill>
        <p:spPr>
          <a:xfrm>
            <a:off x="755577" y="1528008"/>
            <a:ext cx="901700" cy="778933"/>
          </a:xfrm>
          <a:prstGeom prst="rect">
            <a:avLst/>
          </a:prstGeom>
        </p:spPr>
      </p:pic>
    </p:spTree>
    <p:extLst>
      <p:ext uri="{BB962C8B-B14F-4D97-AF65-F5344CB8AC3E}">
        <p14:creationId xmlns:p14="http://schemas.microsoft.com/office/powerpoint/2010/main" val="19654949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entation slide 36p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47976" b="11837"/>
          <a:stretch/>
        </p:blipFill>
        <p:spPr>
          <a:xfrm>
            <a:off x="6251119" y="3044957"/>
            <a:ext cx="2892881" cy="3813043"/>
          </a:xfrm>
          <a:prstGeom prst="rect">
            <a:avLst/>
          </a:prstGeom>
        </p:spPr>
      </p:pic>
      <p:sp>
        <p:nvSpPr>
          <p:cNvPr id="9" name="Title 1"/>
          <p:cNvSpPr>
            <a:spLocks noGrp="1"/>
          </p:cNvSpPr>
          <p:nvPr>
            <p:ph type="title" hasCustomPrompt="1"/>
          </p:nvPr>
        </p:nvSpPr>
        <p:spPr>
          <a:xfrm>
            <a:off x="395537" y="2636912"/>
            <a:ext cx="8424938" cy="864096"/>
          </a:xfrm>
        </p:spPr>
        <p:txBody>
          <a:bodyPr/>
          <a:lstStyle>
            <a:lvl1pPr>
              <a:spcAft>
                <a:spcPts val="2400"/>
              </a:spcAft>
              <a:defRPr sz="3200">
                <a:solidFill>
                  <a:srgbClr val="005EB8"/>
                </a:solidFill>
              </a:defRPr>
            </a:lvl1pPr>
          </a:lstStyle>
          <a:p>
            <a:pPr>
              <a:spcAft>
                <a:spcPts val="2400"/>
              </a:spcAft>
            </a:pPr>
            <a:r>
              <a:rPr lang="en-GB" sz="3600" b="1" dirty="0">
                <a:solidFill>
                  <a:srgbClr val="005EB8"/>
                </a:solidFill>
                <a:latin typeface="Arial" panose="020B0604020202020204" pitchFamily="34" charset="0"/>
                <a:cs typeface="Arial" panose="020B0604020202020204" pitchFamily="34" charset="0"/>
              </a:rPr>
              <a:t>Presentation title slide 36pt</a:t>
            </a:r>
            <a:endParaRPr lang="en-GB" sz="3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5E37B36-A254-4E38-93AB-DD13D9F0EA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5711" y="0"/>
            <a:ext cx="2508288" cy="1440000"/>
          </a:xfrm>
          <a:prstGeom prst="rect">
            <a:avLst/>
          </a:prstGeom>
        </p:spPr>
      </p:pic>
    </p:spTree>
    <p:extLst>
      <p:ext uri="{BB962C8B-B14F-4D97-AF65-F5344CB8AC3E}">
        <p14:creationId xmlns:p14="http://schemas.microsoft.com/office/powerpoint/2010/main" val="25362049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esentation/Presenter slide 36pt/24p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47976" b="11837"/>
          <a:stretch/>
        </p:blipFill>
        <p:spPr>
          <a:xfrm>
            <a:off x="6251119" y="3044957"/>
            <a:ext cx="2892881" cy="3813043"/>
          </a:xfrm>
          <a:prstGeom prst="rect">
            <a:avLst/>
          </a:prstGeom>
        </p:spPr>
      </p:pic>
      <p:sp>
        <p:nvSpPr>
          <p:cNvPr id="2" name="Title 1"/>
          <p:cNvSpPr>
            <a:spLocks noGrp="1"/>
          </p:cNvSpPr>
          <p:nvPr>
            <p:ph type="title" hasCustomPrompt="1"/>
          </p:nvPr>
        </p:nvSpPr>
        <p:spPr>
          <a:xfrm>
            <a:off x="395537" y="2636912"/>
            <a:ext cx="8424938" cy="792088"/>
          </a:xfrm>
        </p:spPr>
        <p:txBody>
          <a:bodyPr/>
          <a:lstStyle>
            <a:lvl1pPr>
              <a:spcAft>
                <a:spcPts val="2400"/>
              </a:spcAft>
              <a:defRPr sz="3200"/>
            </a:lvl1pPr>
          </a:lstStyle>
          <a:p>
            <a:pPr>
              <a:spcAft>
                <a:spcPts val="2400"/>
              </a:spcAft>
            </a:pPr>
            <a:r>
              <a:rPr lang="en-GB" sz="3600" b="1" dirty="0">
                <a:solidFill>
                  <a:srgbClr val="005EB8"/>
                </a:solidFill>
                <a:latin typeface="Arial" panose="020B0604020202020204" pitchFamily="34" charset="0"/>
                <a:cs typeface="Arial" panose="020B0604020202020204" pitchFamily="34" charset="0"/>
              </a:rPr>
              <a:t>Presentation title slide 36pt</a:t>
            </a:r>
            <a:endParaRPr lang="en-GB" sz="3600" dirty="0">
              <a:latin typeface="Arial" panose="020B0604020202020204" pitchFamily="34" charset="0"/>
              <a:cs typeface="Arial" panose="020B0604020202020204" pitchFamily="34" charset="0"/>
            </a:endParaRPr>
          </a:p>
        </p:txBody>
      </p:sp>
      <p:sp>
        <p:nvSpPr>
          <p:cNvPr id="8" name="Text Placeholder 7"/>
          <p:cNvSpPr>
            <a:spLocks noGrp="1"/>
          </p:cNvSpPr>
          <p:nvPr>
            <p:ph type="body" sz="quarter" idx="10" hasCustomPrompt="1"/>
          </p:nvPr>
        </p:nvSpPr>
        <p:spPr>
          <a:xfrm>
            <a:off x="395536" y="3501008"/>
            <a:ext cx="5000826" cy="1560173"/>
          </a:xfrm>
        </p:spPr>
        <p:txBody>
          <a:bodyPr>
            <a:noAutofit/>
          </a:bodyPr>
          <a:lstStyle>
            <a:lvl1pPr marL="0" indent="0">
              <a:buNone/>
              <a:defRPr sz="2400" b="1" baseline="0"/>
            </a:lvl1pPr>
          </a:lstStyle>
          <a:p>
            <a:pPr lvl="0"/>
            <a:r>
              <a:rPr lang="en-GB" dirty="0"/>
              <a:t>Presenter name 24pt</a:t>
            </a:r>
            <a:br>
              <a:rPr lang="en-GB" dirty="0"/>
            </a:br>
            <a:r>
              <a:rPr lang="en-GB" dirty="0"/>
              <a:t>Presenter job title</a:t>
            </a:r>
            <a:br>
              <a:rPr lang="en-GB" dirty="0"/>
            </a:br>
            <a:r>
              <a:rPr lang="en-GB" dirty="0"/>
              <a:t>Date</a:t>
            </a:r>
          </a:p>
        </p:txBody>
      </p:sp>
      <p:pic>
        <p:nvPicPr>
          <p:cNvPr id="6" name="Picture 5">
            <a:extLst>
              <a:ext uri="{FF2B5EF4-FFF2-40B4-BE49-F238E27FC236}">
                <a16:creationId xmlns:a16="http://schemas.microsoft.com/office/drawing/2014/main" id="{44C77023-62A6-4395-B19C-610055FF1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5711" y="0"/>
            <a:ext cx="2508288" cy="1440000"/>
          </a:xfrm>
          <a:prstGeom prst="rect">
            <a:avLst/>
          </a:prstGeom>
        </p:spPr>
      </p:pic>
    </p:spTree>
    <p:extLst>
      <p:ext uri="{BB962C8B-B14F-4D97-AF65-F5344CB8AC3E}">
        <p14:creationId xmlns:p14="http://schemas.microsoft.com/office/powerpoint/2010/main" val="1122988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with shapes">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27B4EA-56D5-40A5-951C-369EC0F9CDBA}" type="slidenum">
              <a:rPr lang="en-US" smtClean="0"/>
              <a:pPr/>
              <a:t>‹#›</a:t>
            </a:fld>
            <a:endParaRPr lang="en-US" dirty="0"/>
          </a:p>
        </p:txBody>
      </p:sp>
      <p:sp>
        <p:nvSpPr>
          <p:cNvPr id="10" name="Content Placeholder 2"/>
          <p:cNvSpPr>
            <a:spLocks noGrp="1"/>
          </p:cNvSpPr>
          <p:nvPr userDrawn="1">
            <p:ph idx="1"/>
          </p:nvPr>
        </p:nvSpPr>
        <p:spPr>
          <a:xfrm>
            <a:off x="457200" y="3230563"/>
            <a:ext cx="8229600" cy="2698768"/>
          </a:xfrm>
        </p:spPr>
        <p:txBody>
          <a:bodyPr/>
          <a:lstStyle/>
          <a:p>
            <a:pPr lvl="0"/>
            <a:r>
              <a:rPr lang="en-US">
                <a:latin typeface="Arial"/>
                <a:cs typeface="Arial"/>
              </a:rPr>
              <a:t>Click to edit Master text styles</a:t>
            </a:r>
          </a:p>
        </p:txBody>
      </p:sp>
      <p:sp>
        <p:nvSpPr>
          <p:cNvPr id="11" name="Title 1"/>
          <p:cNvSpPr>
            <a:spLocks noGrp="1"/>
          </p:cNvSpPr>
          <p:nvPr userDrawn="1">
            <p:ph type="title" hasCustomPrompt="1"/>
          </p:nvPr>
        </p:nvSpPr>
        <p:spPr>
          <a:xfrm>
            <a:off x="457200" y="1905000"/>
            <a:ext cx="8229600" cy="1143000"/>
          </a:xfrm>
        </p:spPr>
        <p:txBody>
          <a:bodyPr>
            <a:normAutofit/>
          </a:bodyPr>
          <a:lstStyle>
            <a:lvl1pPr algn="l" defTabSz="914400" rtl="0" eaLnBrk="1" latinLnBrk="0" hangingPunct="1">
              <a:spcBef>
                <a:spcPct val="0"/>
              </a:spcBef>
              <a:buNone/>
              <a:defRPr lang="en-US" sz="4200" b="1" kern="1200" spc="-150" dirty="0">
                <a:solidFill>
                  <a:srgbClr val="4E5590"/>
                </a:solidFill>
                <a:latin typeface="Arial Bold" pitchFamily="34" charset="0"/>
                <a:ea typeface="+mn-ea"/>
                <a:cs typeface="Arial Bold" pitchFamily="34" charset="0"/>
              </a:defRPr>
            </a:lvl1pPr>
          </a:lstStyle>
          <a:p>
            <a:pPr algn="l"/>
            <a:r>
              <a:rPr lang="en-US" b="1" spc="-150" dirty="0">
                <a:solidFill>
                  <a:srgbClr val="4E5590"/>
                </a:solidFill>
                <a:latin typeface="Arial"/>
                <a:cs typeface="Arial"/>
              </a:rPr>
              <a:t>Type heading here</a:t>
            </a:r>
          </a:p>
        </p:txBody>
      </p:sp>
      <p:pic>
        <p:nvPicPr>
          <p:cNvPr id="12" name="Picture 11"/>
          <p:cNvPicPr>
            <a:picLocks noChangeAspect="1"/>
          </p:cNvPicPr>
          <p:nvPr userDrawn="1"/>
        </p:nvPicPr>
        <p:blipFill>
          <a:blip r:embed="rId2" cstate="print"/>
          <a:stretch>
            <a:fillRect/>
          </a:stretch>
        </p:blipFill>
        <p:spPr>
          <a:xfrm>
            <a:off x="4067944" y="-603448"/>
            <a:ext cx="7254243" cy="9842500"/>
          </a:xfrm>
          <a:prstGeom prst="rect">
            <a:avLst/>
          </a:prstGeom>
        </p:spPr>
      </p:pic>
      <p:pic>
        <p:nvPicPr>
          <p:cNvPr id="13" name="Picture 12" descr="CSP MASTER LOGO cmyk.eps"/>
          <p:cNvPicPr>
            <a:picLocks noChangeAspect="1"/>
          </p:cNvPicPr>
          <p:nvPr userDrawn="1"/>
        </p:nvPicPr>
        <p:blipFill>
          <a:blip r:embed="rId3" cstate="print"/>
          <a:stretch>
            <a:fillRect/>
          </a:stretch>
        </p:blipFill>
        <p:spPr>
          <a:xfrm>
            <a:off x="228600" y="152400"/>
            <a:ext cx="1600200" cy="927075"/>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pter/breaker slide 36p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47976" b="11837"/>
          <a:stretch/>
        </p:blipFill>
        <p:spPr>
          <a:xfrm>
            <a:off x="6251119" y="3044957"/>
            <a:ext cx="2892881" cy="3813043"/>
          </a:xfrm>
          <a:prstGeom prst="rect">
            <a:avLst/>
          </a:prstGeom>
        </p:spPr>
      </p:pic>
      <p:sp>
        <p:nvSpPr>
          <p:cNvPr id="2" name="Title 1"/>
          <p:cNvSpPr>
            <a:spLocks noGrp="1"/>
          </p:cNvSpPr>
          <p:nvPr>
            <p:ph type="title" hasCustomPrompt="1"/>
          </p:nvPr>
        </p:nvSpPr>
        <p:spPr>
          <a:xfrm>
            <a:off x="323530" y="2636912"/>
            <a:ext cx="7776863" cy="1224136"/>
          </a:xfrm>
        </p:spPr>
        <p:txBody>
          <a:bodyPr/>
          <a:lstStyle>
            <a:lvl1pPr>
              <a:spcAft>
                <a:spcPts val="2400"/>
              </a:spcAft>
              <a:defRPr sz="3200"/>
            </a:lvl1pPr>
          </a:lstStyle>
          <a:p>
            <a:pPr>
              <a:spcAft>
                <a:spcPts val="2400"/>
              </a:spcAft>
            </a:pPr>
            <a:r>
              <a:rPr lang="en-GB" sz="3600" b="1" dirty="0">
                <a:solidFill>
                  <a:srgbClr val="005EB8"/>
                </a:solidFill>
                <a:latin typeface="Arial" panose="020B0604020202020204" pitchFamily="34" charset="0"/>
                <a:cs typeface="Arial" panose="020B0604020202020204" pitchFamily="34" charset="0"/>
              </a:rPr>
              <a:t>Chapter/breaker/question </a:t>
            </a:r>
            <a:br>
              <a:rPr lang="en-GB" sz="3600" b="1" dirty="0">
                <a:solidFill>
                  <a:srgbClr val="005EB8"/>
                </a:solidFill>
                <a:latin typeface="Arial" panose="020B0604020202020204" pitchFamily="34" charset="0"/>
                <a:cs typeface="Arial" panose="020B0604020202020204" pitchFamily="34" charset="0"/>
              </a:rPr>
            </a:br>
            <a:r>
              <a:rPr lang="en-GB" sz="3600" b="1" dirty="0">
                <a:solidFill>
                  <a:srgbClr val="005EB8"/>
                </a:solidFill>
                <a:latin typeface="Arial" panose="020B0604020202020204" pitchFamily="34" charset="0"/>
                <a:cs typeface="Arial" panose="020B0604020202020204" pitchFamily="34" charset="0"/>
              </a:rPr>
              <a:t>slide 36pt</a:t>
            </a:r>
          </a:p>
        </p:txBody>
      </p:sp>
    </p:spTree>
    <p:extLst>
      <p:ext uri="{BB962C8B-B14F-4D97-AF65-F5344CB8AC3E}">
        <p14:creationId xmlns:p14="http://schemas.microsoft.com/office/powerpoint/2010/main" val="11960564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Content slide v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395536" y="1508788"/>
            <a:ext cx="8496944" cy="44404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170924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v2">
    <p:spTree>
      <p:nvGrpSpPr>
        <p:cNvPr id="1" name=""/>
        <p:cNvGrpSpPr/>
        <p:nvPr/>
      </p:nvGrpSpPr>
      <p:grpSpPr>
        <a:xfrm>
          <a:off x="0" y="0"/>
          <a:ext cx="0" cy="0"/>
          <a:chOff x="0" y="0"/>
          <a:chExt cx="0" cy="0"/>
        </a:xfrm>
      </p:grpSpPr>
      <p:sp>
        <p:nvSpPr>
          <p:cNvPr id="3" name="Rectangle 2"/>
          <p:cNvSpPr/>
          <p:nvPr userDrawn="1"/>
        </p:nvSpPr>
        <p:spPr>
          <a:xfrm>
            <a:off x="0" y="12540"/>
            <a:ext cx="9144000" cy="5912737"/>
          </a:xfrm>
          <a:prstGeom prst="rect">
            <a:avLst/>
          </a:prstGeom>
          <a:solidFill>
            <a:srgbClr val="005EB8"/>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Content Placeholder 2"/>
          <p:cNvSpPr>
            <a:spLocks noGrp="1"/>
          </p:cNvSpPr>
          <p:nvPr>
            <p:ph idx="1"/>
          </p:nvPr>
        </p:nvSpPr>
        <p:spPr>
          <a:xfrm>
            <a:off x="395537" y="1508787"/>
            <a:ext cx="8485895" cy="422447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4181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ontent slide v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162658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742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trategy with enable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6D5D9-A46A-4EF6-8156-0AD1D40E57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6443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trategy with prioriti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882FC-DC4E-4876-8B0C-F86860BB6E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82790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ompassionate">
    <p:spTree>
      <p:nvGrpSpPr>
        <p:cNvPr id="1" name=""/>
        <p:cNvGrpSpPr/>
        <p:nvPr/>
      </p:nvGrpSpPr>
      <p:grpSpPr>
        <a:xfrm>
          <a:off x="0" y="0"/>
          <a:ext cx="0" cy="0"/>
          <a:chOff x="0" y="0"/>
          <a:chExt cx="0" cy="0"/>
        </a:xfrm>
      </p:grpSpPr>
      <p:sp>
        <p:nvSpPr>
          <p:cNvPr id="8" name="TextBox 7"/>
          <p:cNvSpPr txBox="1"/>
          <p:nvPr userDrawn="1"/>
        </p:nvSpPr>
        <p:spPr>
          <a:xfrm>
            <a:off x="4148732" y="3005628"/>
            <a:ext cx="3519612" cy="1754326"/>
          </a:xfrm>
          <a:prstGeom prst="rect">
            <a:avLst/>
          </a:prstGeom>
          <a:noFill/>
        </p:spPr>
        <p:txBody>
          <a:bodyPr wrap="square" rtlCol="0">
            <a:spAutoFit/>
          </a:bodyPr>
          <a:lstStyle/>
          <a:p>
            <a:r>
              <a:rPr lang="en-GB" sz="1800" dirty="0">
                <a:solidFill>
                  <a:schemeClr val="tx1">
                    <a:lumMod val="75000"/>
                    <a:lumOff val="25000"/>
                  </a:schemeClr>
                </a:solidFill>
                <a:latin typeface="Arial" panose="020B0604020202020204" pitchFamily="34" charset="0"/>
                <a:cs typeface="Arial" panose="020B0604020202020204" pitchFamily="34" charset="0"/>
              </a:rPr>
              <a:t>We put patients and our service users at the heart of everything we do. We’re positive, kind and polite. We understand diversity. We’re respectful, patient </a:t>
            </a:r>
            <a:br>
              <a:rPr lang="en-GB" sz="1800" dirty="0">
                <a:solidFill>
                  <a:schemeClr val="tx1">
                    <a:lumMod val="75000"/>
                    <a:lumOff val="25000"/>
                  </a:schemeClr>
                </a:solidFill>
                <a:latin typeface="Arial" panose="020B0604020202020204" pitchFamily="34" charset="0"/>
                <a:cs typeface="Arial" panose="020B0604020202020204" pitchFamily="34" charset="0"/>
              </a:rPr>
            </a:br>
            <a:r>
              <a:rPr lang="en-GB" sz="1800" dirty="0">
                <a:solidFill>
                  <a:schemeClr val="tx1">
                    <a:lumMod val="75000"/>
                    <a:lumOff val="25000"/>
                  </a:schemeClr>
                </a:solidFill>
                <a:latin typeface="Arial" panose="020B0604020202020204" pitchFamily="34" charset="0"/>
                <a:cs typeface="Arial" panose="020B0604020202020204" pitchFamily="34" charset="0"/>
              </a:rPr>
              <a:t>and tolerant.</a:t>
            </a:r>
          </a:p>
        </p:txBody>
      </p:sp>
      <p:cxnSp>
        <p:nvCxnSpPr>
          <p:cNvPr id="10" name="Straight Connector 9"/>
          <p:cNvCxnSpPr/>
          <p:nvPr userDrawn="1"/>
        </p:nvCxnSpPr>
        <p:spPr>
          <a:xfrm>
            <a:off x="3923928" y="1586009"/>
            <a:ext cx="0" cy="3840000"/>
          </a:xfrm>
          <a:prstGeom prst="line">
            <a:avLst/>
          </a:prstGeom>
          <a:ln>
            <a:solidFill>
              <a:srgbClr val="330072"/>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4139953" y="1700810"/>
            <a:ext cx="2880320" cy="461665"/>
          </a:xfrm>
          <a:prstGeom prst="rect">
            <a:avLst/>
          </a:prstGeom>
          <a:noFill/>
        </p:spPr>
        <p:txBody>
          <a:bodyPr wrap="square" rtlCol="0">
            <a:spAutoFit/>
          </a:bodyPr>
          <a:lstStyle/>
          <a:p>
            <a:pPr>
              <a:spcAft>
                <a:spcPts val="2400"/>
              </a:spcAft>
            </a:pPr>
            <a:r>
              <a:rPr lang="en-GB" sz="2400" b="1" dirty="0">
                <a:solidFill>
                  <a:srgbClr val="005EB8"/>
                </a:solidFill>
                <a:latin typeface="+mj-lt"/>
              </a:rPr>
              <a:t>Our values</a:t>
            </a:r>
          </a:p>
        </p:txBody>
      </p:sp>
      <p:pic>
        <p:nvPicPr>
          <p:cNvPr id="1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48450" y="2292787"/>
            <a:ext cx="3150799" cy="56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57825" y="1913759"/>
            <a:ext cx="1956193" cy="322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79049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Compassionate content v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007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95537" y="1508788"/>
            <a:ext cx="8496944" cy="4440493"/>
          </a:xfrm>
        </p:spPr>
        <p:txBody>
          <a:bodyPr/>
          <a:lstStyle>
            <a:lvl1pPr>
              <a:buClr>
                <a:srgbClr val="330072"/>
              </a:buClr>
              <a:defRPr/>
            </a:lvl1pPr>
            <a:lvl2pPr>
              <a:buClr>
                <a:srgbClr val="330072"/>
              </a:buClr>
              <a:defRPr/>
            </a:lvl2pPr>
            <a:lvl3pPr>
              <a:buClr>
                <a:srgbClr val="330072"/>
              </a:buClr>
              <a:defRPr/>
            </a:lvl3pPr>
            <a:lvl4pPr>
              <a:buClr>
                <a:srgbClr val="330072"/>
              </a:buClr>
              <a:defRPr/>
            </a:lvl4pPr>
            <a:lvl5pPr>
              <a:buClr>
                <a:srgbClr val="33007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70209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slide v2_compassionate">
    <p:spTree>
      <p:nvGrpSpPr>
        <p:cNvPr id="1" name=""/>
        <p:cNvGrpSpPr/>
        <p:nvPr/>
      </p:nvGrpSpPr>
      <p:grpSpPr>
        <a:xfrm>
          <a:off x="0" y="0"/>
          <a:ext cx="0" cy="0"/>
          <a:chOff x="0" y="0"/>
          <a:chExt cx="0" cy="0"/>
        </a:xfrm>
      </p:grpSpPr>
      <p:sp>
        <p:nvSpPr>
          <p:cNvPr id="3" name="Rectangle 2"/>
          <p:cNvSpPr/>
          <p:nvPr userDrawn="1"/>
        </p:nvSpPr>
        <p:spPr>
          <a:xfrm>
            <a:off x="0" y="12540"/>
            <a:ext cx="9144000" cy="591273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Content Placeholder 2"/>
          <p:cNvSpPr>
            <a:spLocks noGrp="1"/>
          </p:cNvSpPr>
          <p:nvPr>
            <p:ph idx="1"/>
          </p:nvPr>
        </p:nvSpPr>
        <p:spPr>
          <a:xfrm>
            <a:off x="395537" y="1508787"/>
            <a:ext cx="8485895" cy="422447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67531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27B4EA-56D5-40A5-951C-369EC0F9CDBA}" type="slidenum">
              <a:rPr lang="en-US" smtClean="0"/>
              <a:pPr/>
              <a:t>‹#›</a:t>
            </a:fld>
            <a:endParaRPr lang="en-US" dirty="0"/>
          </a:p>
        </p:txBody>
      </p:sp>
      <p:pic>
        <p:nvPicPr>
          <p:cNvPr id="7" name="Picture 6"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8" name="Picture 7"/>
          <p:cNvPicPr>
            <a:picLocks noChangeAspect="1"/>
          </p:cNvPicPr>
          <p:nvPr userDrawn="1"/>
        </p:nvPicPr>
        <p:blipFill>
          <a:blip r:embed="rId3" cstate="print"/>
          <a:stretch>
            <a:fillRect/>
          </a:stretch>
        </p:blipFill>
        <p:spPr>
          <a:xfrm>
            <a:off x="1524000" y="152400"/>
            <a:ext cx="7329714" cy="1026160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Aspirational">
    <p:spTree>
      <p:nvGrpSpPr>
        <p:cNvPr id="1" name=""/>
        <p:cNvGrpSpPr/>
        <p:nvPr/>
      </p:nvGrpSpPr>
      <p:grpSpPr>
        <a:xfrm>
          <a:off x="0" y="0"/>
          <a:ext cx="0" cy="0"/>
          <a:chOff x="0" y="0"/>
          <a:chExt cx="0" cy="0"/>
        </a:xfrm>
      </p:grpSpPr>
      <p:cxnSp>
        <p:nvCxnSpPr>
          <p:cNvPr id="7" name="Straight Connector 6"/>
          <p:cNvCxnSpPr/>
          <p:nvPr userDrawn="1"/>
        </p:nvCxnSpPr>
        <p:spPr>
          <a:xfrm>
            <a:off x="3923928" y="1799909"/>
            <a:ext cx="0" cy="3840000"/>
          </a:xfrm>
          <a:prstGeom prst="line">
            <a:avLst/>
          </a:prstGeom>
          <a:ln>
            <a:solidFill>
              <a:srgbClr val="78BE2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122400" y="3005629"/>
            <a:ext cx="3329920" cy="2031325"/>
          </a:xfrm>
          <a:prstGeom prst="rect">
            <a:avLst/>
          </a:prstGeom>
          <a:noFill/>
        </p:spPr>
        <p:txBody>
          <a:bodyPr wrap="square" rtlCol="0">
            <a:spAutoFit/>
          </a:bodyPr>
          <a:lstStyle/>
          <a:p>
            <a:r>
              <a:rPr lang="en-GB" sz="1800" dirty="0">
                <a:solidFill>
                  <a:schemeClr val="tx1">
                    <a:lumMod val="75000"/>
                    <a:lumOff val="25000"/>
                  </a:schemeClr>
                </a:solidFill>
                <a:latin typeface="Arial" panose="020B0604020202020204" pitchFamily="34" charset="0"/>
                <a:cs typeface="Arial" panose="020B0604020202020204" pitchFamily="34" charset="0"/>
              </a:rPr>
              <a:t>We feel empowered and we empower our patients. We strive to improve. Our focus is on research and generating ideas and innovations. We’re open, transparent and we </a:t>
            </a:r>
            <a:br>
              <a:rPr lang="en-GB" sz="1800" dirty="0">
                <a:solidFill>
                  <a:schemeClr val="tx1">
                    <a:lumMod val="75000"/>
                    <a:lumOff val="25000"/>
                  </a:schemeClr>
                </a:solidFill>
                <a:latin typeface="Arial" panose="020B0604020202020204" pitchFamily="34" charset="0"/>
                <a:cs typeface="Arial" panose="020B0604020202020204" pitchFamily="34" charset="0"/>
              </a:rPr>
            </a:br>
            <a:r>
              <a:rPr lang="en-GB" sz="1800" dirty="0">
                <a:solidFill>
                  <a:schemeClr val="tx1">
                    <a:lumMod val="75000"/>
                    <a:lumOff val="25000"/>
                  </a:schemeClr>
                </a:solidFill>
                <a:latin typeface="Arial" panose="020B0604020202020204" pitchFamily="34" charset="0"/>
                <a:cs typeface="Arial" panose="020B0604020202020204" pitchFamily="34" charset="0"/>
              </a:rPr>
              <a:t>think creatively.</a:t>
            </a:r>
          </a:p>
        </p:txBody>
      </p:sp>
      <p:sp>
        <p:nvSpPr>
          <p:cNvPr id="11" name="TextBox 10"/>
          <p:cNvSpPr txBox="1"/>
          <p:nvPr userDrawn="1"/>
        </p:nvSpPr>
        <p:spPr>
          <a:xfrm>
            <a:off x="4139953" y="1700810"/>
            <a:ext cx="2808312" cy="461665"/>
          </a:xfrm>
          <a:prstGeom prst="rect">
            <a:avLst/>
          </a:prstGeom>
          <a:noFill/>
        </p:spPr>
        <p:txBody>
          <a:bodyPr wrap="square" rtlCol="0">
            <a:spAutoFit/>
          </a:bodyPr>
          <a:lstStyle/>
          <a:p>
            <a:pPr>
              <a:spcAft>
                <a:spcPts val="2400"/>
              </a:spcAft>
            </a:pPr>
            <a:r>
              <a:rPr lang="en-GB" sz="2400" b="1" dirty="0">
                <a:solidFill>
                  <a:srgbClr val="005EB8"/>
                </a:solidFill>
                <a:latin typeface="+mj-lt"/>
              </a:rPr>
              <a:t>Our values</a:t>
            </a:r>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70199" y="1895198"/>
            <a:ext cx="2090583" cy="3648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11963" y="2262052"/>
            <a:ext cx="2502727" cy="56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8114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Aspirational content v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8BE20"/>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95537" y="1508788"/>
            <a:ext cx="8496943" cy="4440493"/>
          </a:xfrm>
        </p:spPr>
        <p:txBody>
          <a:bodyPr/>
          <a:lstStyle>
            <a:lvl1pPr>
              <a:buClr>
                <a:srgbClr val="78BE20"/>
              </a:buClr>
              <a:defRPr/>
            </a:lvl1pPr>
            <a:lvl2pPr>
              <a:buClr>
                <a:srgbClr val="78BE20"/>
              </a:buClr>
              <a:defRPr/>
            </a:lvl2pPr>
            <a:lvl3pPr>
              <a:buClr>
                <a:srgbClr val="78BE20"/>
              </a:buClr>
              <a:defRPr/>
            </a:lvl3pPr>
            <a:lvl4pPr>
              <a:buClr>
                <a:srgbClr val="78BE20"/>
              </a:buClr>
              <a:defRPr/>
            </a:lvl4pPr>
            <a:lvl5pPr>
              <a:buClr>
                <a:srgbClr val="78BE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084475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ntent slide v2_aspirational">
    <p:spTree>
      <p:nvGrpSpPr>
        <p:cNvPr id="1" name=""/>
        <p:cNvGrpSpPr/>
        <p:nvPr/>
      </p:nvGrpSpPr>
      <p:grpSpPr>
        <a:xfrm>
          <a:off x="0" y="0"/>
          <a:ext cx="0" cy="0"/>
          <a:chOff x="0" y="0"/>
          <a:chExt cx="0" cy="0"/>
        </a:xfrm>
      </p:grpSpPr>
      <p:sp>
        <p:nvSpPr>
          <p:cNvPr id="3" name="Rectangle 2"/>
          <p:cNvSpPr/>
          <p:nvPr userDrawn="1"/>
        </p:nvSpPr>
        <p:spPr>
          <a:xfrm>
            <a:off x="0" y="12540"/>
            <a:ext cx="9144000" cy="591273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Content Placeholder 2"/>
          <p:cNvSpPr>
            <a:spLocks noGrp="1"/>
          </p:cNvSpPr>
          <p:nvPr>
            <p:ph idx="1"/>
          </p:nvPr>
        </p:nvSpPr>
        <p:spPr>
          <a:xfrm>
            <a:off x="395537" y="1508787"/>
            <a:ext cx="8485895" cy="422447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46237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Responsive">
    <p:spTree>
      <p:nvGrpSpPr>
        <p:cNvPr id="1" name=""/>
        <p:cNvGrpSpPr/>
        <p:nvPr/>
      </p:nvGrpSpPr>
      <p:grpSpPr>
        <a:xfrm>
          <a:off x="0" y="0"/>
          <a:ext cx="0" cy="0"/>
          <a:chOff x="0" y="0"/>
          <a:chExt cx="0" cy="0"/>
        </a:xfrm>
      </p:grpSpPr>
      <p:cxnSp>
        <p:nvCxnSpPr>
          <p:cNvPr id="15" name="Straight Connector 14"/>
          <p:cNvCxnSpPr/>
          <p:nvPr userDrawn="1"/>
        </p:nvCxnSpPr>
        <p:spPr>
          <a:xfrm>
            <a:off x="4211960" y="1420603"/>
            <a:ext cx="0" cy="3840000"/>
          </a:xfrm>
          <a:prstGeom prst="line">
            <a:avLst/>
          </a:prstGeom>
          <a:ln>
            <a:solidFill>
              <a:srgbClr val="AE2573"/>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4427987" y="3005627"/>
            <a:ext cx="4392488" cy="1477328"/>
          </a:xfrm>
          <a:prstGeom prst="rect">
            <a:avLst/>
          </a:prstGeom>
          <a:noFill/>
        </p:spPr>
        <p:txBody>
          <a:bodyPr wrap="square" rtlCol="0">
            <a:spAutoFit/>
          </a:bodyPr>
          <a:lstStyle/>
          <a:p>
            <a:r>
              <a:rPr lang="en-GB" sz="1800" dirty="0">
                <a:solidFill>
                  <a:schemeClr val="tx1">
                    <a:lumMod val="75000"/>
                    <a:lumOff val="25000"/>
                  </a:schemeClr>
                </a:solidFill>
                <a:latin typeface="Arial" panose="020B0604020202020204" pitchFamily="34" charset="0"/>
                <a:cs typeface="Arial" panose="020B0604020202020204" pitchFamily="34" charset="0"/>
              </a:rPr>
              <a:t>We listen. We act. We</a:t>
            </a:r>
          </a:p>
          <a:p>
            <a:r>
              <a:rPr lang="en-GB" sz="1800" dirty="0">
                <a:solidFill>
                  <a:schemeClr val="tx1">
                    <a:lumMod val="75000"/>
                    <a:lumOff val="25000"/>
                  </a:schemeClr>
                </a:solidFill>
                <a:latin typeface="Arial" panose="020B0604020202020204" pitchFamily="34" charset="0"/>
                <a:cs typeface="Arial" panose="020B0604020202020204" pitchFamily="34" charset="0"/>
              </a:rPr>
              <a:t>communicate clearly.</a:t>
            </a:r>
          </a:p>
          <a:p>
            <a:r>
              <a:rPr lang="en-GB" sz="1800" dirty="0">
                <a:solidFill>
                  <a:schemeClr val="tx1">
                    <a:lumMod val="75000"/>
                    <a:lumOff val="25000"/>
                  </a:schemeClr>
                </a:solidFill>
                <a:latin typeface="Arial" panose="020B0604020202020204" pitchFamily="34" charset="0"/>
                <a:cs typeface="Arial" panose="020B0604020202020204" pitchFamily="34" charset="0"/>
              </a:rPr>
              <a:t>We do what we say we</a:t>
            </a:r>
          </a:p>
          <a:p>
            <a:r>
              <a:rPr lang="en-GB" sz="1800" dirty="0">
                <a:solidFill>
                  <a:schemeClr val="tx1">
                    <a:lumMod val="75000"/>
                    <a:lumOff val="25000"/>
                  </a:schemeClr>
                </a:solidFill>
                <a:latin typeface="Arial" panose="020B0604020202020204" pitchFamily="34" charset="0"/>
                <a:cs typeface="Arial" panose="020B0604020202020204" pitchFamily="34" charset="0"/>
              </a:rPr>
              <a:t>will. We take account of</a:t>
            </a:r>
          </a:p>
          <a:p>
            <a:r>
              <a:rPr lang="en-GB" sz="1800" dirty="0">
                <a:solidFill>
                  <a:schemeClr val="tx1">
                    <a:lumMod val="75000"/>
                    <a:lumOff val="25000"/>
                  </a:schemeClr>
                </a:solidFill>
                <a:latin typeface="Arial" panose="020B0604020202020204" pitchFamily="34" charset="0"/>
                <a:cs typeface="Arial" panose="020B0604020202020204" pitchFamily="34" charset="0"/>
              </a:rPr>
              <a:t>the</a:t>
            </a:r>
            <a:r>
              <a:rPr lang="en-GB" sz="1800" baseline="0" dirty="0">
                <a:solidFill>
                  <a:schemeClr val="tx1">
                    <a:lumMod val="75000"/>
                    <a:lumOff val="25000"/>
                  </a:schemeClr>
                </a:solidFill>
                <a:latin typeface="Arial" panose="020B0604020202020204" pitchFamily="34" charset="0"/>
                <a:cs typeface="Arial" panose="020B0604020202020204" pitchFamily="34" charset="0"/>
              </a:rPr>
              <a:t> </a:t>
            </a:r>
            <a:r>
              <a:rPr lang="en-GB" sz="1800" dirty="0">
                <a:solidFill>
                  <a:schemeClr val="tx1">
                    <a:lumMod val="75000"/>
                    <a:lumOff val="25000"/>
                  </a:schemeClr>
                </a:solidFill>
                <a:latin typeface="Arial" panose="020B0604020202020204" pitchFamily="34" charset="0"/>
                <a:cs typeface="Arial" panose="020B0604020202020204" pitchFamily="34" charset="0"/>
              </a:rPr>
              <a:t>opinions of others.</a:t>
            </a:r>
          </a:p>
        </p:txBody>
      </p:sp>
      <p:sp>
        <p:nvSpPr>
          <p:cNvPr id="19" name="TextBox 18"/>
          <p:cNvSpPr txBox="1"/>
          <p:nvPr userDrawn="1"/>
        </p:nvSpPr>
        <p:spPr>
          <a:xfrm>
            <a:off x="4427985" y="1700810"/>
            <a:ext cx="2088232" cy="461665"/>
          </a:xfrm>
          <a:prstGeom prst="rect">
            <a:avLst/>
          </a:prstGeom>
          <a:noFill/>
        </p:spPr>
        <p:txBody>
          <a:bodyPr wrap="square" rtlCol="0">
            <a:spAutoFit/>
          </a:bodyPr>
          <a:lstStyle/>
          <a:p>
            <a:pPr>
              <a:spcAft>
                <a:spcPts val="2400"/>
              </a:spcAft>
            </a:pPr>
            <a:r>
              <a:rPr lang="en-GB" sz="2400" b="1" dirty="0">
                <a:solidFill>
                  <a:srgbClr val="005EB8"/>
                </a:solidFill>
                <a:latin typeface="+mj-lt"/>
              </a:rPr>
              <a:t>Our values</a:t>
            </a: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44584" y="1425139"/>
            <a:ext cx="2007336" cy="385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39354" y="2228039"/>
            <a:ext cx="2290252" cy="56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687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Responsive content v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E257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95536" y="1508788"/>
            <a:ext cx="8496944" cy="4440493"/>
          </a:xfrm>
        </p:spPr>
        <p:txBody>
          <a:bodyPr/>
          <a:lstStyle>
            <a:lvl1pPr>
              <a:buClr>
                <a:srgbClr val="AE2573"/>
              </a:buClr>
              <a:defRPr/>
            </a:lvl1pPr>
            <a:lvl2pPr>
              <a:buClr>
                <a:srgbClr val="AE2573"/>
              </a:buClr>
              <a:defRPr/>
            </a:lvl2pPr>
            <a:lvl3pPr>
              <a:buClr>
                <a:srgbClr val="AE2573"/>
              </a:buClr>
              <a:defRPr/>
            </a:lvl3pPr>
            <a:lvl4pPr>
              <a:buClr>
                <a:srgbClr val="AE2573"/>
              </a:buClr>
              <a:defRPr/>
            </a:lvl4pPr>
            <a:lvl5pPr>
              <a:buClr>
                <a:srgbClr val="AE257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8076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ontent slide v2_responsive">
    <p:spTree>
      <p:nvGrpSpPr>
        <p:cNvPr id="1" name=""/>
        <p:cNvGrpSpPr/>
        <p:nvPr/>
      </p:nvGrpSpPr>
      <p:grpSpPr>
        <a:xfrm>
          <a:off x="0" y="0"/>
          <a:ext cx="0" cy="0"/>
          <a:chOff x="0" y="0"/>
          <a:chExt cx="0" cy="0"/>
        </a:xfrm>
      </p:grpSpPr>
      <p:sp>
        <p:nvSpPr>
          <p:cNvPr id="3" name="Rectangle 2"/>
          <p:cNvSpPr/>
          <p:nvPr userDrawn="1"/>
        </p:nvSpPr>
        <p:spPr>
          <a:xfrm>
            <a:off x="0" y="12540"/>
            <a:ext cx="9144000" cy="5912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Content Placeholder 2"/>
          <p:cNvSpPr>
            <a:spLocks noGrp="1"/>
          </p:cNvSpPr>
          <p:nvPr>
            <p:ph idx="1"/>
          </p:nvPr>
        </p:nvSpPr>
        <p:spPr>
          <a:xfrm>
            <a:off x="395537" y="1508787"/>
            <a:ext cx="8485895" cy="422447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093592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Excellence">
    <p:spTree>
      <p:nvGrpSpPr>
        <p:cNvPr id="1" name=""/>
        <p:cNvGrpSpPr/>
        <p:nvPr/>
      </p:nvGrpSpPr>
      <p:grpSpPr>
        <a:xfrm>
          <a:off x="0" y="0"/>
          <a:ext cx="0" cy="0"/>
          <a:chOff x="0" y="0"/>
          <a:chExt cx="0" cy="0"/>
        </a:xfrm>
      </p:grpSpPr>
      <p:sp>
        <p:nvSpPr>
          <p:cNvPr id="7" name="TextBox 6"/>
          <p:cNvSpPr txBox="1"/>
          <p:nvPr userDrawn="1"/>
        </p:nvSpPr>
        <p:spPr>
          <a:xfrm>
            <a:off x="4355976" y="3005629"/>
            <a:ext cx="3456384" cy="1200329"/>
          </a:xfrm>
          <a:prstGeom prst="rect">
            <a:avLst/>
          </a:prstGeom>
          <a:noFill/>
        </p:spPr>
        <p:txBody>
          <a:bodyPr wrap="square" rtlCol="0">
            <a:spAutoFit/>
          </a:bodyPr>
          <a:lstStyle/>
          <a:p>
            <a:r>
              <a:rPr lang="en-GB" sz="1800" dirty="0">
                <a:solidFill>
                  <a:schemeClr val="tx1">
                    <a:lumMod val="75000"/>
                    <a:lumOff val="25000"/>
                  </a:schemeClr>
                </a:solidFill>
                <a:latin typeface="Arial" panose="020B0604020202020204" pitchFamily="34" charset="0"/>
                <a:cs typeface="Arial" panose="020B0604020202020204" pitchFamily="34" charset="0"/>
              </a:rPr>
              <a:t>We strive to deliver the best care we can. We grow a culture of excellence in our teams. We challenge complacency.</a:t>
            </a:r>
          </a:p>
        </p:txBody>
      </p:sp>
      <p:cxnSp>
        <p:nvCxnSpPr>
          <p:cNvPr id="9" name="Straight Connector 8"/>
          <p:cNvCxnSpPr/>
          <p:nvPr userDrawn="1"/>
        </p:nvCxnSpPr>
        <p:spPr>
          <a:xfrm>
            <a:off x="4139950" y="1345043"/>
            <a:ext cx="0" cy="3840000"/>
          </a:xfrm>
          <a:prstGeom prst="line">
            <a:avLst/>
          </a:prstGeom>
          <a:ln>
            <a:solidFill>
              <a:srgbClr val="41B6E6"/>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4355975" y="1700810"/>
            <a:ext cx="2808312" cy="461665"/>
          </a:xfrm>
          <a:prstGeom prst="rect">
            <a:avLst/>
          </a:prstGeom>
          <a:noFill/>
        </p:spPr>
        <p:txBody>
          <a:bodyPr wrap="square" rtlCol="0">
            <a:spAutoFit/>
          </a:bodyPr>
          <a:lstStyle/>
          <a:p>
            <a:pPr>
              <a:spcAft>
                <a:spcPts val="2400"/>
              </a:spcAft>
            </a:pPr>
            <a:r>
              <a:rPr lang="en-GB" sz="2400" b="1" dirty="0">
                <a:solidFill>
                  <a:srgbClr val="005EB8"/>
                </a:solidFill>
                <a:latin typeface="+mj-lt"/>
              </a:rPr>
              <a:t>Our values</a:t>
            </a:r>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71448" y="1700808"/>
            <a:ext cx="2326627" cy="316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63976" y="2237416"/>
            <a:ext cx="1801737" cy="443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24001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Excellence content v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1B6E6"/>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95537" y="1508788"/>
            <a:ext cx="8496943" cy="4440493"/>
          </a:xfrm>
        </p:spPr>
        <p:txBody>
          <a:bodyPr/>
          <a:lstStyle>
            <a:lvl1pPr>
              <a:buClr>
                <a:srgbClr val="41B6E6"/>
              </a:buClr>
              <a:defRPr/>
            </a:lvl1pPr>
            <a:lvl2pPr>
              <a:buClr>
                <a:srgbClr val="41B6E6"/>
              </a:buClr>
              <a:defRPr/>
            </a:lvl2pPr>
            <a:lvl3pPr>
              <a:buClr>
                <a:srgbClr val="41B6E6"/>
              </a:buClr>
              <a:defRPr/>
            </a:lvl3pPr>
            <a:lvl4pPr>
              <a:buClr>
                <a:srgbClr val="41B6E6"/>
              </a:buClr>
              <a:defRPr/>
            </a:lvl4pPr>
            <a:lvl5pPr>
              <a:buClr>
                <a:srgbClr val="41B6E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281197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Content slide v2_excellent">
    <p:spTree>
      <p:nvGrpSpPr>
        <p:cNvPr id="1" name=""/>
        <p:cNvGrpSpPr/>
        <p:nvPr/>
      </p:nvGrpSpPr>
      <p:grpSpPr>
        <a:xfrm>
          <a:off x="0" y="0"/>
          <a:ext cx="0" cy="0"/>
          <a:chOff x="0" y="0"/>
          <a:chExt cx="0" cy="0"/>
        </a:xfrm>
      </p:grpSpPr>
      <p:sp>
        <p:nvSpPr>
          <p:cNvPr id="3" name="Rectangle 2"/>
          <p:cNvSpPr/>
          <p:nvPr userDrawn="1"/>
        </p:nvSpPr>
        <p:spPr>
          <a:xfrm>
            <a:off x="0" y="12540"/>
            <a:ext cx="9144000" cy="591273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Content Placeholder 2"/>
          <p:cNvSpPr>
            <a:spLocks noGrp="1"/>
          </p:cNvSpPr>
          <p:nvPr>
            <p:ph idx="1"/>
          </p:nvPr>
        </p:nvSpPr>
        <p:spPr>
          <a:xfrm>
            <a:off x="395537" y="1508787"/>
            <a:ext cx="8485895" cy="422447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16664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alues">
    <p:spTree>
      <p:nvGrpSpPr>
        <p:cNvPr id="1" name=""/>
        <p:cNvGrpSpPr/>
        <p:nvPr/>
      </p:nvGrpSpPr>
      <p:grpSpPr>
        <a:xfrm>
          <a:off x="0" y="0"/>
          <a:ext cx="0" cy="0"/>
          <a:chOff x="0" y="0"/>
          <a:chExt cx="0" cy="0"/>
        </a:xfrm>
      </p:grpSpPr>
      <p:sp>
        <p:nvSpPr>
          <p:cNvPr id="4" name="Rectangle 3"/>
          <p:cNvSpPr/>
          <p:nvPr userDrawn="1"/>
        </p:nvSpPr>
        <p:spPr>
          <a:xfrm>
            <a:off x="107504" y="5949280"/>
            <a:ext cx="2016224"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0844" t="45576" r="9864" b="42183"/>
          <a:stretch/>
        </p:blipFill>
        <p:spPr>
          <a:xfrm>
            <a:off x="2363124" y="4437181"/>
            <a:ext cx="4289978" cy="624000"/>
          </a:xfrm>
          <a:prstGeom prst="rect">
            <a:avLst/>
          </a:prstGeom>
        </p:spPr>
      </p:pic>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0467" y="1556861"/>
            <a:ext cx="5855292" cy="21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8323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with large csp 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27B4EA-56D5-40A5-951C-369EC0F9CDBA}" type="slidenum">
              <a:rPr lang="en-US" smtClean="0"/>
              <a:pPr/>
              <a:t>‹#›</a:t>
            </a:fld>
            <a:endParaRPr lang="en-US" dirty="0"/>
          </a:p>
        </p:txBody>
      </p:sp>
      <p:pic>
        <p:nvPicPr>
          <p:cNvPr id="5" name="Picture 4" descr="CSP MASTER LOGO cmyk.eps"/>
          <p:cNvPicPr>
            <a:picLocks noChangeAspect="1"/>
          </p:cNvPicPr>
          <p:nvPr userDrawn="1"/>
        </p:nvPicPr>
        <p:blipFill>
          <a:blip r:embed="rId2" cstate="print"/>
          <a:stretch>
            <a:fillRect/>
          </a:stretch>
        </p:blipFill>
        <p:spPr>
          <a:xfrm>
            <a:off x="228600" y="228600"/>
            <a:ext cx="4267200" cy="2472200"/>
          </a:xfrm>
          <a:prstGeom prst="rect">
            <a:avLst/>
          </a:prstGeom>
        </p:spPr>
      </p:pic>
      <p:sp>
        <p:nvSpPr>
          <p:cNvPr id="7" name="Text Placeholder 6"/>
          <p:cNvSpPr>
            <a:spLocks noGrp="1"/>
          </p:cNvSpPr>
          <p:nvPr>
            <p:ph type="body" sz="quarter" idx="13"/>
          </p:nvPr>
        </p:nvSpPr>
        <p:spPr>
          <a:xfrm>
            <a:off x="571472" y="2928938"/>
            <a:ext cx="8072494" cy="2643187"/>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2BED07-6713-92AA-40AF-AE58F4F83C7A}"/>
              </a:ext>
            </a:extLst>
          </p:cNvPr>
          <p:cNvSpPr>
            <a:spLocks noGrp="1"/>
          </p:cNvSpPr>
          <p:nvPr>
            <p:ph type="subTitle" idx="1"/>
          </p:nvPr>
        </p:nvSpPr>
        <p:spPr>
          <a:xfrm>
            <a:off x="1206305" y="4512376"/>
            <a:ext cx="6479832" cy="900190"/>
          </a:xfrm>
        </p:spPr>
        <p:txBody>
          <a:bodyPr>
            <a:normAutofit/>
          </a:bodyPr>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4FC9EF77-BF49-E4C1-0FC7-563354777900}"/>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5" name="Footer Placeholder 4">
            <a:extLst>
              <a:ext uri="{FF2B5EF4-FFF2-40B4-BE49-F238E27FC236}">
                <a16:creationId xmlns:a16="http://schemas.microsoft.com/office/drawing/2014/main" id="{72BD5853-25AA-1C3D-EAD2-496674792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7F0DAD-5850-CAAE-CD25-4D6DDDFF3A18}"/>
              </a:ext>
            </a:extLst>
          </p:cNvPr>
          <p:cNvSpPr>
            <a:spLocks noGrp="1"/>
          </p:cNvSpPr>
          <p:nvPr>
            <p:ph type="sldNum" sz="quarter" idx="12"/>
          </p:nvPr>
        </p:nvSpPr>
        <p:spPr/>
        <p:txBody>
          <a:bodyPr/>
          <a:lstStyle/>
          <a:p>
            <a:fld id="{1CC2C9B9-B4B7-45CC-A7EB-16F8BADE9045}" type="slidenum">
              <a:rPr lang="en-US" smtClean="0"/>
              <a:t>‹#›</a:t>
            </a:fld>
            <a:endParaRPr lang="en-US"/>
          </a:p>
        </p:txBody>
      </p:sp>
      <p:sp>
        <p:nvSpPr>
          <p:cNvPr id="2" name="Title 1">
            <a:extLst>
              <a:ext uri="{FF2B5EF4-FFF2-40B4-BE49-F238E27FC236}">
                <a16:creationId xmlns:a16="http://schemas.microsoft.com/office/drawing/2014/main" id="{534851B1-0B20-9549-0D70-886AA9D04532}"/>
              </a:ext>
            </a:extLst>
          </p:cNvPr>
          <p:cNvSpPr>
            <a:spLocks noGrp="1"/>
          </p:cNvSpPr>
          <p:nvPr>
            <p:ph type="ctrTitle"/>
          </p:nvPr>
        </p:nvSpPr>
        <p:spPr>
          <a:xfrm>
            <a:off x="1206305" y="1720885"/>
            <a:ext cx="6479831" cy="2734693"/>
          </a:xfrm>
          <a:noFill/>
        </p:spPr>
        <p:txBody>
          <a:bodyPr anchor="b">
            <a:normAutofit/>
          </a:bodyPr>
          <a:lstStyle>
            <a:lvl1pPr algn="l">
              <a:defRPr sz="2400" spc="398" baseline="0"/>
            </a:lvl1pPr>
          </a:lstStyle>
          <a:p>
            <a:r>
              <a:rPr lang="en-US" dirty="0"/>
              <a:t>Click to edit Master title style</a:t>
            </a:r>
          </a:p>
        </p:txBody>
      </p:sp>
    </p:spTree>
    <p:extLst>
      <p:ext uri="{BB962C8B-B14F-4D97-AF65-F5344CB8AC3E}">
        <p14:creationId xmlns:p14="http://schemas.microsoft.com/office/powerpoint/2010/main" val="9508765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A4D95-10F3-6212-8302-5610C43E32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81BE7-A53D-441E-0393-0E59412C9117}"/>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5" name="Footer Placeholder 4">
            <a:extLst>
              <a:ext uri="{FF2B5EF4-FFF2-40B4-BE49-F238E27FC236}">
                <a16:creationId xmlns:a16="http://schemas.microsoft.com/office/drawing/2014/main" id="{0DEF10F0-B23F-BF4B-DB66-9BCF734DB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5DDEC-13A7-D988-D082-03076F80F1F0}"/>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18424628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0CFA-45ED-71B0-EE3E-CCE6D5C19377}"/>
              </a:ext>
            </a:extLst>
          </p:cNvPr>
          <p:cNvSpPr>
            <a:spLocks noGrp="1"/>
          </p:cNvSpPr>
          <p:nvPr>
            <p:ph type="title"/>
          </p:nvPr>
        </p:nvSpPr>
        <p:spPr>
          <a:xfrm>
            <a:off x="1216856" y="2413789"/>
            <a:ext cx="6063837" cy="2737521"/>
          </a:xfrm>
        </p:spPr>
        <p:txBody>
          <a:bodyPr anchor="t">
            <a:normAutofit/>
          </a:bodyPr>
          <a:lstStyle>
            <a:lvl1pPr>
              <a:defRPr sz="2400"/>
            </a:lvl1pPr>
          </a:lstStyle>
          <a:p>
            <a:r>
              <a:rPr lang="en-US" dirty="0"/>
              <a:t>Click to edit Master title style</a:t>
            </a:r>
          </a:p>
        </p:txBody>
      </p:sp>
      <p:sp>
        <p:nvSpPr>
          <p:cNvPr id="3" name="Text Placeholder 2">
            <a:extLst>
              <a:ext uri="{FF2B5EF4-FFF2-40B4-BE49-F238E27FC236}">
                <a16:creationId xmlns:a16="http://schemas.microsoft.com/office/drawing/2014/main" id="{8F37BECA-A01D-7D7A-F2A6-891EC9D22945}"/>
              </a:ext>
            </a:extLst>
          </p:cNvPr>
          <p:cNvSpPr>
            <a:spLocks noGrp="1"/>
          </p:cNvSpPr>
          <p:nvPr>
            <p:ph type="body" idx="1"/>
          </p:nvPr>
        </p:nvSpPr>
        <p:spPr>
          <a:xfrm>
            <a:off x="1216855" y="1351722"/>
            <a:ext cx="6063839" cy="993913"/>
          </a:xfrm>
        </p:spPr>
        <p:txBody>
          <a:bodyPr anchor="b">
            <a:normAutofit/>
          </a:bodyPr>
          <a:lstStyle>
            <a:lvl1pPr marL="0" indent="0">
              <a:buNone/>
              <a:defRPr sz="135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6716478-6FAF-D420-0B87-6EABB81E887C}"/>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5" name="Footer Placeholder 4">
            <a:extLst>
              <a:ext uri="{FF2B5EF4-FFF2-40B4-BE49-F238E27FC236}">
                <a16:creationId xmlns:a16="http://schemas.microsoft.com/office/drawing/2014/main" id="{87C4289B-CB0D-8AFC-7C02-F755C0DCC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971E4-8A9E-2A30-D7FE-B3505124BB9D}"/>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41269543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F941-C3A7-545F-8046-C7A9AC80300E}"/>
              </a:ext>
            </a:extLst>
          </p:cNvPr>
          <p:cNvSpPr>
            <a:spLocks noGrp="1"/>
          </p:cNvSpPr>
          <p:nvPr>
            <p:ph type="title"/>
          </p:nvPr>
        </p:nvSpPr>
        <p:spPr>
          <a:xfrm>
            <a:off x="1211863" y="1272209"/>
            <a:ext cx="6873544" cy="1033670"/>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41BD4277-CFAE-EEF6-3346-61F06D5A3945}"/>
              </a:ext>
            </a:extLst>
          </p:cNvPr>
          <p:cNvSpPr>
            <a:spLocks noGrp="1"/>
          </p:cNvSpPr>
          <p:nvPr>
            <p:ph sz="half" idx="1"/>
          </p:nvPr>
        </p:nvSpPr>
        <p:spPr>
          <a:xfrm>
            <a:off x="1211863" y="2425149"/>
            <a:ext cx="3141476" cy="31606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543384-699D-84FC-C8B5-7BDE49BB4478}"/>
              </a:ext>
            </a:extLst>
          </p:cNvPr>
          <p:cNvSpPr>
            <a:spLocks noGrp="1"/>
          </p:cNvSpPr>
          <p:nvPr>
            <p:ph sz="half" idx="2"/>
          </p:nvPr>
        </p:nvSpPr>
        <p:spPr>
          <a:xfrm>
            <a:off x="4778517" y="2425148"/>
            <a:ext cx="3141476" cy="31606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0A49386-AFC8-03DA-4563-07B0A0119B1C}"/>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6" name="Footer Placeholder 5">
            <a:extLst>
              <a:ext uri="{FF2B5EF4-FFF2-40B4-BE49-F238E27FC236}">
                <a16:creationId xmlns:a16="http://schemas.microsoft.com/office/drawing/2014/main" id="{23AED60A-7704-31D9-7D4D-65C635EDF8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6927DA-3B5E-13B8-0BA8-5DCFF001E05E}"/>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703288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7B55A-280B-BDCB-F966-8578DDE741DC}"/>
              </a:ext>
            </a:extLst>
          </p:cNvPr>
          <p:cNvSpPr>
            <a:spLocks noGrp="1"/>
          </p:cNvSpPr>
          <p:nvPr>
            <p:ph type="title"/>
          </p:nvPr>
        </p:nvSpPr>
        <p:spPr>
          <a:xfrm>
            <a:off x="763082" y="600817"/>
            <a:ext cx="7559623" cy="1168706"/>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0C76EA03-7008-14AB-547B-E66EA4EC968F}"/>
              </a:ext>
            </a:extLst>
          </p:cNvPr>
          <p:cNvSpPr>
            <a:spLocks noGrp="1"/>
          </p:cNvSpPr>
          <p:nvPr>
            <p:ph type="body" idx="1"/>
          </p:nvPr>
        </p:nvSpPr>
        <p:spPr>
          <a:xfrm>
            <a:off x="763082" y="1798488"/>
            <a:ext cx="3449690" cy="668492"/>
          </a:xfrm>
        </p:spPr>
        <p:txBody>
          <a:bodyPr anchor="b"/>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D629F56-D2C8-71FE-FA59-002819D51856}"/>
              </a:ext>
            </a:extLst>
          </p:cNvPr>
          <p:cNvSpPr>
            <a:spLocks noGrp="1"/>
          </p:cNvSpPr>
          <p:nvPr>
            <p:ph sz="half" idx="2"/>
          </p:nvPr>
        </p:nvSpPr>
        <p:spPr>
          <a:xfrm>
            <a:off x="763082" y="2777279"/>
            <a:ext cx="3449690" cy="3276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12524D2-CA8D-75F3-D089-C2F0E20D4759}"/>
              </a:ext>
            </a:extLst>
          </p:cNvPr>
          <p:cNvSpPr>
            <a:spLocks noGrp="1"/>
          </p:cNvSpPr>
          <p:nvPr>
            <p:ph type="body" sz="quarter" idx="3"/>
          </p:nvPr>
        </p:nvSpPr>
        <p:spPr>
          <a:xfrm>
            <a:off x="4873014" y="1798488"/>
            <a:ext cx="3449691" cy="668492"/>
          </a:xfrm>
        </p:spPr>
        <p:txBody>
          <a:bodyPr anchor="b"/>
          <a:lstStyle>
            <a:lvl1pPr marL="0" indent="0">
              <a:buNone/>
              <a:defRPr sz="1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E99B0E3-5AE5-0516-27BF-9F246137FE03}"/>
              </a:ext>
            </a:extLst>
          </p:cNvPr>
          <p:cNvSpPr>
            <a:spLocks noGrp="1"/>
          </p:cNvSpPr>
          <p:nvPr>
            <p:ph sz="quarter" idx="4"/>
          </p:nvPr>
        </p:nvSpPr>
        <p:spPr>
          <a:xfrm>
            <a:off x="4873014" y="2777279"/>
            <a:ext cx="3449691" cy="327693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7B319A7-6048-4735-B2AC-6D6043F1461A}"/>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8" name="Footer Placeholder 7">
            <a:extLst>
              <a:ext uri="{FF2B5EF4-FFF2-40B4-BE49-F238E27FC236}">
                <a16:creationId xmlns:a16="http://schemas.microsoft.com/office/drawing/2014/main" id="{6515F875-F23E-D0D2-9115-CD494FDA00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B4F88F-F488-D9D5-CF99-AA1750AAFC39}"/>
              </a:ext>
            </a:extLst>
          </p:cNvPr>
          <p:cNvSpPr>
            <a:spLocks noGrp="1"/>
          </p:cNvSpPr>
          <p:nvPr>
            <p:ph type="sldNum" sz="quarter" idx="12"/>
          </p:nvPr>
        </p:nvSpPr>
        <p:spPr/>
        <p:txBody>
          <a:bodyPr/>
          <a:lstStyle/>
          <a:p>
            <a:fld id="{1CC2C9B9-B4B7-45CC-A7EB-16F8BADE9045}" type="slidenum">
              <a:rPr lang="en-US" smtClean="0"/>
              <a:t>‹#›</a:t>
            </a:fld>
            <a:endParaRPr lang="en-US"/>
          </a:p>
        </p:txBody>
      </p:sp>
      <p:cxnSp>
        <p:nvCxnSpPr>
          <p:cNvPr id="13" name="Straight Connector 12">
            <a:extLst>
              <a:ext uri="{FF2B5EF4-FFF2-40B4-BE49-F238E27FC236}">
                <a16:creationId xmlns:a16="http://schemas.microsoft.com/office/drawing/2014/main" id="{B5094593-EFC2-EEEF-74CD-BD00F4132A94}"/>
              </a:ext>
            </a:extLst>
          </p:cNvPr>
          <p:cNvCxnSpPr>
            <a:cxnSpLocks/>
          </p:cNvCxnSpPr>
          <p:nvPr/>
        </p:nvCxnSpPr>
        <p:spPr>
          <a:xfrm>
            <a:off x="4928389" y="2593591"/>
            <a:ext cx="3394316"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F851F6D-436C-FA47-8CD1-2C10E735764A}"/>
              </a:ext>
            </a:extLst>
          </p:cNvPr>
          <p:cNvCxnSpPr>
            <a:cxnSpLocks/>
          </p:cNvCxnSpPr>
          <p:nvPr/>
        </p:nvCxnSpPr>
        <p:spPr>
          <a:xfrm>
            <a:off x="830627" y="2593591"/>
            <a:ext cx="3382145" cy="0"/>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6983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1B86-9261-4E82-EF65-30F78154E2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3A5E84-E43B-20AE-E80D-47CB0B07BD7B}"/>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4" name="Footer Placeholder 3">
            <a:extLst>
              <a:ext uri="{FF2B5EF4-FFF2-40B4-BE49-F238E27FC236}">
                <a16:creationId xmlns:a16="http://schemas.microsoft.com/office/drawing/2014/main" id="{2AFF5797-14F1-9FEB-247C-0E325AF74D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B5D7AF-1489-8F93-4828-0AE784B8BA8F}"/>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29031658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CAF1C-8901-AE05-E52C-D5B95941055B}"/>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3" name="Footer Placeholder 2">
            <a:extLst>
              <a:ext uri="{FF2B5EF4-FFF2-40B4-BE49-F238E27FC236}">
                <a16:creationId xmlns:a16="http://schemas.microsoft.com/office/drawing/2014/main" id="{E1CD4F90-2973-4FE2-6C2C-5C2AC5C5A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50414B-A7EC-0C14-EFD2-29C5582CC184}"/>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10326950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78C7-A764-C5E4-A6A4-DC5B1B3537FB}"/>
              </a:ext>
            </a:extLst>
          </p:cNvPr>
          <p:cNvSpPr>
            <a:spLocks noGrp="1"/>
          </p:cNvSpPr>
          <p:nvPr>
            <p:ph type="title"/>
          </p:nvPr>
        </p:nvSpPr>
        <p:spPr>
          <a:xfrm>
            <a:off x="1035091" y="1391478"/>
            <a:ext cx="2466324" cy="1951414"/>
          </a:xfrm>
        </p:spPr>
        <p:txBody>
          <a:bodyPr anchor="t">
            <a:normAutofit/>
          </a:bodyPr>
          <a:lstStyle>
            <a:lvl1pPr>
              <a:defRPr sz="1800"/>
            </a:lvl1pPr>
          </a:lstStyle>
          <a:p>
            <a:r>
              <a:rPr lang="en-US" dirty="0"/>
              <a:t>Click to edit Master title style</a:t>
            </a:r>
          </a:p>
        </p:txBody>
      </p:sp>
      <p:sp>
        <p:nvSpPr>
          <p:cNvPr id="3" name="Content Placeholder 2">
            <a:extLst>
              <a:ext uri="{FF2B5EF4-FFF2-40B4-BE49-F238E27FC236}">
                <a16:creationId xmlns:a16="http://schemas.microsoft.com/office/drawing/2014/main" id="{27DFE178-4B5D-413B-6583-AB81E8D04180}"/>
              </a:ext>
            </a:extLst>
          </p:cNvPr>
          <p:cNvSpPr>
            <a:spLocks noGrp="1"/>
          </p:cNvSpPr>
          <p:nvPr>
            <p:ph idx="1"/>
          </p:nvPr>
        </p:nvSpPr>
        <p:spPr>
          <a:xfrm>
            <a:off x="4502427" y="920080"/>
            <a:ext cx="3984350" cy="502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DB92F6D-71AB-9630-9DBE-46041C50C79A}"/>
              </a:ext>
            </a:extLst>
          </p:cNvPr>
          <p:cNvSpPr>
            <a:spLocks noGrp="1"/>
          </p:cNvSpPr>
          <p:nvPr>
            <p:ph type="body" sz="half" idx="2"/>
          </p:nvPr>
        </p:nvSpPr>
        <p:spPr>
          <a:xfrm>
            <a:off x="1035091" y="3566728"/>
            <a:ext cx="2466324" cy="1766325"/>
          </a:xfrm>
        </p:spPr>
        <p:txBody>
          <a:bodyPr anchor="b">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80FEAAD1-C919-6E2E-32D2-E199025FB8F9}"/>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6" name="Footer Placeholder 5">
            <a:extLst>
              <a:ext uri="{FF2B5EF4-FFF2-40B4-BE49-F238E27FC236}">
                <a16:creationId xmlns:a16="http://schemas.microsoft.com/office/drawing/2014/main" id="{5288B5D8-E15B-BE38-2A89-BD0F02E1A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ECC26-B78C-4CBD-6883-97E80D3E5165}"/>
              </a:ext>
            </a:extLst>
          </p:cNvPr>
          <p:cNvSpPr>
            <a:spLocks noGrp="1"/>
          </p:cNvSpPr>
          <p:nvPr>
            <p:ph type="sldNum" sz="quarter" idx="12"/>
          </p:nvPr>
        </p:nvSpPr>
        <p:spPr/>
        <p:txBody>
          <a:bodyPr/>
          <a:lstStyle/>
          <a:p>
            <a:fld id="{1CC2C9B9-B4B7-45CC-A7EB-16F8BADE9045}" type="slidenum">
              <a:rPr lang="en-US" smtClean="0"/>
              <a:t>‹#›</a:t>
            </a:fld>
            <a:endParaRPr lang="en-US"/>
          </a:p>
        </p:txBody>
      </p:sp>
      <p:sp>
        <p:nvSpPr>
          <p:cNvPr id="11" name="Rectangle 10">
            <a:extLst>
              <a:ext uri="{FF2B5EF4-FFF2-40B4-BE49-F238E27FC236}">
                <a16:creationId xmlns:a16="http://schemas.microsoft.com/office/drawing/2014/main" id="{96AAC029-BE5C-900C-E7D2-DE6E31789D1E}"/>
              </a:ext>
              <a:ext uri="{C183D7F6-B498-43B3-948B-1728B52AA6E4}">
                <adec:decorative xmlns:adec="http://schemas.microsoft.com/office/drawing/2017/decorative" val="1"/>
              </a:ext>
            </a:extLst>
          </p:cNvPr>
          <p:cNvSpPr/>
          <p:nvPr/>
        </p:nvSpPr>
        <p:spPr>
          <a:xfrm>
            <a:off x="699899" y="931857"/>
            <a:ext cx="3229142"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294263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4EAA-30F7-390A-C77C-2E5BD8218BC0}"/>
              </a:ext>
            </a:extLst>
          </p:cNvPr>
          <p:cNvSpPr>
            <a:spLocks noGrp="1"/>
          </p:cNvSpPr>
          <p:nvPr>
            <p:ph type="title"/>
          </p:nvPr>
        </p:nvSpPr>
        <p:spPr>
          <a:xfrm>
            <a:off x="1035090" y="1391478"/>
            <a:ext cx="2491883" cy="2037522"/>
          </a:xfrm>
        </p:spPr>
        <p:txBody>
          <a:bodyPr anchor="t">
            <a:normAutofit/>
          </a:bodyPr>
          <a:lstStyle>
            <a:lvl1pPr>
              <a:defRPr sz="1800"/>
            </a:lvl1pPr>
          </a:lstStyle>
          <a:p>
            <a:r>
              <a:rPr lang="en-US" dirty="0"/>
              <a:t>Click to edit Master title style</a:t>
            </a:r>
          </a:p>
        </p:txBody>
      </p:sp>
      <p:sp useBgFill="1">
        <p:nvSpPr>
          <p:cNvPr id="3" name="Picture Placeholder 2">
            <a:extLst>
              <a:ext uri="{FF2B5EF4-FFF2-40B4-BE49-F238E27FC236}">
                <a16:creationId xmlns:a16="http://schemas.microsoft.com/office/drawing/2014/main" id="{513A1C34-81AC-D534-67B1-42721228935F}"/>
              </a:ext>
            </a:extLst>
          </p:cNvPr>
          <p:cNvSpPr>
            <a:spLocks noGrp="1"/>
          </p:cNvSpPr>
          <p:nvPr>
            <p:ph type="pic" idx="1"/>
          </p:nvPr>
        </p:nvSpPr>
        <p:spPr>
          <a:xfrm>
            <a:off x="4430358" y="931857"/>
            <a:ext cx="4013744" cy="499630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0E1012D-3524-26C6-64C1-8CE6E7A9A29B}"/>
              </a:ext>
            </a:extLst>
          </p:cNvPr>
          <p:cNvSpPr>
            <a:spLocks noGrp="1"/>
          </p:cNvSpPr>
          <p:nvPr>
            <p:ph type="body" sz="half" idx="2"/>
          </p:nvPr>
        </p:nvSpPr>
        <p:spPr>
          <a:xfrm>
            <a:off x="1035090" y="3742793"/>
            <a:ext cx="2491883" cy="1590261"/>
          </a:xfrm>
        </p:spPr>
        <p:txBody>
          <a:bodyPr anchor="b">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7E8FA6D7-1BE0-F14D-A2F7-4836180BC3B9}"/>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6" name="Footer Placeholder 5">
            <a:extLst>
              <a:ext uri="{FF2B5EF4-FFF2-40B4-BE49-F238E27FC236}">
                <a16:creationId xmlns:a16="http://schemas.microsoft.com/office/drawing/2014/main" id="{0556B5AC-3F20-FDC1-D579-7C4C6B4ED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74ACA-1D54-81FA-70B1-31AB3011B3C6}"/>
              </a:ext>
            </a:extLst>
          </p:cNvPr>
          <p:cNvSpPr>
            <a:spLocks noGrp="1"/>
          </p:cNvSpPr>
          <p:nvPr>
            <p:ph type="sldNum" sz="quarter" idx="12"/>
          </p:nvPr>
        </p:nvSpPr>
        <p:spPr/>
        <p:txBody>
          <a:bodyPr/>
          <a:lstStyle/>
          <a:p>
            <a:fld id="{1CC2C9B9-B4B7-45CC-A7EB-16F8BADE9045}" type="slidenum">
              <a:rPr lang="en-US" smtClean="0"/>
              <a:t>‹#›</a:t>
            </a:fld>
            <a:endParaRPr lang="en-US"/>
          </a:p>
        </p:txBody>
      </p:sp>
      <p:sp>
        <p:nvSpPr>
          <p:cNvPr id="9" name="Rectangle 8">
            <a:extLst>
              <a:ext uri="{FF2B5EF4-FFF2-40B4-BE49-F238E27FC236}">
                <a16:creationId xmlns:a16="http://schemas.microsoft.com/office/drawing/2014/main" id="{4DD8EE65-D4F9-418A-1628-F5DFD3DBA24E}"/>
              </a:ext>
              <a:ext uri="{C183D7F6-B498-43B3-948B-1728B52AA6E4}">
                <adec:decorative xmlns:adec="http://schemas.microsoft.com/office/drawing/2017/decorative" val="1"/>
              </a:ext>
            </a:extLst>
          </p:cNvPr>
          <p:cNvSpPr/>
          <p:nvPr/>
        </p:nvSpPr>
        <p:spPr>
          <a:xfrm>
            <a:off x="699899" y="931857"/>
            <a:ext cx="3229142"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127835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2C3AB-851A-0D2F-B3AE-5B161CFFC00A}"/>
              </a:ext>
            </a:extLst>
          </p:cNvPr>
          <p:cNvSpPr>
            <a:spLocks noGrp="1"/>
          </p:cNvSpPr>
          <p:nvPr>
            <p:ph type="title"/>
          </p:nvPr>
        </p:nvSpPr>
        <p:spPr>
          <a:xfrm>
            <a:off x="1218253" y="1255173"/>
            <a:ext cx="6973010" cy="1050707"/>
          </a:xfrm>
        </p:spPr>
        <p:txBody>
          <a:bodyPr anchor="b"/>
          <a:lstStyle/>
          <a:p>
            <a:r>
              <a:rPr lang="en-US" dirty="0"/>
              <a:t>Click to edit Master title style</a:t>
            </a:r>
          </a:p>
        </p:txBody>
      </p:sp>
      <p:sp>
        <p:nvSpPr>
          <p:cNvPr id="3" name="Vertical Text Placeholder 2">
            <a:extLst>
              <a:ext uri="{FF2B5EF4-FFF2-40B4-BE49-F238E27FC236}">
                <a16:creationId xmlns:a16="http://schemas.microsoft.com/office/drawing/2014/main" id="{0E89FD6B-3621-3904-7878-A2825C692509}"/>
              </a:ext>
            </a:extLst>
          </p:cNvPr>
          <p:cNvSpPr>
            <a:spLocks noGrp="1"/>
          </p:cNvSpPr>
          <p:nvPr>
            <p:ph type="body" orient="vert" idx="1"/>
          </p:nvPr>
        </p:nvSpPr>
        <p:spPr>
          <a:xfrm>
            <a:off x="1218253" y="2419468"/>
            <a:ext cx="6973010" cy="32543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808AE9-D8ED-ED5D-D7B0-A43811777E81}"/>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5" name="Footer Placeholder 4">
            <a:extLst>
              <a:ext uri="{FF2B5EF4-FFF2-40B4-BE49-F238E27FC236}">
                <a16:creationId xmlns:a16="http://schemas.microsoft.com/office/drawing/2014/main" id="{9A9EF98B-AC81-D122-3D05-9C4E2FE42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9FB543-B138-6627-3714-12105D172AD5}"/>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255134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ysio work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D4AB1E-6B7D-49B7-ABF6-71E4B0AA11BB}" type="datetimeFigureOut">
              <a:rPr lang="en-US" smtClean="0"/>
              <a:pPr/>
              <a:t>5/1/2024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27B4EA-56D5-40A5-951C-369EC0F9CDBA}" type="slidenum">
              <a:rPr lang="en-US" smtClean="0"/>
              <a:pPr/>
              <a:t>‹#›</a:t>
            </a:fld>
            <a:endParaRPr lang="en-US" dirty="0"/>
          </a:p>
        </p:txBody>
      </p:sp>
      <p:pic>
        <p:nvPicPr>
          <p:cNvPr id="8" name="Picture 7" descr="CSP MASTER LOGO cmyk.eps"/>
          <p:cNvPicPr>
            <a:picLocks noChangeAspect="1"/>
          </p:cNvPicPr>
          <p:nvPr userDrawn="1"/>
        </p:nvPicPr>
        <p:blipFill>
          <a:blip r:embed="rId2" cstate="print"/>
          <a:stretch>
            <a:fillRect/>
          </a:stretch>
        </p:blipFill>
        <p:spPr>
          <a:xfrm>
            <a:off x="228600" y="152400"/>
            <a:ext cx="1600200" cy="927075"/>
          </a:xfrm>
          <a:prstGeom prst="rect">
            <a:avLst/>
          </a:prstGeom>
        </p:spPr>
      </p:pic>
      <p:pic>
        <p:nvPicPr>
          <p:cNvPr id="9" name="Picture 8"/>
          <p:cNvPicPr>
            <a:picLocks noChangeAspect="1"/>
          </p:cNvPicPr>
          <p:nvPr userDrawn="1"/>
        </p:nvPicPr>
        <p:blipFill>
          <a:blip r:embed="rId3" cstate="print"/>
          <a:stretch>
            <a:fillRect/>
          </a:stretch>
        </p:blipFill>
        <p:spPr>
          <a:xfrm>
            <a:off x="642256" y="1513114"/>
            <a:ext cx="5308600" cy="24130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3DE16D-F1A0-DDB5-A98C-A9055C93D914}"/>
              </a:ext>
            </a:extLst>
          </p:cNvPr>
          <p:cNvSpPr>
            <a:spLocks noGrp="1"/>
          </p:cNvSpPr>
          <p:nvPr>
            <p:ph type="title" orient="vert"/>
          </p:nvPr>
        </p:nvSpPr>
        <p:spPr>
          <a:xfrm>
            <a:off x="6845221" y="1414196"/>
            <a:ext cx="1363081" cy="4100602"/>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D8A548F-8DA7-C53C-1BFE-7C720CB20FA1}"/>
              </a:ext>
            </a:extLst>
          </p:cNvPr>
          <p:cNvSpPr>
            <a:spLocks noGrp="1"/>
          </p:cNvSpPr>
          <p:nvPr>
            <p:ph type="body" orient="vert" idx="1"/>
          </p:nvPr>
        </p:nvSpPr>
        <p:spPr>
          <a:xfrm>
            <a:off x="1009532" y="1414196"/>
            <a:ext cx="5835689" cy="410060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12EA2C8-1C90-25D0-8B0A-30B73CFD3EDE}"/>
              </a:ext>
            </a:extLst>
          </p:cNvPr>
          <p:cNvSpPr>
            <a:spLocks noGrp="1"/>
          </p:cNvSpPr>
          <p:nvPr>
            <p:ph type="dt" sz="half" idx="10"/>
          </p:nvPr>
        </p:nvSpPr>
        <p:spPr/>
        <p:txBody>
          <a:bodyPr/>
          <a:lstStyle/>
          <a:p>
            <a:fld id="{E7736193-EDE3-4BB5-AE5F-E6E5472AB8BE}" type="datetimeFigureOut">
              <a:rPr lang="en-US" smtClean="0"/>
              <a:t>5/1/2024</a:t>
            </a:fld>
            <a:endParaRPr lang="en-US"/>
          </a:p>
        </p:txBody>
      </p:sp>
      <p:sp>
        <p:nvSpPr>
          <p:cNvPr id="5" name="Footer Placeholder 4">
            <a:extLst>
              <a:ext uri="{FF2B5EF4-FFF2-40B4-BE49-F238E27FC236}">
                <a16:creationId xmlns:a16="http://schemas.microsoft.com/office/drawing/2014/main" id="{EA6FF1A4-0404-DA2D-1EA4-828091C0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57155-0F4A-F7B7-C4A8-755572E98C2E}"/>
              </a:ext>
            </a:extLst>
          </p:cNvPr>
          <p:cNvSpPr>
            <a:spLocks noGrp="1"/>
          </p:cNvSpPr>
          <p:nvPr>
            <p:ph type="sldNum" sz="quarter" idx="12"/>
          </p:nvPr>
        </p:nvSpPr>
        <p:spPr/>
        <p:txBody>
          <a:bodyPr/>
          <a:lstStyle/>
          <a:p>
            <a:fld id="{1CC2C9B9-B4B7-45CC-A7EB-16F8BADE9045}" type="slidenum">
              <a:rPr lang="en-US" smtClean="0"/>
              <a:t>‹#›</a:t>
            </a:fld>
            <a:endParaRPr lang="en-US"/>
          </a:p>
        </p:txBody>
      </p:sp>
    </p:spTree>
    <p:extLst>
      <p:ext uri="{BB962C8B-B14F-4D97-AF65-F5344CB8AC3E}">
        <p14:creationId xmlns:p14="http://schemas.microsoft.com/office/powerpoint/2010/main" val="20900567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A79F4B9-A718-4DB2-ADEC-A0D49A2E6897}" type="datetimeFigureOut">
              <a:rPr lang="en-GB" smtClean="0"/>
              <a:t>02/05/2024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11448749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9F4B9-A718-4DB2-ADEC-A0D49A2E6897}" type="datetimeFigureOut">
              <a:rPr lang="en-GB" smtClean="0"/>
              <a:t>02/05/2024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36296722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9F4B9-A718-4DB2-ADEC-A0D49A2E6897}" type="datetimeFigureOut">
              <a:rPr lang="en-GB" smtClean="0"/>
              <a:t>02/05/2024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3566496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79F4B9-A718-4DB2-ADEC-A0D49A2E6897}" type="datetimeFigureOut">
              <a:rPr lang="en-GB" smtClean="0"/>
              <a:t>02/05/2024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16620508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79F4B9-A718-4DB2-ADEC-A0D49A2E6897}" type="datetimeFigureOut">
              <a:rPr lang="en-GB" smtClean="0"/>
              <a:t>02/05/2024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18055271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79F4B9-A718-4DB2-ADEC-A0D49A2E6897}" type="datetimeFigureOut">
              <a:rPr lang="en-GB" smtClean="0"/>
              <a:t>02/05/2024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40831415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9F4B9-A718-4DB2-ADEC-A0D49A2E6897}" type="datetimeFigureOut">
              <a:rPr lang="en-GB" smtClean="0"/>
              <a:t>02/05/2024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37420915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A79F4B9-A718-4DB2-ADEC-A0D49A2E6897}" type="datetimeFigureOut">
              <a:rPr lang="en-GB" smtClean="0"/>
              <a:t>02/05/2024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25276446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A79F4B9-A718-4DB2-ADEC-A0D49A2E6897}" type="datetimeFigureOut">
              <a:rPr lang="en-GB" smtClean="0"/>
              <a:t>02/05/2024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84A542-AE47-4192-9A03-20CD3B09708F}" type="slidenum">
              <a:rPr lang="en-GB" smtClean="0"/>
              <a:t>‹#›</a:t>
            </a:fld>
            <a:endParaRPr lang="en-GB"/>
          </a:p>
        </p:txBody>
      </p:sp>
    </p:spTree>
    <p:extLst>
      <p:ext uri="{BB962C8B-B14F-4D97-AF65-F5344CB8AC3E}">
        <p14:creationId xmlns:p14="http://schemas.microsoft.com/office/powerpoint/2010/main" val="3983314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27.jpe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image" Target="../media/image30.png"/><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11.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1.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17.xml"/><Relationship Id="rId7" Type="http://schemas.openxmlformats.org/officeDocument/2006/relationships/image" Target="../media/image43.jpe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15.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2.xml"/><Relationship Id="rId7"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5" Type="http://schemas.openxmlformats.org/officeDocument/2006/relationships/slideLayout" Target="../slideLayouts/slideLayout124.xml"/><Relationship Id="rId4" Type="http://schemas.openxmlformats.org/officeDocument/2006/relationships/slideLayout" Target="../slideLayouts/slideLayout123.xml"/><Relationship Id="rId9" Type="http://schemas.openxmlformats.org/officeDocument/2006/relationships/image" Target="../media/image43.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1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image" Target="../media/image20.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image" Target="../media/image20.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image" Target="../media/image22.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24.png"/><Relationship Id="rId5" Type="http://schemas.openxmlformats.org/officeDocument/2006/relationships/slideLayout" Target="../slideLayouts/slideLayout51.xml"/><Relationship Id="rId10" Type="http://schemas.openxmlformats.org/officeDocument/2006/relationships/image" Target="../media/image23.emf"/><Relationship Id="rId4" Type="http://schemas.openxmlformats.org/officeDocument/2006/relationships/slideLayout" Target="../slideLayouts/slideLayout5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4AB1E-6B7D-49B7-ABF6-71E4B0AA11BB}" type="datetimeFigureOut">
              <a:rPr lang="en-US" smtClean="0"/>
              <a:pPr/>
              <a:t>5/1/2024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7B4EA-56D5-40A5-951C-369EC0F9CDBA}" type="slidenum">
              <a:rPr lang="en-US" smtClean="0"/>
              <a:pPr/>
              <a:t>‹#›</a:t>
            </a:fld>
            <a:endParaRPr lang="en-US" dirty="0"/>
          </a:p>
        </p:txBody>
      </p:sp>
      <p:pic>
        <p:nvPicPr>
          <p:cNvPr id="7" name="Picture 6"/>
          <p:cNvPicPr>
            <a:picLocks noChangeAspect="1"/>
          </p:cNvPicPr>
          <p:nvPr/>
        </p:nvPicPr>
        <p:blipFill>
          <a:blip r:embed="rId20" cstate="print"/>
          <a:srcRect t="28740"/>
          <a:stretch>
            <a:fillRect/>
          </a:stretch>
        </p:blipFill>
        <p:spPr>
          <a:xfrm>
            <a:off x="0" y="2492896"/>
            <a:ext cx="17322800" cy="1114051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4120" r:id="rId13"/>
    <p:sldLayoutId id="2147484121" r:id="rId14"/>
    <p:sldLayoutId id="2147484122" r:id="rId15"/>
    <p:sldLayoutId id="2147484123" r:id="rId16"/>
    <p:sldLayoutId id="2147484124" r:id="rId17"/>
    <p:sldLayoutId id="2147484125" r:id="rId18"/>
  </p:sldLayoutIdLst>
  <p:txStyles>
    <p:titleStyle>
      <a:lvl1pPr algn="ctr" defTabSz="914400" rtl="0" eaLnBrk="1" latinLnBrk="0" hangingPunct="1">
        <a:spcBef>
          <a:spcPct val="0"/>
        </a:spcBef>
        <a:buNone/>
        <a:defRPr lang="en-US" sz="5400" b="1" kern="1200" baseline="30000" dirty="0">
          <a:solidFill>
            <a:srgbClr val="4E5590"/>
          </a:solidFill>
          <a:latin typeface="Arial"/>
          <a:ea typeface="+mn-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1">
            <a:extLst>
              <a:ext uri="{FF2B5EF4-FFF2-40B4-BE49-F238E27FC236}">
                <a16:creationId xmlns:a16="http://schemas.microsoft.com/office/drawing/2014/main" id="{523A30A1-CD0A-CF46-BF2B-C4D4B50301BE}"/>
              </a:ext>
            </a:extLst>
          </p:cNvPr>
          <p:cNvSpPr/>
          <p:nvPr userDrawn="1"/>
        </p:nvSpPr>
        <p:spPr>
          <a:xfrm>
            <a:off x="1960539" y="5048136"/>
            <a:ext cx="363968" cy="207749"/>
          </a:xfrm>
          <a:prstGeom prst="rect">
            <a:avLst/>
          </a:prstGeom>
          <a:blipFill>
            <a:blip r:embed="rId5"/>
            <a:stretch>
              <a:fillRect/>
            </a:stretch>
          </a:blipFill>
        </p:spPr>
        <p:txBody>
          <a:bodyPr wrap="square" lIns="0" tIns="0" rIns="0" bIns="0" rtlCol="0">
            <a:spAutoFit/>
          </a:bodyPr>
          <a:lstStyle/>
          <a:p>
            <a:endParaRPr sz="1350"/>
          </a:p>
        </p:txBody>
      </p:sp>
      <p:sp>
        <p:nvSpPr>
          <p:cNvPr id="8" name="object 2">
            <a:extLst>
              <a:ext uri="{FF2B5EF4-FFF2-40B4-BE49-F238E27FC236}">
                <a16:creationId xmlns:a16="http://schemas.microsoft.com/office/drawing/2014/main" id="{5FF53241-E9B0-6A40-86DE-4AD116FEC789}"/>
              </a:ext>
            </a:extLst>
          </p:cNvPr>
          <p:cNvSpPr/>
          <p:nvPr userDrawn="1"/>
        </p:nvSpPr>
        <p:spPr>
          <a:xfrm>
            <a:off x="1304099" y="5111541"/>
            <a:ext cx="765304" cy="207749"/>
          </a:xfrm>
          <a:prstGeom prst="rect">
            <a:avLst/>
          </a:prstGeom>
          <a:blipFill>
            <a:blip r:embed="rId6"/>
            <a:stretch>
              <a:fillRect/>
            </a:stretch>
          </a:blipFill>
        </p:spPr>
        <p:txBody>
          <a:bodyPr wrap="square" lIns="0" tIns="0" rIns="0" bIns="0" rtlCol="0">
            <a:spAutoFit/>
          </a:bodyPr>
          <a:lstStyle/>
          <a:p>
            <a:endParaRPr sz="1350"/>
          </a:p>
        </p:txBody>
      </p:sp>
      <p:sp>
        <p:nvSpPr>
          <p:cNvPr id="9" name="object 3">
            <a:extLst>
              <a:ext uri="{FF2B5EF4-FFF2-40B4-BE49-F238E27FC236}">
                <a16:creationId xmlns:a16="http://schemas.microsoft.com/office/drawing/2014/main" id="{84033D32-BEF7-214C-BFE1-72903842E457}"/>
              </a:ext>
            </a:extLst>
          </p:cNvPr>
          <p:cNvSpPr/>
          <p:nvPr userDrawn="1"/>
        </p:nvSpPr>
        <p:spPr>
          <a:xfrm>
            <a:off x="2" y="3"/>
            <a:ext cx="3915041" cy="207749"/>
          </a:xfrm>
          <a:prstGeom prst="rect">
            <a:avLst/>
          </a:prstGeom>
          <a:blipFill>
            <a:blip r:embed="rId7"/>
            <a:stretch>
              <a:fillRect/>
            </a:stretch>
          </a:blipFill>
        </p:spPr>
        <p:txBody>
          <a:bodyPr wrap="square" lIns="0" tIns="0" rIns="0" bIns="0" rtlCol="0">
            <a:spAutoFit/>
          </a:bodyPr>
          <a:lstStyle/>
          <a:p>
            <a:endParaRPr sz="1350"/>
          </a:p>
        </p:txBody>
      </p:sp>
    </p:spTree>
    <p:extLst>
      <p:ext uri="{BB962C8B-B14F-4D97-AF65-F5344CB8AC3E}">
        <p14:creationId xmlns:p14="http://schemas.microsoft.com/office/powerpoint/2010/main" val="2671657693"/>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5537" y="548680"/>
            <a:ext cx="8496943" cy="792088"/>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95537" y="1508787"/>
            <a:ext cx="8496943" cy="43900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8393" y="5802429"/>
            <a:ext cx="1273614" cy="1200000"/>
          </a:xfrm>
          <a:prstGeom prst="rect">
            <a:avLst/>
          </a:prstGeom>
        </p:spPr>
      </p:pic>
    </p:spTree>
    <p:extLst>
      <p:ext uri="{BB962C8B-B14F-4D97-AF65-F5344CB8AC3E}">
        <p14:creationId xmlns:p14="http://schemas.microsoft.com/office/powerpoint/2010/main" val="588695477"/>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143" r:id="rId17"/>
    <p:sldLayoutId id="2147484144" r:id="rId18"/>
    <p:sldLayoutId id="2147484145" r:id="rId19"/>
    <p:sldLayoutId id="2147484146" r:id="rId20"/>
    <p:sldLayoutId id="2147484147" r:id="rId21"/>
    <p:sldLayoutId id="2147484148" r:id="rId22"/>
  </p:sldLayoutIdLst>
  <p:txStyles>
    <p:titleStyle>
      <a:lvl1pPr algn="l" defTabSz="914400" rtl="0" eaLnBrk="1" latinLnBrk="0" hangingPunct="1">
        <a:spcBef>
          <a:spcPct val="0"/>
        </a:spcBef>
        <a:buNone/>
        <a:defRPr sz="2400" b="1" kern="1200">
          <a:solidFill>
            <a:srgbClr val="005EB8"/>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005EB8"/>
        </a:buClr>
        <a:buSzPct val="110000"/>
        <a:buFont typeface="Wingdings 2" panose="05020102010507070707" pitchFamily="18" charset="2"/>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005EB8"/>
        </a:buClr>
        <a:buSzPct val="110000"/>
        <a:buFont typeface="Wingdings 2" panose="05020102010507070707" pitchFamily="18" charset="2"/>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5EB8"/>
        </a:buClr>
        <a:buSzPct val="110000"/>
        <a:buFont typeface="Wingdings 2" panose="05020102010507070707" pitchFamily="18"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005EB8"/>
        </a:buClr>
        <a:buSzPct val="110000"/>
        <a:buFont typeface="Wingdings 2" panose="05020102010507070707" pitchFamily="18"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5EB8"/>
        </a:buClr>
        <a:buSzPct val="110000"/>
        <a:buFont typeface="Wingdings 2" panose="05020102010507070707" pitchFamily="18"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92104-6F24-CD50-F55E-22A55084DDC9}"/>
              </a:ext>
            </a:extLst>
          </p:cNvPr>
          <p:cNvSpPr>
            <a:spLocks noGrp="1"/>
          </p:cNvSpPr>
          <p:nvPr>
            <p:ph type="title"/>
          </p:nvPr>
        </p:nvSpPr>
        <p:spPr>
          <a:xfrm>
            <a:off x="1215332" y="1233200"/>
            <a:ext cx="6733133" cy="107382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2D1059CB-D00E-398D-E4D9-59792FC40A4C}"/>
              </a:ext>
            </a:extLst>
          </p:cNvPr>
          <p:cNvSpPr>
            <a:spLocks noGrp="1"/>
          </p:cNvSpPr>
          <p:nvPr>
            <p:ph type="body" idx="1"/>
          </p:nvPr>
        </p:nvSpPr>
        <p:spPr>
          <a:xfrm>
            <a:off x="1215333" y="2419640"/>
            <a:ext cx="6733132" cy="31417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8DFBC38-D897-7CBE-AC89-A95A2222D7C8}"/>
              </a:ext>
            </a:extLst>
          </p:cNvPr>
          <p:cNvSpPr>
            <a:spLocks noGrp="1"/>
          </p:cNvSpPr>
          <p:nvPr>
            <p:ph type="dt" sz="half" idx="2"/>
          </p:nvPr>
        </p:nvSpPr>
        <p:spPr>
          <a:xfrm>
            <a:off x="635795" y="6199189"/>
            <a:ext cx="2057400" cy="365125"/>
          </a:xfrm>
          <a:prstGeom prst="rect">
            <a:avLst/>
          </a:prstGeom>
        </p:spPr>
        <p:txBody>
          <a:bodyPr vert="horz" lIns="91440" tIns="45720" rIns="91440" bIns="45720" rtlCol="0" anchor="ctr"/>
          <a:lstStyle>
            <a:lvl1pPr algn="l">
              <a:defRPr sz="788">
                <a:solidFill>
                  <a:schemeClr val="tx1"/>
                </a:solidFill>
                <a:latin typeface="+mn-lt"/>
              </a:defRPr>
            </a:lvl1pPr>
          </a:lstStyle>
          <a:p>
            <a:fld id="{E7736193-EDE3-4BB5-AE5F-E6E5472AB8BE}" type="datetimeFigureOut">
              <a:rPr lang="en-US" smtClean="0"/>
              <a:t>5/1/2024</a:t>
            </a:fld>
            <a:endParaRPr lang="en-US"/>
          </a:p>
        </p:txBody>
      </p:sp>
      <p:sp>
        <p:nvSpPr>
          <p:cNvPr id="5" name="Footer Placeholder 4">
            <a:extLst>
              <a:ext uri="{FF2B5EF4-FFF2-40B4-BE49-F238E27FC236}">
                <a16:creationId xmlns:a16="http://schemas.microsoft.com/office/drawing/2014/main" id="{E6728008-2A03-D518-4A75-30816EB0D198}"/>
              </a:ext>
            </a:extLst>
          </p:cNvPr>
          <p:cNvSpPr>
            <a:spLocks noGrp="1"/>
          </p:cNvSpPr>
          <p:nvPr>
            <p:ph type="ftr" sz="quarter" idx="3"/>
          </p:nvPr>
        </p:nvSpPr>
        <p:spPr>
          <a:xfrm>
            <a:off x="5464969" y="6199189"/>
            <a:ext cx="2557463" cy="365125"/>
          </a:xfrm>
          <a:prstGeom prst="rect">
            <a:avLst/>
          </a:prstGeom>
        </p:spPr>
        <p:txBody>
          <a:bodyPr vert="horz" lIns="91440" tIns="45720" rIns="91440" bIns="45720" rtlCol="0" anchor="ctr"/>
          <a:lstStyle>
            <a:lvl1pPr algn="r">
              <a:defRPr sz="788">
                <a:solidFill>
                  <a:schemeClr val="tx1"/>
                </a:solidFill>
                <a:latin typeface="+mn-lt"/>
              </a:defRPr>
            </a:lvl1pPr>
          </a:lstStyle>
          <a:p>
            <a:endParaRPr lang="en-US"/>
          </a:p>
        </p:txBody>
      </p:sp>
      <p:sp>
        <p:nvSpPr>
          <p:cNvPr id="6" name="Slide Number Placeholder 5">
            <a:extLst>
              <a:ext uri="{FF2B5EF4-FFF2-40B4-BE49-F238E27FC236}">
                <a16:creationId xmlns:a16="http://schemas.microsoft.com/office/drawing/2014/main" id="{F3691D49-2BD8-1C36-B43A-CF2F9177769B}"/>
              </a:ext>
            </a:extLst>
          </p:cNvPr>
          <p:cNvSpPr>
            <a:spLocks noGrp="1"/>
          </p:cNvSpPr>
          <p:nvPr>
            <p:ph type="sldNum" sz="quarter" idx="4"/>
          </p:nvPr>
        </p:nvSpPr>
        <p:spPr>
          <a:xfrm>
            <a:off x="8022433" y="6199189"/>
            <a:ext cx="464344" cy="365125"/>
          </a:xfrm>
          <a:prstGeom prst="rect">
            <a:avLst/>
          </a:prstGeom>
        </p:spPr>
        <p:txBody>
          <a:bodyPr vert="horz" lIns="91440" tIns="45720" rIns="91440" bIns="45720" rtlCol="0" anchor="ctr"/>
          <a:lstStyle>
            <a:lvl1pPr algn="r">
              <a:defRPr sz="788">
                <a:solidFill>
                  <a:schemeClr val="tx1"/>
                </a:solidFill>
                <a:latin typeface="+mn-lt"/>
              </a:defRPr>
            </a:lvl1pPr>
          </a:lstStyle>
          <a:p>
            <a:fld id="{1CC2C9B9-B4B7-45CC-A7EB-16F8BADE9045}" type="slidenum">
              <a:rPr lang="en-US" smtClean="0"/>
              <a:t>‹#›</a:t>
            </a:fld>
            <a:endParaRPr lang="en-US"/>
          </a:p>
        </p:txBody>
      </p:sp>
      <p:sp>
        <p:nvSpPr>
          <p:cNvPr id="8" name="Rectangle 7">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p:nvPr/>
        </p:nvSpPr>
        <p:spPr>
          <a:xfrm>
            <a:off x="699898" y="931857"/>
            <a:ext cx="7745210" cy="49963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26372070"/>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l" defTabSz="685800" rtl="0" eaLnBrk="1" latinLnBrk="0" hangingPunct="1">
        <a:lnSpc>
          <a:spcPct val="120000"/>
        </a:lnSpc>
        <a:spcBef>
          <a:spcPct val="0"/>
        </a:spcBef>
        <a:buNone/>
        <a:defRPr sz="2100" b="1" kern="1200" cap="all" spc="375"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35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79F4B9-A718-4DB2-ADEC-A0D49A2E6897}" type="datetimeFigureOut">
              <a:rPr lang="en-GB" smtClean="0"/>
              <a:t>02/05/2024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84A542-AE47-4192-9A03-20CD3B09708F}" type="slidenum">
              <a:rPr lang="en-GB" smtClean="0"/>
              <a:t>‹#›</a:t>
            </a:fld>
            <a:endParaRPr lang="en-GB"/>
          </a:p>
        </p:txBody>
      </p:sp>
    </p:spTree>
    <p:extLst>
      <p:ext uri="{BB962C8B-B14F-4D97-AF65-F5344CB8AC3E}">
        <p14:creationId xmlns:p14="http://schemas.microsoft.com/office/powerpoint/2010/main" val="1596488050"/>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4D4AB1E-6B7D-49B7-ABF6-71E4B0AA11BB}" type="datetimeFigureOut">
              <a:rPr lang="en-US" smtClean="0"/>
              <a:pPr/>
              <a:t>5/2/2024</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27B4EA-56D5-40A5-951C-369EC0F9CDBA}" type="slidenum">
              <a:rPr lang="en-US" smtClean="0"/>
              <a:pPr/>
              <a:t>‹#›</a:t>
            </a:fld>
            <a:endParaRPr lang="en-US" dirty="0"/>
          </a:p>
        </p:txBody>
      </p:sp>
      <p:pic>
        <p:nvPicPr>
          <p:cNvPr id="7" name="Picture 6"/>
          <p:cNvPicPr>
            <a:picLocks noChangeAspect="1"/>
          </p:cNvPicPr>
          <p:nvPr/>
        </p:nvPicPr>
        <p:blipFill>
          <a:blip r:embed="rId15" cstate="print"/>
          <a:srcRect t="28740"/>
          <a:stretch>
            <a:fillRect/>
          </a:stretch>
        </p:blipFill>
        <p:spPr>
          <a:xfrm>
            <a:off x="1" y="2492896"/>
            <a:ext cx="17322800" cy="11140516"/>
          </a:xfrm>
          <a:prstGeom prst="rect">
            <a:avLst/>
          </a:prstGeom>
        </p:spPr>
      </p:pic>
    </p:spTree>
    <p:extLst>
      <p:ext uri="{BB962C8B-B14F-4D97-AF65-F5344CB8AC3E}">
        <p14:creationId xmlns:p14="http://schemas.microsoft.com/office/powerpoint/2010/main" val="2314527320"/>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 id="2147484185" r:id="rId12"/>
    <p:sldLayoutId id="2147484186" r:id="rId13"/>
  </p:sldLayoutIdLst>
  <p:txStyles>
    <p:titleStyle>
      <a:lvl1pPr algn="ctr" defTabSz="685800" rtl="0" eaLnBrk="1" latinLnBrk="0" hangingPunct="1">
        <a:spcBef>
          <a:spcPct val="0"/>
        </a:spcBef>
        <a:buNone/>
        <a:defRPr lang="en-US" sz="4050" b="1" kern="1200" baseline="30000" dirty="0">
          <a:solidFill>
            <a:srgbClr val="4E5590"/>
          </a:solidFill>
          <a:latin typeface="Arial"/>
          <a:ea typeface="+mn-ea"/>
          <a:cs typeface="Arial"/>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2ED840-C209-437E-B9C3-72BB91854B8F}"/>
              </a:ext>
            </a:extLst>
          </p:cNvPr>
          <p:cNvSpPr/>
          <p:nvPr userDrawn="1"/>
        </p:nvSpPr>
        <p:spPr>
          <a:xfrm>
            <a:off x="0" y="1052737"/>
            <a:ext cx="9144000" cy="5188862"/>
          </a:xfrm>
          <a:prstGeom prst="rect">
            <a:avLst/>
          </a:prstGeom>
          <a:solidFill>
            <a:srgbClr val="0062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sp>
        <p:nvSpPr>
          <p:cNvPr id="1028" name="Rectangle 7"/>
          <p:cNvSpPr>
            <a:spLocks noChangeArrowheads="1"/>
          </p:cNvSpPr>
          <p:nvPr userDrawn="1"/>
        </p:nvSpPr>
        <p:spPr bwMode="auto">
          <a:xfrm>
            <a:off x="2" y="1052515"/>
            <a:ext cx="9140825" cy="73025"/>
          </a:xfrm>
          <a:prstGeom prst="rect">
            <a:avLst/>
          </a:prstGeom>
          <a:solidFill>
            <a:srgbClr val="005EB8"/>
          </a:solidFill>
          <a:ln>
            <a:noFill/>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GB" altLang="en-US" sz="1012">
              <a:solidFill>
                <a:srgbClr val="000000"/>
              </a:solidFill>
            </a:endParaRPr>
          </a:p>
        </p:txBody>
      </p:sp>
      <p:sp>
        <p:nvSpPr>
          <p:cNvPr id="2" name="Rectangle 10"/>
          <p:cNvSpPr>
            <a:spLocks noChangeArrowheads="1"/>
          </p:cNvSpPr>
          <p:nvPr userDrawn="1"/>
        </p:nvSpPr>
        <p:spPr bwMode="auto">
          <a:xfrm>
            <a:off x="2" y="6165851"/>
            <a:ext cx="9140825" cy="71438"/>
          </a:xfrm>
          <a:prstGeom prst="rect">
            <a:avLst/>
          </a:prstGeom>
          <a:solidFill>
            <a:srgbClr val="0072CE">
              <a:alpha val="59608"/>
            </a:srgbClr>
          </a:solidFill>
          <a:ln>
            <a:noFill/>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GB" altLang="en-US" sz="1012">
              <a:solidFill>
                <a:srgbClr val="000000"/>
              </a:solidFill>
            </a:endParaRPr>
          </a:p>
        </p:txBody>
      </p:sp>
      <p:pic>
        <p:nvPicPr>
          <p:cNvPr id="8" name="Picture 2">
            <a:extLst>
              <a:ext uri="{FF2B5EF4-FFF2-40B4-BE49-F238E27FC236}">
                <a16:creationId xmlns:a16="http://schemas.microsoft.com/office/drawing/2014/main" id="{BE61FCBD-03DC-4C3A-A3A0-737E262FE01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165869" y="245199"/>
            <a:ext cx="153471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blue background with several images&#10;&#10;Description automatically generated">
            <a:extLst>
              <a:ext uri="{FF2B5EF4-FFF2-40B4-BE49-F238E27FC236}">
                <a16:creationId xmlns:a16="http://schemas.microsoft.com/office/drawing/2014/main" id="{9B3A7382-2B74-FB93-A95E-C0D6733A833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3637404"/>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Lst>
  <p:txStyles>
    <p:titleStyle>
      <a:lvl1pPr marL="192876" marR="0" indent="-192876" algn="l" defTabSz="514336" rtl="0" eaLnBrk="1" fontAlgn="base" latinLnBrk="0" hangingPunct="1">
        <a:lnSpc>
          <a:spcPct val="100000"/>
        </a:lnSpc>
        <a:spcBef>
          <a:spcPct val="20000"/>
        </a:spcBef>
        <a:spcAft>
          <a:spcPct val="0"/>
        </a:spcAft>
        <a:buClrTx/>
        <a:buSzTx/>
        <a:buFontTx/>
        <a:buNone/>
        <a:tabLst/>
        <a:defRPr sz="1800" b="1">
          <a:solidFill>
            <a:schemeClr val="tx2"/>
          </a:solidFill>
          <a:latin typeface="+mj-lt"/>
          <a:ea typeface="+mj-ea"/>
          <a:cs typeface="+mj-cs"/>
        </a:defRPr>
      </a:lvl1pPr>
      <a:lvl2pPr algn="ctr" rtl="0" eaLnBrk="1" fontAlgn="base" hangingPunct="1">
        <a:spcBef>
          <a:spcPct val="0"/>
        </a:spcBef>
        <a:spcAft>
          <a:spcPct val="0"/>
        </a:spcAft>
        <a:defRPr sz="1800" b="1">
          <a:solidFill>
            <a:schemeClr val="tx2"/>
          </a:solidFill>
          <a:latin typeface="Arial" charset="0"/>
        </a:defRPr>
      </a:lvl2pPr>
      <a:lvl3pPr algn="ctr" rtl="0" eaLnBrk="1" fontAlgn="base" hangingPunct="1">
        <a:spcBef>
          <a:spcPct val="0"/>
        </a:spcBef>
        <a:spcAft>
          <a:spcPct val="0"/>
        </a:spcAft>
        <a:defRPr sz="1800" b="1">
          <a:solidFill>
            <a:schemeClr val="tx2"/>
          </a:solidFill>
          <a:latin typeface="Arial" charset="0"/>
        </a:defRPr>
      </a:lvl3pPr>
      <a:lvl4pPr algn="ctr" rtl="0" eaLnBrk="1" fontAlgn="base" hangingPunct="1">
        <a:spcBef>
          <a:spcPct val="0"/>
        </a:spcBef>
        <a:spcAft>
          <a:spcPct val="0"/>
        </a:spcAft>
        <a:defRPr sz="1800" b="1">
          <a:solidFill>
            <a:schemeClr val="tx2"/>
          </a:solidFill>
          <a:latin typeface="Arial" charset="0"/>
        </a:defRPr>
      </a:lvl4pPr>
      <a:lvl5pPr algn="ctr" rtl="0" eaLnBrk="1" fontAlgn="base" hangingPunct="1">
        <a:spcBef>
          <a:spcPct val="0"/>
        </a:spcBef>
        <a:spcAft>
          <a:spcPct val="0"/>
        </a:spcAft>
        <a:defRPr sz="1800" b="1">
          <a:solidFill>
            <a:schemeClr val="tx2"/>
          </a:solidFill>
          <a:latin typeface="Arial" charset="0"/>
        </a:defRPr>
      </a:lvl5pPr>
      <a:lvl6pPr marL="257168" algn="ctr" rtl="0" eaLnBrk="1" fontAlgn="base" hangingPunct="1">
        <a:spcBef>
          <a:spcPct val="0"/>
        </a:spcBef>
        <a:spcAft>
          <a:spcPct val="0"/>
        </a:spcAft>
        <a:defRPr sz="1800" b="1">
          <a:solidFill>
            <a:schemeClr val="tx2"/>
          </a:solidFill>
          <a:latin typeface="Arial" charset="0"/>
        </a:defRPr>
      </a:lvl6pPr>
      <a:lvl7pPr marL="514336" algn="ctr" rtl="0" eaLnBrk="1" fontAlgn="base" hangingPunct="1">
        <a:spcBef>
          <a:spcPct val="0"/>
        </a:spcBef>
        <a:spcAft>
          <a:spcPct val="0"/>
        </a:spcAft>
        <a:defRPr sz="1800" b="1">
          <a:solidFill>
            <a:schemeClr val="tx2"/>
          </a:solidFill>
          <a:latin typeface="Arial" charset="0"/>
        </a:defRPr>
      </a:lvl7pPr>
      <a:lvl8pPr marL="771504" algn="ctr" rtl="0" eaLnBrk="1" fontAlgn="base" hangingPunct="1">
        <a:spcBef>
          <a:spcPct val="0"/>
        </a:spcBef>
        <a:spcAft>
          <a:spcPct val="0"/>
        </a:spcAft>
        <a:defRPr sz="1800" b="1">
          <a:solidFill>
            <a:schemeClr val="tx2"/>
          </a:solidFill>
          <a:latin typeface="Arial" charset="0"/>
        </a:defRPr>
      </a:lvl8pPr>
      <a:lvl9pPr marL="1028673" algn="ctr" rtl="0" eaLnBrk="1" fontAlgn="base" hangingPunct="1">
        <a:spcBef>
          <a:spcPct val="0"/>
        </a:spcBef>
        <a:spcAft>
          <a:spcPct val="0"/>
        </a:spcAft>
        <a:defRPr sz="1800" b="1">
          <a:solidFill>
            <a:schemeClr val="tx2"/>
          </a:solidFill>
          <a:latin typeface="Arial" charset="0"/>
        </a:defRPr>
      </a:lvl9pPr>
    </p:titleStyle>
    <p:bodyStyle>
      <a:lvl1pPr marL="192876" indent="-192876" algn="l" rtl="0" eaLnBrk="1" fontAlgn="base" hangingPunct="1">
        <a:spcBef>
          <a:spcPct val="20000"/>
        </a:spcBef>
        <a:spcAft>
          <a:spcPct val="0"/>
        </a:spcAft>
        <a:defRPr sz="2700" b="1">
          <a:solidFill>
            <a:schemeClr val="bg1"/>
          </a:solidFill>
          <a:latin typeface="+mn-lt"/>
          <a:ea typeface="+mn-ea"/>
          <a:cs typeface="+mn-cs"/>
        </a:defRPr>
      </a:lvl1pPr>
      <a:lvl2pPr marL="417898" indent="-160730" algn="l" rtl="0" eaLnBrk="1" fontAlgn="base" hangingPunct="1">
        <a:spcBef>
          <a:spcPct val="20000"/>
        </a:spcBef>
        <a:spcAft>
          <a:spcPct val="0"/>
        </a:spcAft>
        <a:buChar char="–"/>
        <a:defRPr sz="1575">
          <a:solidFill>
            <a:schemeClr val="tx1"/>
          </a:solidFill>
          <a:latin typeface="+mn-lt"/>
        </a:defRPr>
      </a:lvl2pPr>
      <a:lvl3pPr marL="642920" indent="-128584" algn="l" rtl="0" eaLnBrk="1" fontAlgn="base" hangingPunct="1">
        <a:spcBef>
          <a:spcPct val="20000"/>
        </a:spcBef>
        <a:spcAft>
          <a:spcPct val="0"/>
        </a:spcAft>
        <a:buChar char="•"/>
        <a:defRPr sz="1350">
          <a:solidFill>
            <a:schemeClr val="tx1"/>
          </a:solidFill>
          <a:latin typeface="+mn-lt"/>
        </a:defRPr>
      </a:lvl3pPr>
      <a:lvl4pPr marL="900088" indent="-128584" algn="l" rtl="0" eaLnBrk="1" fontAlgn="base" hangingPunct="1">
        <a:spcBef>
          <a:spcPct val="20000"/>
        </a:spcBef>
        <a:spcAft>
          <a:spcPct val="0"/>
        </a:spcAft>
        <a:buChar char="–"/>
        <a:defRPr sz="1125">
          <a:solidFill>
            <a:schemeClr val="tx1"/>
          </a:solidFill>
          <a:latin typeface="+mn-lt"/>
        </a:defRPr>
      </a:lvl4pPr>
      <a:lvl5pPr marL="1157257" indent="-128584" algn="l" rtl="0" eaLnBrk="1" fontAlgn="base" hangingPunct="1">
        <a:spcBef>
          <a:spcPct val="20000"/>
        </a:spcBef>
        <a:spcAft>
          <a:spcPct val="0"/>
        </a:spcAft>
        <a:buChar char="»"/>
        <a:defRPr sz="1125">
          <a:solidFill>
            <a:schemeClr val="tx1"/>
          </a:solidFill>
          <a:latin typeface="+mn-lt"/>
        </a:defRPr>
      </a:lvl5pPr>
      <a:lvl6pPr marL="1414425" indent="-128584" algn="l" rtl="0" eaLnBrk="1" fontAlgn="base" hangingPunct="1">
        <a:spcBef>
          <a:spcPct val="20000"/>
        </a:spcBef>
        <a:spcAft>
          <a:spcPct val="0"/>
        </a:spcAft>
        <a:buChar char="»"/>
        <a:defRPr sz="1125">
          <a:solidFill>
            <a:schemeClr val="tx1"/>
          </a:solidFill>
          <a:latin typeface="+mn-lt"/>
        </a:defRPr>
      </a:lvl6pPr>
      <a:lvl7pPr marL="1671593" indent="-128584" algn="l" rtl="0" eaLnBrk="1" fontAlgn="base" hangingPunct="1">
        <a:spcBef>
          <a:spcPct val="20000"/>
        </a:spcBef>
        <a:spcAft>
          <a:spcPct val="0"/>
        </a:spcAft>
        <a:buChar char="»"/>
        <a:defRPr sz="1125">
          <a:solidFill>
            <a:schemeClr val="tx1"/>
          </a:solidFill>
          <a:latin typeface="+mn-lt"/>
        </a:defRPr>
      </a:lvl7pPr>
      <a:lvl8pPr marL="1928761" indent="-128584" algn="l" rtl="0" eaLnBrk="1" fontAlgn="base" hangingPunct="1">
        <a:spcBef>
          <a:spcPct val="20000"/>
        </a:spcBef>
        <a:spcAft>
          <a:spcPct val="0"/>
        </a:spcAft>
        <a:buChar char="»"/>
        <a:defRPr sz="1125">
          <a:solidFill>
            <a:schemeClr val="tx1"/>
          </a:solidFill>
          <a:latin typeface="+mn-lt"/>
        </a:defRPr>
      </a:lvl8pPr>
      <a:lvl9pPr marL="2185929" indent="-128584" algn="l" rtl="0" eaLnBrk="1" fontAlgn="base" hangingPunct="1">
        <a:spcBef>
          <a:spcPct val="20000"/>
        </a:spcBef>
        <a:spcAft>
          <a:spcPct val="0"/>
        </a:spcAft>
        <a:buChar char="»"/>
        <a:defRPr sz="1125">
          <a:solidFill>
            <a:schemeClr val="tx1"/>
          </a:solidFill>
          <a:latin typeface="+mn-lt"/>
        </a:defRPr>
      </a:lvl9pPr>
    </p:bodyStyle>
    <p:otherStyle>
      <a:defPPr>
        <a:defRPr lang="en-US"/>
      </a:defPPr>
      <a:lvl1pPr marL="0" algn="l" defTabSz="514336" rtl="0" eaLnBrk="1" latinLnBrk="0" hangingPunct="1">
        <a:defRPr sz="1012" kern="1200">
          <a:solidFill>
            <a:schemeClr val="tx1"/>
          </a:solidFill>
          <a:latin typeface="+mn-lt"/>
          <a:ea typeface="+mn-ea"/>
          <a:cs typeface="+mn-cs"/>
        </a:defRPr>
      </a:lvl1pPr>
      <a:lvl2pPr marL="257168" algn="l" defTabSz="514336" rtl="0" eaLnBrk="1" latinLnBrk="0" hangingPunct="1">
        <a:defRPr sz="1012" kern="1200">
          <a:solidFill>
            <a:schemeClr val="tx1"/>
          </a:solidFill>
          <a:latin typeface="+mn-lt"/>
          <a:ea typeface="+mn-ea"/>
          <a:cs typeface="+mn-cs"/>
        </a:defRPr>
      </a:lvl2pPr>
      <a:lvl3pPr marL="514336" algn="l" defTabSz="514336" rtl="0" eaLnBrk="1" latinLnBrk="0" hangingPunct="1">
        <a:defRPr sz="1012" kern="1200">
          <a:solidFill>
            <a:schemeClr val="tx1"/>
          </a:solidFill>
          <a:latin typeface="+mn-lt"/>
          <a:ea typeface="+mn-ea"/>
          <a:cs typeface="+mn-cs"/>
        </a:defRPr>
      </a:lvl3pPr>
      <a:lvl4pPr marL="771504" algn="l" defTabSz="514336" rtl="0" eaLnBrk="1" latinLnBrk="0" hangingPunct="1">
        <a:defRPr sz="1012" kern="1200">
          <a:solidFill>
            <a:schemeClr val="tx1"/>
          </a:solidFill>
          <a:latin typeface="+mn-lt"/>
          <a:ea typeface="+mn-ea"/>
          <a:cs typeface="+mn-cs"/>
        </a:defRPr>
      </a:lvl4pPr>
      <a:lvl5pPr marL="1028673" algn="l" defTabSz="514336" rtl="0" eaLnBrk="1" latinLnBrk="0" hangingPunct="1">
        <a:defRPr sz="1012" kern="1200">
          <a:solidFill>
            <a:schemeClr val="tx1"/>
          </a:solidFill>
          <a:latin typeface="+mn-lt"/>
          <a:ea typeface="+mn-ea"/>
          <a:cs typeface="+mn-cs"/>
        </a:defRPr>
      </a:lvl5pPr>
      <a:lvl6pPr marL="1285841" algn="l" defTabSz="514336" rtl="0" eaLnBrk="1" latinLnBrk="0" hangingPunct="1">
        <a:defRPr sz="1012" kern="1200">
          <a:solidFill>
            <a:schemeClr val="tx1"/>
          </a:solidFill>
          <a:latin typeface="+mn-lt"/>
          <a:ea typeface="+mn-ea"/>
          <a:cs typeface="+mn-cs"/>
        </a:defRPr>
      </a:lvl6pPr>
      <a:lvl7pPr marL="1543009" algn="l" defTabSz="514336" rtl="0" eaLnBrk="1" latinLnBrk="0" hangingPunct="1">
        <a:defRPr sz="1012" kern="1200">
          <a:solidFill>
            <a:schemeClr val="tx1"/>
          </a:solidFill>
          <a:latin typeface="+mn-lt"/>
          <a:ea typeface="+mn-ea"/>
          <a:cs typeface="+mn-cs"/>
        </a:defRPr>
      </a:lvl7pPr>
      <a:lvl8pPr marL="1800177" algn="l" defTabSz="514336" rtl="0" eaLnBrk="1" latinLnBrk="0" hangingPunct="1">
        <a:defRPr sz="1012" kern="1200">
          <a:solidFill>
            <a:schemeClr val="tx1"/>
          </a:solidFill>
          <a:latin typeface="+mn-lt"/>
          <a:ea typeface="+mn-ea"/>
          <a:cs typeface="+mn-cs"/>
        </a:defRPr>
      </a:lvl8pPr>
      <a:lvl9pPr marL="2057345" algn="l" defTabSz="514336" rtl="0" eaLnBrk="1" latinLnBrk="0" hangingPunct="1">
        <a:defRPr sz="1012"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D1ED20-D211-A534-2DBE-6A3B8B3960E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474894" y="6615046"/>
            <a:ext cx="12618894" cy="109771"/>
          </a:xfrm>
          <a:prstGeom prst="rect">
            <a:avLst/>
          </a:prstGeom>
        </p:spPr>
      </p:pic>
      <p:pic>
        <p:nvPicPr>
          <p:cNvPr id="8" name="Picture 2">
            <a:extLst>
              <a:ext uri="{FF2B5EF4-FFF2-40B4-BE49-F238E27FC236}">
                <a16:creationId xmlns:a16="http://schemas.microsoft.com/office/drawing/2014/main" id="{A3BDBDF5-47C2-4FA4-A297-C094C50AC56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161228" y="260649"/>
            <a:ext cx="153471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998441"/>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Lst>
  <p:txStyles>
    <p:titleStyle>
      <a:lvl1pPr algn="ctr" rtl="0" eaLnBrk="0" fontAlgn="base" hangingPunct="0">
        <a:spcBef>
          <a:spcPct val="0"/>
        </a:spcBef>
        <a:spcAft>
          <a:spcPct val="0"/>
        </a:spcAft>
        <a:defRPr sz="1800" b="1">
          <a:solidFill>
            <a:schemeClr val="tx2"/>
          </a:solidFill>
          <a:latin typeface="+mj-lt"/>
          <a:ea typeface="+mj-ea"/>
          <a:cs typeface="+mj-cs"/>
        </a:defRPr>
      </a:lvl1pPr>
      <a:lvl2pPr algn="ctr" rtl="0" eaLnBrk="0" fontAlgn="base" hangingPunct="0">
        <a:spcBef>
          <a:spcPct val="0"/>
        </a:spcBef>
        <a:spcAft>
          <a:spcPct val="0"/>
        </a:spcAft>
        <a:defRPr sz="1800" b="1">
          <a:solidFill>
            <a:schemeClr val="tx2"/>
          </a:solidFill>
          <a:latin typeface="Arial" charset="0"/>
        </a:defRPr>
      </a:lvl2pPr>
      <a:lvl3pPr algn="ctr" rtl="0" eaLnBrk="0" fontAlgn="base" hangingPunct="0">
        <a:spcBef>
          <a:spcPct val="0"/>
        </a:spcBef>
        <a:spcAft>
          <a:spcPct val="0"/>
        </a:spcAft>
        <a:defRPr sz="1800" b="1">
          <a:solidFill>
            <a:schemeClr val="tx2"/>
          </a:solidFill>
          <a:latin typeface="Arial" charset="0"/>
        </a:defRPr>
      </a:lvl3pPr>
      <a:lvl4pPr algn="ctr" rtl="0" eaLnBrk="0" fontAlgn="base" hangingPunct="0">
        <a:spcBef>
          <a:spcPct val="0"/>
        </a:spcBef>
        <a:spcAft>
          <a:spcPct val="0"/>
        </a:spcAft>
        <a:defRPr sz="1800" b="1">
          <a:solidFill>
            <a:schemeClr val="tx2"/>
          </a:solidFill>
          <a:latin typeface="Arial" charset="0"/>
        </a:defRPr>
      </a:lvl4pPr>
      <a:lvl5pPr algn="ctr" rtl="0" eaLnBrk="0" fontAlgn="base" hangingPunct="0">
        <a:spcBef>
          <a:spcPct val="0"/>
        </a:spcBef>
        <a:spcAft>
          <a:spcPct val="0"/>
        </a:spcAft>
        <a:defRPr sz="1800" b="1">
          <a:solidFill>
            <a:schemeClr val="tx2"/>
          </a:solidFill>
          <a:latin typeface="Arial" charset="0"/>
        </a:defRPr>
      </a:lvl5pPr>
      <a:lvl6pPr marL="257168" algn="ctr" rtl="0" fontAlgn="base">
        <a:spcBef>
          <a:spcPct val="0"/>
        </a:spcBef>
        <a:spcAft>
          <a:spcPct val="0"/>
        </a:spcAft>
        <a:defRPr sz="1800" b="1">
          <a:solidFill>
            <a:schemeClr val="tx2"/>
          </a:solidFill>
          <a:latin typeface="Arial" charset="0"/>
        </a:defRPr>
      </a:lvl6pPr>
      <a:lvl7pPr marL="514336" algn="ctr" rtl="0" fontAlgn="base">
        <a:spcBef>
          <a:spcPct val="0"/>
        </a:spcBef>
        <a:spcAft>
          <a:spcPct val="0"/>
        </a:spcAft>
        <a:defRPr sz="1800" b="1">
          <a:solidFill>
            <a:schemeClr val="tx2"/>
          </a:solidFill>
          <a:latin typeface="Arial" charset="0"/>
        </a:defRPr>
      </a:lvl7pPr>
      <a:lvl8pPr marL="771504" algn="ctr" rtl="0" fontAlgn="base">
        <a:spcBef>
          <a:spcPct val="0"/>
        </a:spcBef>
        <a:spcAft>
          <a:spcPct val="0"/>
        </a:spcAft>
        <a:defRPr sz="1800" b="1">
          <a:solidFill>
            <a:schemeClr val="tx2"/>
          </a:solidFill>
          <a:latin typeface="Arial" charset="0"/>
        </a:defRPr>
      </a:lvl8pPr>
      <a:lvl9pPr marL="1028673" algn="ctr" rtl="0" fontAlgn="base">
        <a:spcBef>
          <a:spcPct val="0"/>
        </a:spcBef>
        <a:spcAft>
          <a:spcPct val="0"/>
        </a:spcAft>
        <a:defRPr sz="1800" b="1">
          <a:solidFill>
            <a:schemeClr val="tx2"/>
          </a:solidFill>
          <a:latin typeface="Arial" charset="0"/>
        </a:defRPr>
      </a:lvl9pPr>
    </p:titleStyle>
    <p:bodyStyle>
      <a:lvl1pPr marL="192876" indent="-192876" algn="l" rtl="0" eaLnBrk="0" fontAlgn="base" hangingPunct="0">
        <a:spcBef>
          <a:spcPct val="20000"/>
        </a:spcBef>
        <a:spcAft>
          <a:spcPct val="0"/>
        </a:spcAft>
        <a:defRPr sz="1575" b="0">
          <a:solidFill>
            <a:schemeClr val="tx1"/>
          </a:solidFill>
          <a:latin typeface="+mn-lt"/>
          <a:ea typeface="+mn-ea"/>
          <a:cs typeface="+mn-cs"/>
        </a:defRPr>
      </a:lvl1pPr>
      <a:lvl2pPr marL="417898" indent="-160730" algn="l" rtl="0" eaLnBrk="0" fontAlgn="base" hangingPunct="0">
        <a:spcBef>
          <a:spcPct val="20000"/>
        </a:spcBef>
        <a:spcAft>
          <a:spcPct val="0"/>
        </a:spcAft>
        <a:buChar char="–"/>
        <a:defRPr sz="1575">
          <a:solidFill>
            <a:schemeClr val="tx1"/>
          </a:solidFill>
          <a:latin typeface="+mn-lt"/>
        </a:defRPr>
      </a:lvl2pPr>
      <a:lvl3pPr marL="642920" indent="-128584" algn="l" rtl="0" eaLnBrk="0" fontAlgn="base" hangingPunct="0">
        <a:spcBef>
          <a:spcPct val="20000"/>
        </a:spcBef>
        <a:spcAft>
          <a:spcPct val="0"/>
        </a:spcAft>
        <a:buChar char="•"/>
        <a:defRPr sz="1350">
          <a:solidFill>
            <a:schemeClr val="tx1"/>
          </a:solidFill>
          <a:latin typeface="+mn-lt"/>
        </a:defRPr>
      </a:lvl3pPr>
      <a:lvl4pPr marL="900088" indent="-128584" algn="l" rtl="0" eaLnBrk="0" fontAlgn="base" hangingPunct="0">
        <a:spcBef>
          <a:spcPct val="20000"/>
        </a:spcBef>
        <a:spcAft>
          <a:spcPct val="0"/>
        </a:spcAft>
        <a:buChar char="–"/>
        <a:defRPr sz="1125">
          <a:solidFill>
            <a:schemeClr val="tx1"/>
          </a:solidFill>
          <a:latin typeface="+mn-lt"/>
        </a:defRPr>
      </a:lvl4pPr>
      <a:lvl5pPr marL="1157257" indent="-128584" algn="l" rtl="0" eaLnBrk="0" fontAlgn="base" hangingPunct="0">
        <a:spcBef>
          <a:spcPct val="20000"/>
        </a:spcBef>
        <a:spcAft>
          <a:spcPct val="0"/>
        </a:spcAft>
        <a:buChar char="»"/>
        <a:defRPr sz="1125">
          <a:solidFill>
            <a:schemeClr val="tx1"/>
          </a:solidFill>
          <a:latin typeface="+mn-lt"/>
        </a:defRPr>
      </a:lvl5pPr>
      <a:lvl6pPr marL="1414425" indent="-128584" algn="l" rtl="0" fontAlgn="base">
        <a:spcBef>
          <a:spcPct val="20000"/>
        </a:spcBef>
        <a:spcAft>
          <a:spcPct val="0"/>
        </a:spcAft>
        <a:buChar char="»"/>
        <a:defRPr sz="1125">
          <a:solidFill>
            <a:schemeClr val="tx1"/>
          </a:solidFill>
          <a:latin typeface="+mn-lt"/>
        </a:defRPr>
      </a:lvl6pPr>
      <a:lvl7pPr marL="1671593" indent="-128584" algn="l" rtl="0" fontAlgn="base">
        <a:spcBef>
          <a:spcPct val="20000"/>
        </a:spcBef>
        <a:spcAft>
          <a:spcPct val="0"/>
        </a:spcAft>
        <a:buChar char="»"/>
        <a:defRPr sz="1125">
          <a:solidFill>
            <a:schemeClr val="tx1"/>
          </a:solidFill>
          <a:latin typeface="+mn-lt"/>
        </a:defRPr>
      </a:lvl7pPr>
      <a:lvl8pPr marL="1928761" indent="-128584" algn="l" rtl="0" fontAlgn="base">
        <a:spcBef>
          <a:spcPct val="20000"/>
        </a:spcBef>
        <a:spcAft>
          <a:spcPct val="0"/>
        </a:spcAft>
        <a:buChar char="»"/>
        <a:defRPr sz="1125">
          <a:solidFill>
            <a:schemeClr val="tx1"/>
          </a:solidFill>
          <a:latin typeface="+mn-lt"/>
        </a:defRPr>
      </a:lvl8pPr>
      <a:lvl9pPr marL="2185929" indent="-128584"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36" rtl="0" eaLnBrk="1" latinLnBrk="0" hangingPunct="1">
        <a:defRPr sz="1012" kern="1200">
          <a:solidFill>
            <a:schemeClr val="tx1"/>
          </a:solidFill>
          <a:latin typeface="+mn-lt"/>
          <a:ea typeface="+mn-ea"/>
          <a:cs typeface="+mn-cs"/>
        </a:defRPr>
      </a:lvl1pPr>
      <a:lvl2pPr marL="257168" algn="l" defTabSz="514336" rtl="0" eaLnBrk="1" latinLnBrk="0" hangingPunct="1">
        <a:defRPr sz="1012" kern="1200">
          <a:solidFill>
            <a:schemeClr val="tx1"/>
          </a:solidFill>
          <a:latin typeface="+mn-lt"/>
          <a:ea typeface="+mn-ea"/>
          <a:cs typeface="+mn-cs"/>
        </a:defRPr>
      </a:lvl2pPr>
      <a:lvl3pPr marL="514336" algn="l" defTabSz="514336" rtl="0" eaLnBrk="1" latinLnBrk="0" hangingPunct="1">
        <a:defRPr sz="1012" kern="1200">
          <a:solidFill>
            <a:schemeClr val="tx1"/>
          </a:solidFill>
          <a:latin typeface="+mn-lt"/>
          <a:ea typeface="+mn-ea"/>
          <a:cs typeface="+mn-cs"/>
        </a:defRPr>
      </a:lvl3pPr>
      <a:lvl4pPr marL="771504" algn="l" defTabSz="514336" rtl="0" eaLnBrk="1" latinLnBrk="0" hangingPunct="1">
        <a:defRPr sz="1012" kern="1200">
          <a:solidFill>
            <a:schemeClr val="tx1"/>
          </a:solidFill>
          <a:latin typeface="+mn-lt"/>
          <a:ea typeface="+mn-ea"/>
          <a:cs typeface="+mn-cs"/>
        </a:defRPr>
      </a:lvl4pPr>
      <a:lvl5pPr marL="1028673" algn="l" defTabSz="514336" rtl="0" eaLnBrk="1" latinLnBrk="0" hangingPunct="1">
        <a:defRPr sz="1012" kern="1200">
          <a:solidFill>
            <a:schemeClr val="tx1"/>
          </a:solidFill>
          <a:latin typeface="+mn-lt"/>
          <a:ea typeface="+mn-ea"/>
          <a:cs typeface="+mn-cs"/>
        </a:defRPr>
      </a:lvl5pPr>
      <a:lvl6pPr marL="1285841" algn="l" defTabSz="514336" rtl="0" eaLnBrk="1" latinLnBrk="0" hangingPunct="1">
        <a:defRPr sz="1012" kern="1200">
          <a:solidFill>
            <a:schemeClr val="tx1"/>
          </a:solidFill>
          <a:latin typeface="+mn-lt"/>
          <a:ea typeface="+mn-ea"/>
          <a:cs typeface="+mn-cs"/>
        </a:defRPr>
      </a:lvl6pPr>
      <a:lvl7pPr marL="1543009" algn="l" defTabSz="514336" rtl="0" eaLnBrk="1" latinLnBrk="0" hangingPunct="1">
        <a:defRPr sz="1012" kern="1200">
          <a:solidFill>
            <a:schemeClr val="tx1"/>
          </a:solidFill>
          <a:latin typeface="+mn-lt"/>
          <a:ea typeface="+mn-ea"/>
          <a:cs typeface="+mn-cs"/>
        </a:defRPr>
      </a:lvl7pPr>
      <a:lvl8pPr marL="1800177" algn="l" defTabSz="514336" rtl="0" eaLnBrk="1" latinLnBrk="0" hangingPunct="1">
        <a:defRPr sz="1012" kern="1200">
          <a:solidFill>
            <a:schemeClr val="tx1"/>
          </a:solidFill>
          <a:latin typeface="+mn-lt"/>
          <a:ea typeface="+mn-ea"/>
          <a:cs typeface="+mn-cs"/>
        </a:defRPr>
      </a:lvl8pPr>
      <a:lvl9pPr marL="2057345" algn="l" defTabSz="514336" rtl="0" eaLnBrk="1" latinLnBrk="0" hangingPunct="1">
        <a:defRPr sz="101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24">
          <p15:clr>
            <a:srgbClr val="F26B43"/>
          </p15:clr>
        </p15:guide>
        <p15:guide id="2" pos="5376">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5/2/2024</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03610970"/>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6B9DC-6057-8277-41D2-D6D66D354A2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6212DE-B4ED-6D66-6642-D3ECB144DCD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7C6D0E-192B-FB92-8E6D-04A4473A67D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6D2A07-8B25-4C9E-83A2-A7600AFA74B6}" type="datetimeFigureOut">
              <a:rPr lang="en-GB" smtClean="0"/>
              <a:t>02/05/2024</a:t>
            </a:fld>
            <a:endParaRPr lang="en-GB"/>
          </a:p>
        </p:txBody>
      </p:sp>
      <p:sp>
        <p:nvSpPr>
          <p:cNvPr id="5" name="Footer Placeholder 4">
            <a:extLst>
              <a:ext uri="{FF2B5EF4-FFF2-40B4-BE49-F238E27FC236}">
                <a16:creationId xmlns:a16="http://schemas.microsoft.com/office/drawing/2014/main" id="{59BCB4AE-4680-DCF6-F38E-2BEBC27FA0A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13EE7F-19CF-628B-9256-0B50B90F19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AC7643-7612-4CF0-BA30-19F77682E2B7}" type="slidenum">
              <a:rPr lang="en-GB" smtClean="0"/>
              <a:t>‹#›</a:t>
            </a:fld>
            <a:endParaRPr lang="en-GB"/>
          </a:p>
        </p:txBody>
      </p:sp>
    </p:spTree>
    <p:extLst>
      <p:ext uri="{BB962C8B-B14F-4D97-AF65-F5344CB8AC3E}">
        <p14:creationId xmlns:p14="http://schemas.microsoft.com/office/powerpoint/2010/main" val="1168541024"/>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945256612"/>
      </p:ext>
    </p:extLst>
  </p:cSld>
  <p:clrMap bg1="lt1" tx1="dk1" bg2="lt2" tx2="dk2" accent1="accent1" accent2="accent2" accent3="accent3" accent4="accent4" accent5="accent5" accent6="accent6" hlink="hlink" folHlink="folHlink"/>
  <p:sldLayoutIdLst>
    <p:sldLayoutId id="2147483826" r:id="rId1"/>
  </p:sldLayoutIdLst>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2040488213"/>
      </p:ext>
    </p:extLst>
  </p:cSld>
  <p:clrMap bg1="lt1" tx1="dk1" bg2="lt2" tx2="dk2" accent1="accent1" accent2="accent2" accent3="accent3" accent4="accent4" accent5="accent5" accent6="accent6" hlink="hlink" folHlink="folHlink"/>
  <p:sldLayoutIdLst>
    <p:sldLayoutId id="2147483831" r:id="rId1"/>
    <p:sldLayoutId id="2147483833" r:id="rId2"/>
    <p:sldLayoutId id="2147483835" r:id="rId3"/>
  </p:sldLayoutIdLst>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CB295-DE05-4816-8DC8-5004B4D8B5D6}" type="datetimeFigureOut">
              <a:rPr lang="en-GB" smtClean="0"/>
              <a:t>01/05/2024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97EDDF-FA85-40FB-91ED-DC376DA6AEEE}" type="slidenum">
              <a:rPr lang="en-GB" smtClean="0"/>
              <a:t>‹#›</a:t>
            </a:fld>
            <a:endParaRPr lang="en-GB"/>
          </a:p>
        </p:txBody>
      </p:sp>
    </p:spTree>
    <p:extLst>
      <p:ext uri="{BB962C8B-B14F-4D97-AF65-F5344CB8AC3E}">
        <p14:creationId xmlns:p14="http://schemas.microsoft.com/office/powerpoint/2010/main" val="47566941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rot="10800000">
            <a:off x="0" y="1463044"/>
            <a:ext cx="8803180" cy="5411585"/>
          </a:xfrm>
          <a:prstGeom prst="rect">
            <a:avLst/>
          </a:prstGeom>
          <a:gradFill flip="none" rotWithShape="1">
            <a:gsLst>
              <a:gs pos="65000">
                <a:srgbClr val="F6F47F"/>
              </a:gs>
              <a:gs pos="0">
                <a:srgbClr val="ECE81A"/>
              </a:gs>
              <a:gs pos="100000">
                <a:srgbClr val="ECE81A">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1289" y="1053416"/>
            <a:ext cx="1692712" cy="833719"/>
          </a:xfrm>
          <a:prstGeom prst="rect">
            <a:avLst/>
          </a:prstGeom>
          <a:ln w="12700">
            <a:solidFill>
              <a:srgbClr val="53565A"/>
            </a:solidFill>
          </a:ln>
        </p:spPr>
      </p:pic>
      <p:sp>
        <p:nvSpPr>
          <p:cNvPr id="14" name="Title Placeholder 1"/>
          <p:cNvSpPr>
            <a:spLocks noGrp="1"/>
          </p:cNvSpPr>
          <p:nvPr>
            <p:ph type="title"/>
          </p:nvPr>
        </p:nvSpPr>
        <p:spPr>
          <a:xfrm>
            <a:off x="518248" y="1887135"/>
            <a:ext cx="5915804" cy="1820342"/>
          </a:xfrm>
          <a:prstGeom prst="rect">
            <a:avLst/>
          </a:prstGeom>
        </p:spPr>
        <p:txBody>
          <a:bodyPr vert="horz" lIns="91440" tIns="45720" rIns="91440" bIns="45720" rtlCol="0" anchor="t" anchorCtr="0">
            <a:normAutofit/>
          </a:bodyPr>
          <a:lstStyle/>
          <a:p>
            <a:r>
              <a:rPr lang="en-US" dirty="0"/>
              <a:t>Click to add presentation title</a:t>
            </a:r>
            <a:endParaRPr lang="en-GB" dirty="0"/>
          </a:p>
        </p:txBody>
      </p:sp>
    </p:spTree>
    <p:extLst>
      <p:ext uri="{BB962C8B-B14F-4D97-AF65-F5344CB8AC3E}">
        <p14:creationId xmlns:p14="http://schemas.microsoft.com/office/powerpoint/2010/main" val="257980806"/>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2475" b="0" kern="1200" baseline="0">
          <a:solidFill>
            <a:srgbClr val="53565A"/>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5"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076" name="Picture 7" descr="Connect_logo_RGB.jp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186738" y="6145213"/>
            <a:ext cx="9715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675">
                <a:solidFill>
                  <a:srgbClr val="898989"/>
                </a:solidFill>
                <a:latin typeface="Calibri" panose="020F0502020204030204" pitchFamily="34" charset="0"/>
              </a:defRPr>
            </a:lvl1pPr>
          </a:lstStyle>
          <a:p>
            <a:fld id="{52C011F7-CCE9-47B6-BAE3-3D27AF555F4B}" type="datetime1">
              <a:rPr lang="en-GB" smtClean="0"/>
              <a:t>01/05/2024</a:t>
            </a:fld>
            <a:endParaRPr lang="en-GB"/>
          </a:p>
        </p:txBody>
      </p:sp>
      <p:sp>
        <p:nvSpPr>
          <p:cNvPr id="10" name="Footer Placeholder 9"/>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675">
                <a:solidFill>
                  <a:schemeClr val="tx1">
                    <a:tint val="75000"/>
                  </a:schemeClr>
                </a:solidFill>
                <a:latin typeface="+mn-lt"/>
                <a:ea typeface="+mn-ea"/>
              </a:defRPr>
            </a:lvl1pPr>
          </a:lstStyle>
          <a:p>
            <a:pPr>
              <a:defRPr/>
            </a:pPr>
            <a:endParaRPr lang="en-US" dirty="0"/>
          </a:p>
        </p:txBody>
      </p:sp>
      <p:sp>
        <p:nvSpPr>
          <p:cNvPr id="11" name="Slide Number Placeholder 10"/>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675">
                <a:solidFill>
                  <a:srgbClr val="898989"/>
                </a:solidFill>
                <a:latin typeface="Calibri" panose="020F0502020204030204" pitchFamily="34" charset="0"/>
              </a:defRPr>
            </a:lvl1pPr>
          </a:lstStyle>
          <a:p>
            <a:fld id="{5651F4EA-A1CD-4236-A778-CDD36B0FB1F4}" type="slidenum">
              <a:rPr lang="en-GB"/>
              <a:pPr/>
              <a:t>‹#›</a:t>
            </a:fld>
            <a:endParaRPr lang="en-GB"/>
          </a:p>
        </p:txBody>
      </p:sp>
    </p:spTree>
    <p:extLst>
      <p:ext uri="{BB962C8B-B14F-4D97-AF65-F5344CB8AC3E}">
        <p14:creationId xmlns:p14="http://schemas.microsoft.com/office/powerpoint/2010/main" val="343943302"/>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4001" r:id="rId4"/>
    <p:sldLayoutId id="2147484002" r:id="rId5"/>
    <p:sldLayoutId id="2147484003" r:id="rId6"/>
    <p:sldLayoutId id="2147484004" r:id="rId7"/>
  </p:sldLayoutIdLst>
  <p:hf hdr="0" dt="0"/>
  <p:txStyles>
    <p:titleStyle>
      <a:lvl1pPr algn="ctr" defTabSz="257175" rtl="0" fontAlgn="base">
        <a:spcBef>
          <a:spcPct val="0"/>
        </a:spcBef>
        <a:spcAft>
          <a:spcPct val="0"/>
        </a:spcAft>
        <a:defRPr sz="2475" kern="1200">
          <a:solidFill>
            <a:schemeClr val="tx1"/>
          </a:solidFill>
          <a:latin typeface="+mj-lt"/>
          <a:ea typeface="ＭＳ Ｐゴシック" panose="020B0600070205080204" pitchFamily="34" charset="-128"/>
          <a:cs typeface="+mj-cs"/>
        </a:defRPr>
      </a:lvl1pPr>
      <a:lvl2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2pPr>
      <a:lvl3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3pPr>
      <a:lvl4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4pPr>
      <a:lvl5pPr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5pPr>
      <a:lvl6pPr marL="257175"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6pPr>
      <a:lvl7pPr marL="514350"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7pPr>
      <a:lvl8pPr marL="771525"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8pPr>
      <a:lvl9pPr marL="1028700" algn="ctr" defTabSz="257175" rtl="0" fontAlgn="base">
        <a:spcBef>
          <a:spcPct val="0"/>
        </a:spcBef>
        <a:spcAft>
          <a:spcPct val="0"/>
        </a:spcAft>
        <a:defRPr sz="2475">
          <a:solidFill>
            <a:schemeClr val="tx1"/>
          </a:solidFill>
          <a:latin typeface="Calibri" panose="020F0502020204030204" pitchFamily="34" charset="0"/>
          <a:ea typeface="ＭＳ Ｐゴシック" panose="020B0600070205080204" pitchFamily="34" charset="-128"/>
        </a:defRPr>
      </a:lvl9pPr>
    </p:titleStyle>
    <p:bodyStyle>
      <a:lvl1pPr marL="192881" indent="-192881" algn="l" defTabSz="257175" rtl="0" fontAlgn="base">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1pPr>
      <a:lvl2pPr marL="417910" indent="-160735" algn="l" defTabSz="257175" rtl="0" fontAlgn="base">
        <a:spcBef>
          <a:spcPct val="20000"/>
        </a:spcBef>
        <a:spcAft>
          <a:spcPct val="0"/>
        </a:spcAft>
        <a:buFont typeface="Arial" panose="020B0604020202020204" pitchFamily="34" charset="0"/>
        <a:buChar char="–"/>
        <a:defRPr sz="1575" kern="1200">
          <a:solidFill>
            <a:schemeClr val="tx1"/>
          </a:solidFill>
          <a:latin typeface="+mn-lt"/>
          <a:ea typeface="ＭＳ Ｐゴシック" panose="020B0600070205080204" pitchFamily="34" charset="-128"/>
          <a:cs typeface="+mn-cs"/>
        </a:defRPr>
      </a:lvl2pPr>
      <a:lvl3pPr marL="642938" indent="-128588" algn="l" defTabSz="257175" rtl="0" fontAlgn="base">
        <a:spcBef>
          <a:spcPct val="20000"/>
        </a:spcBef>
        <a:spcAft>
          <a:spcPct val="0"/>
        </a:spcAft>
        <a:buFont typeface="Arial" panose="020B0604020202020204" pitchFamily="34" charset="0"/>
        <a:buChar char="•"/>
        <a:defRPr sz="1350" kern="1200">
          <a:solidFill>
            <a:schemeClr val="tx1"/>
          </a:solidFill>
          <a:latin typeface="+mn-lt"/>
          <a:ea typeface="ＭＳ Ｐゴシック" panose="020B0600070205080204" pitchFamily="34" charset="-128"/>
          <a:cs typeface="+mn-cs"/>
        </a:defRPr>
      </a:lvl3pPr>
      <a:lvl4pPr marL="900113" indent="-128588" algn="l" defTabSz="257175" rtl="0" fontAlgn="base">
        <a:spcBef>
          <a:spcPct val="20000"/>
        </a:spcBef>
        <a:spcAft>
          <a:spcPct val="0"/>
        </a:spcAft>
        <a:buFont typeface="Arial" panose="020B0604020202020204" pitchFamily="34" charset="0"/>
        <a:buChar char="–"/>
        <a:defRPr sz="1125" kern="1200">
          <a:solidFill>
            <a:schemeClr val="tx1"/>
          </a:solidFill>
          <a:latin typeface="+mn-lt"/>
          <a:ea typeface="ＭＳ Ｐゴシック" panose="020B0600070205080204" pitchFamily="34" charset="-128"/>
          <a:cs typeface="+mn-cs"/>
        </a:defRPr>
      </a:lvl4pPr>
      <a:lvl5pPr marL="1157288" indent="-128588" algn="l" defTabSz="257175" rtl="0" fontAlgn="base">
        <a:spcBef>
          <a:spcPct val="20000"/>
        </a:spcBef>
        <a:spcAft>
          <a:spcPct val="0"/>
        </a:spcAft>
        <a:buFont typeface="Arial" panose="020B0604020202020204" pitchFamily="34" charset="0"/>
        <a:buChar char="»"/>
        <a:defRPr sz="1125" kern="1200">
          <a:solidFill>
            <a:schemeClr val="tx1"/>
          </a:solidFill>
          <a:latin typeface="+mn-lt"/>
          <a:ea typeface="ＭＳ Ｐゴシック" panose="020B0600070205080204" pitchFamily="34" charset="-128"/>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075"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076" name="Picture 7" descr="Connect_logo_RGB.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86738" y="6145213"/>
            <a:ext cx="9715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ate Placeholder 8"/>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anose="020F0502020204030204" pitchFamily="34" charset="0"/>
              </a:defRPr>
            </a:lvl1pPr>
          </a:lstStyle>
          <a:p>
            <a:fld id="{52C011F7-CCE9-47B6-BAE3-3D27AF555F4B}" type="datetime1">
              <a:rPr lang="en-GB" smtClean="0"/>
              <a:t>01/05/2024</a:t>
            </a:fld>
            <a:endParaRPr lang="en-GB"/>
          </a:p>
        </p:txBody>
      </p:sp>
      <p:sp>
        <p:nvSpPr>
          <p:cNvPr id="10" name="Footer Placeholder 9"/>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ea typeface="+mn-ea"/>
              </a:defRPr>
            </a:lvl1pPr>
          </a:lstStyle>
          <a:p>
            <a:pPr>
              <a:defRPr/>
            </a:pPr>
            <a:endParaRPr lang="en-US" dirty="0"/>
          </a:p>
        </p:txBody>
      </p:sp>
      <p:sp>
        <p:nvSpPr>
          <p:cNvPr id="11" name="Slide Number Placeholder 10"/>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fld id="{5651F4EA-A1CD-4236-A778-CDD36B0FB1F4}" type="slidenum">
              <a:rPr lang="en-GB"/>
              <a:pPr/>
              <a:t>‹#›</a:t>
            </a:fld>
            <a:endParaRPr lang="en-GB"/>
          </a:p>
        </p:txBody>
      </p:sp>
    </p:spTree>
    <p:extLst>
      <p:ext uri="{BB962C8B-B14F-4D97-AF65-F5344CB8AC3E}">
        <p14:creationId xmlns:p14="http://schemas.microsoft.com/office/powerpoint/2010/main" val="416865844"/>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Lst>
  <p:hf hdr="0" dt="0"/>
  <p:txStyles>
    <p:titleStyle>
      <a:lvl1pPr algn="ctr" defTabSz="342900" rtl="0" fontAlgn="base">
        <a:spcBef>
          <a:spcPct val="0"/>
        </a:spcBef>
        <a:spcAft>
          <a:spcPct val="0"/>
        </a:spcAft>
        <a:defRPr sz="3300" kern="1200">
          <a:solidFill>
            <a:schemeClr val="tx1"/>
          </a:solidFill>
          <a:latin typeface="+mj-lt"/>
          <a:ea typeface="ＭＳ Ｐゴシック" panose="020B0600070205080204" pitchFamily="34" charset="-128"/>
          <a:cs typeface="+mj-cs"/>
        </a:defRPr>
      </a:lvl1pPr>
      <a:lvl2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2pPr>
      <a:lvl3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3pPr>
      <a:lvl4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4pPr>
      <a:lvl5pPr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5pPr>
      <a:lvl6pPr marL="3429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6pPr>
      <a:lvl7pPr marL="6858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7pPr>
      <a:lvl8pPr marL="10287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8pPr>
      <a:lvl9pPr marL="1371600" algn="ctr" defTabSz="342900" rtl="0" fontAlgn="base">
        <a:spcBef>
          <a:spcPct val="0"/>
        </a:spcBef>
        <a:spcAft>
          <a:spcPct val="0"/>
        </a:spcAft>
        <a:defRPr sz="3300">
          <a:solidFill>
            <a:schemeClr val="tx1"/>
          </a:solidFill>
          <a:latin typeface="Calibri" panose="020F0502020204030204" pitchFamily="34" charset="0"/>
          <a:ea typeface="ＭＳ Ｐゴシック" panose="020B0600070205080204" pitchFamily="34" charset="-128"/>
        </a:defRPr>
      </a:lvl9pPr>
    </p:titleStyle>
    <p:bodyStyle>
      <a:lvl1pPr marL="257175" indent="-257175" algn="l" defTabSz="3429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1pPr>
      <a:lvl2pPr marL="557213" indent="-214313" algn="l" defTabSz="342900" rtl="0" fontAlgn="base">
        <a:spcBef>
          <a:spcPct val="20000"/>
        </a:spcBef>
        <a:spcAft>
          <a:spcPct val="0"/>
        </a:spcAft>
        <a:buFont typeface="Arial" panose="020B0604020202020204" pitchFamily="34" charset="0"/>
        <a:buChar char="–"/>
        <a:defRPr sz="2100" kern="1200">
          <a:solidFill>
            <a:schemeClr val="tx1"/>
          </a:solidFill>
          <a:latin typeface="+mn-lt"/>
          <a:ea typeface="ＭＳ Ｐゴシック" panose="020B0600070205080204" pitchFamily="34" charset="-128"/>
          <a:cs typeface="+mn-cs"/>
        </a:defRPr>
      </a:lvl2pPr>
      <a:lvl3pPr marL="857250" indent="-171450" algn="l" defTabSz="342900" rtl="0" fontAlgn="base">
        <a:spcBef>
          <a:spcPct val="20000"/>
        </a:spcBef>
        <a:spcAft>
          <a:spcPct val="0"/>
        </a:spcAft>
        <a:buFont typeface="Arial" panose="020B0604020202020204" pitchFamily="34" charset="0"/>
        <a:buChar char="•"/>
        <a:defRPr sz="1800" kern="1200">
          <a:solidFill>
            <a:schemeClr val="tx1"/>
          </a:solidFill>
          <a:latin typeface="+mn-lt"/>
          <a:ea typeface="ＭＳ Ｐゴシック" panose="020B0600070205080204" pitchFamily="34" charset="-128"/>
          <a:cs typeface="+mn-cs"/>
        </a:defRPr>
      </a:lvl3pPr>
      <a:lvl4pPr marL="12001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ＭＳ Ｐゴシック" panose="020B0600070205080204" pitchFamily="34" charset="-128"/>
          <a:cs typeface="+mn-cs"/>
        </a:defRPr>
      </a:lvl4pPr>
      <a:lvl5pPr marL="1543050" indent="-171450" algn="l" defTabSz="342900" rtl="0" fontAlgn="base">
        <a:spcBef>
          <a:spcPct val="20000"/>
        </a:spcBef>
        <a:spcAft>
          <a:spcPct val="0"/>
        </a:spcAft>
        <a:buFont typeface="Arial" panose="020B0604020202020204" pitchFamily="34" charset="0"/>
        <a:buChar char="»"/>
        <a:defRPr sz="1500" kern="1200">
          <a:solidFill>
            <a:schemeClr val="tx1"/>
          </a:solidFill>
          <a:latin typeface="+mn-lt"/>
          <a:ea typeface="ＭＳ Ｐゴシック" panose="020B0600070205080204"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3"/>
          <p:cNvSpPr>
            <a:spLocks noChangeArrowheads="1"/>
          </p:cNvSpPr>
          <p:nvPr userDrawn="1"/>
        </p:nvSpPr>
        <p:spPr bwMode="auto">
          <a:xfrm>
            <a:off x="0" y="5483946"/>
            <a:ext cx="9144000" cy="1374055"/>
          </a:xfrm>
          <a:prstGeom prst="rect">
            <a:avLst/>
          </a:prstGeom>
          <a:solidFill>
            <a:srgbClr val="02A4A7"/>
          </a:solidFill>
          <a:ln>
            <a:noFill/>
          </a:ln>
          <a:extLst>
            <a:ext uri="{91240B29-F687-4F45-9708-019B960494DF}">
              <a14:hiddenLine xmlns:a14="http://schemas.microsoft.com/office/drawing/2010/main" w="25400" algn="ctr">
                <a:solidFill>
                  <a:srgbClr val="000000"/>
                </a:solidFill>
                <a:round/>
                <a:headEnd/>
                <a:tailEnd/>
              </a14:hiddenLine>
            </a:ext>
          </a:extLst>
        </p:spPr>
        <p:txBody>
          <a:bodyPr/>
          <a:lstStyle/>
          <a:p>
            <a:pPr algn="ctr" eaLnBrk="1" hangingPunct="1"/>
            <a:endParaRPr lang="en-GB" altLang="en-US" sz="949" dirty="0"/>
          </a:p>
        </p:txBody>
      </p:sp>
      <p:pic>
        <p:nvPicPr>
          <p:cNvPr id="1027" name="Picture 1"/>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224" y="5403578"/>
            <a:ext cx="1620689" cy="152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76101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Lst>
  <p:transition spd="med">
    <p:fade/>
  </p:transition>
  <p:txStyles>
    <p:titleStyle>
      <a:lvl1pPr algn="ctr" rtl="0" eaLnBrk="0" fontAlgn="base" hangingPunct="0">
        <a:spcBef>
          <a:spcPct val="0"/>
        </a:spcBef>
        <a:spcAft>
          <a:spcPct val="0"/>
        </a:spcAft>
        <a:defRPr sz="2321" b="1">
          <a:solidFill>
            <a:schemeClr val="tx1"/>
          </a:solidFill>
          <a:latin typeface="Calibri" pitchFamily="34" charset="0"/>
          <a:ea typeface="Calibri" charset="0"/>
          <a:cs typeface="Calibri" pitchFamily="34" charset="0"/>
          <a:sym typeface="Gill Sans" charset="0"/>
        </a:defRPr>
      </a:lvl1pPr>
      <a:lvl2pPr algn="ctr" rtl="0" eaLnBrk="0" fontAlgn="base" hangingPunct="0">
        <a:spcBef>
          <a:spcPct val="0"/>
        </a:spcBef>
        <a:spcAft>
          <a:spcPct val="0"/>
        </a:spcAft>
        <a:defRPr sz="2321" b="1">
          <a:solidFill>
            <a:schemeClr val="tx1"/>
          </a:solidFill>
          <a:latin typeface="Calibri" pitchFamily="34" charset="0"/>
          <a:ea typeface="Calibri" charset="0"/>
          <a:cs typeface="Calibri" pitchFamily="34" charset="0"/>
          <a:sym typeface="Gill Sans" charset="0"/>
        </a:defRPr>
      </a:lvl2pPr>
      <a:lvl3pPr algn="ctr" rtl="0" eaLnBrk="0" fontAlgn="base" hangingPunct="0">
        <a:spcBef>
          <a:spcPct val="0"/>
        </a:spcBef>
        <a:spcAft>
          <a:spcPct val="0"/>
        </a:spcAft>
        <a:defRPr sz="2321" b="1">
          <a:solidFill>
            <a:schemeClr val="tx1"/>
          </a:solidFill>
          <a:latin typeface="Calibri" pitchFamily="34" charset="0"/>
          <a:ea typeface="Calibri" charset="0"/>
          <a:cs typeface="Calibri" pitchFamily="34" charset="0"/>
          <a:sym typeface="Gill Sans" charset="0"/>
        </a:defRPr>
      </a:lvl3pPr>
      <a:lvl4pPr algn="ctr" rtl="0" eaLnBrk="0" fontAlgn="base" hangingPunct="0">
        <a:spcBef>
          <a:spcPct val="0"/>
        </a:spcBef>
        <a:spcAft>
          <a:spcPct val="0"/>
        </a:spcAft>
        <a:defRPr sz="2321" b="1">
          <a:solidFill>
            <a:schemeClr val="tx1"/>
          </a:solidFill>
          <a:latin typeface="Calibri" pitchFamily="34" charset="0"/>
          <a:ea typeface="Calibri" charset="0"/>
          <a:cs typeface="Calibri" pitchFamily="34" charset="0"/>
          <a:sym typeface="Gill Sans" charset="0"/>
        </a:defRPr>
      </a:lvl4pPr>
      <a:lvl5pPr algn="ctr" rtl="0" eaLnBrk="0" fontAlgn="base" hangingPunct="0">
        <a:spcBef>
          <a:spcPct val="0"/>
        </a:spcBef>
        <a:spcAft>
          <a:spcPct val="0"/>
        </a:spcAft>
        <a:defRPr sz="2321" b="1">
          <a:solidFill>
            <a:schemeClr val="tx1"/>
          </a:solidFill>
          <a:latin typeface="Calibri" pitchFamily="34" charset="0"/>
          <a:ea typeface="Calibri" charset="0"/>
          <a:cs typeface="Calibri" pitchFamily="34" charset="0"/>
          <a:sym typeface="Gill Sans" charset="0"/>
        </a:defRPr>
      </a:lvl5pPr>
      <a:lvl6pPr marL="241028" algn="ctr" rtl="0" fontAlgn="base">
        <a:spcBef>
          <a:spcPct val="0"/>
        </a:spcBef>
        <a:spcAft>
          <a:spcPct val="0"/>
        </a:spcAft>
        <a:defRPr sz="4430">
          <a:solidFill>
            <a:schemeClr val="tx1"/>
          </a:solidFill>
          <a:latin typeface="Gill Sans"/>
          <a:sym typeface="Gill Sans"/>
        </a:defRPr>
      </a:lvl6pPr>
      <a:lvl7pPr marL="482054" algn="ctr" rtl="0" fontAlgn="base">
        <a:spcBef>
          <a:spcPct val="0"/>
        </a:spcBef>
        <a:spcAft>
          <a:spcPct val="0"/>
        </a:spcAft>
        <a:defRPr sz="4430">
          <a:solidFill>
            <a:schemeClr val="tx1"/>
          </a:solidFill>
          <a:latin typeface="Gill Sans"/>
          <a:sym typeface="Gill Sans"/>
        </a:defRPr>
      </a:lvl7pPr>
      <a:lvl8pPr marL="723082" algn="ctr" rtl="0" fontAlgn="base">
        <a:spcBef>
          <a:spcPct val="0"/>
        </a:spcBef>
        <a:spcAft>
          <a:spcPct val="0"/>
        </a:spcAft>
        <a:defRPr sz="4430">
          <a:solidFill>
            <a:schemeClr val="tx1"/>
          </a:solidFill>
          <a:latin typeface="Gill Sans"/>
          <a:sym typeface="Gill Sans"/>
        </a:defRPr>
      </a:lvl8pPr>
      <a:lvl9pPr marL="964109" algn="ctr" rtl="0" fontAlgn="base">
        <a:spcBef>
          <a:spcPct val="0"/>
        </a:spcBef>
        <a:spcAft>
          <a:spcPct val="0"/>
        </a:spcAft>
        <a:defRPr sz="4430">
          <a:solidFill>
            <a:schemeClr val="tx1"/>
          </a:solidFill>
          <a:latin typeface="Gill Sans"/>
          <a:sym typeface="Gill Sans"/>
        </a:defRPr>
      </a:lvl9pPr>
    </p:titleStyle>
    <p:bodyStyle>
      <a:lvl1pPr marL="179983" indent="-179983" algn="ctr" rtl="0" eaLnBrk="0" fontAlgn="base" hangingPunct="0">
        <a:spcBef>
          <a:spcPct val="0"/>
        </a:spcBef>
        <a:spcAft>
          <a:spcPct val="0"/>
        </a:spcAft>
        <a:defRPr sz="1951">
          <a:solidFill>
            <a:schemeClr val="tx1"/>
          </a:solidFill>
          <a:latin typeface="+mn-lt"/>
          <a:ea typeface="+mn-ea"/>
          <a:cs typeface="+mn-cs"/>
          <a:sym typeface="Gill Sans" charset="0"/>
        </a:defRPr>
      </a:lvl1pPr>
      <a:lvl2pPr marL="390939" indent="-149846" algn="ctr" rtl="0" eaLnBrk="0" fontAlgn="base" hangingPunct="0">
        <a:spcBef>
          <a:spcPct val="0"/>
        </a:spcBef>
        <a:spcAft>
          <a:spcPct val="0"/>
        </a:spcAft>
        <a:defRPr sz="1951">
          <a:solidFill>
            <a:schemeClr val="tx1"/>
          </a:solidFill>
          <a:latin typeface="+mn-lt"/>
          <a:sym typeface="Gill Sans" charset="0"/>
        </a:defRPr>
      </a:lvl2pPr>
      <a:lvl3pPr marL="601895" indent="-119710" algn="ctr" rtl="0" eaLnBrk="0" fontAlgn="base" hangingPunct="0">
        <a:spcBef>
          <a:spcPct val="0"/>
        </a:spcBef>
        <a:spcAft>
          <a:spcPct val="0"/>
        </a:spcAft>
        <a:defRPr sz="1951">
          <a:solidFill>
            <a:schemeClr val="tx1"/>
          </a:solidFill>
          <a:latin typeface="+mn-lt"/>
          <a:sym typeface="Gill Sans" charset="0"/>
        </a:defRPr>
      </a:lvl3pPr>
      <a:lvl4pPr marL="842989" indent="-119710" algn="ctr" rtl="0" eaLnBrk="0" fontAlgn="base" hangingPunct="0">
        <a:spcBef>
          <a:spcPct val="0"/>
        </a:spcBef>
        <a:spcAft>
          <a:spcPct val="0"/>
        </a:spcAft>
        <a:defRPr sz="1951">
          <a:solidFill>
            <a:schemeClr val="tx1"/>
          </a:solidFill>
          <a:latin typeface="+mn-lt"/>
          <a:sym typeface="Gill Sans" charset="0"/>
        </a:defRPr>
      </a:lvl4pPr>
      <a:lvl5pPr marL="1084082" indent="-119710" algn="ctr" rtl="0" eaLnBrk="0" fontAlgn="base" hangingPunct="0">
        <a:spcBef>
          <a:spcPct val="0"/>
        </a:spcBef>
        <a:spcAft>
          <a:spcPct val="0"/>
        </a:spcAft>
        <a:defRPr sz="1951">
          <a:solidFill>
            <a:schemeClr val="tx1"/>
          </a:solidFill>
          <a:latin typeface="+mn-lt"/>
          <a:sym typeface="Gill Sans" charset="0"/>
        </a:defRPr>
      </a:lvl5pPr>
      <a:lvl6pPr marL="241028" algn="ctr" rtl="0" fontAlgn="base">
        <a:spcBef>
          <a:spcPct val="0"/>
        </a:spcBef>
        <a:spcAft>
          <a:spcPct val="0"/>
        </a:spcAft>
        <a:defRPr sz="1951">
          <a:solidFill>
            <a:schemeClr val="tx1"/>
          </a:solidFill>
          <a:latin typeface="+mn-lt"/>
          <a:sym typeface="Gill Sans"/>
        </a:defRPr>
      </a:lvl6pPr>
      <a:lvl7pPr marL="482054" algn="ctr" rtl="0" fontAlgn="base">
        <a:spcBef>
          <a:spcPct val="0"/>
        </a:spcBef>
        <a:spcAft>
          <a:spcPct val="0"/>
        </a:spcAft>
        <a:defRPr sz="1951">
          <a:solidFill>
            <a:schemeClr val="tx1"/>
          </a:solidFill>
          <a:latin typeface="+mn-lt"/>
          <a:sym typeface="Gill Sans"/>
        </a:defRPr>
      </a:lvl7pPr>
      <a:lvl8pPr marL="723082" algn="ctr" rtl="0" fontAlgn="base">
        <a:spcBef>
          <a:spcPct val="0"/>
        </a:spcBef>
        <a:spcAft>
          <a:spcPct val="0"/>
        </a:spcAft>
        <a:defRPr sz="1951">
          <a:solidFill>
            <a:schemeClr val="tx1"/>
          </a:solidFill>
          <a:latin typeface="+mn-lt"/>
          <a:sym typeface="Gill Sans"/>
        </a:defRPr>
      </a:lvl8pPr>
      <a:lvl9pPr marL="964109" algn="ctr" rtl="0" fontAlgn="base">
        <a:spcBef>
          <a:spcPct val="0"/>
        </a:spcBef>
        <a:spcAft>
          <a:spcPct val="0"/>
        </a:spcAft>
        <a:defRPr sz="1951">
          <a:solidFill>
            <a:schemeClr val="tx1"/>
          </a:solidFill>
          <a:latin typeface="+mn-lt"/>
          <a:sym typeface="Gill Sans"/>
        </a:defRPr>
      </a:lvl9pPr>
    </p:bodyStyle>
    <p:otherStyle>
      <a:defPPr>
        <a:defRPr lang="en-US"/>
      </a:defPPr>
      <a:lvl1pPr marL="0" algn="l" defTabSz="482054" rtl="0" eaLnBrk="1" latinLnBrk="0" hangingPunct="1">
        <a:defRPr sz="949" kern="1200">
          <a:solidFill>
            <a:schemeClr val="tx1"/>
          </a:solidFill>
          <a:latin typeface="+mn-lt"/>
          <a:ea typeface="+mn-ea"/>
          <a:cs typeface="+mn-cs"/>
        </a:defRPr>
      </a:lvl1pPr>
      <a:lvl2pPr marL="241028" algn="l" defTabSz="482054" rtl="0" eaLnBrk="1" latinLnBrk="0" hangingPunct="1">
        <a:defRPr sz="949" kern="1200">
          <a:solidFill>
            <a:schemeClr val="tx1"/>
          </a:solidFill>
          <a:latin typeface="+mn-lt"/>
          <a:ea typeface="+mn-ea"/>
          <a:cs typeface="+mn-cs"/>
        </a:defRPr>
      </a:lvl2pPr>
      <a:lvl3pPr marL="482054" algn="l" defTabSz="482054" rtl="0" eaLnBrk="1" latinLnBrk="0" hangingPunct="1">
        <a:defRPr sz="949" kern="1200">
          <a:solidFill>
            <a:schemeClr val="tx1"/>
          </a:solidFill>
          <a:latin typeface="+mn-lt"/>
          <a:ea typeface="+mn-ea"/>
          <a:cs typeface="+mn-cs"/>
        </a:defRPr>
      </a:lvl3pPr>
      <a:lvl4pPr marL="723082" algn="l" defTabSz="482054" rtl="0" eaLnBrk="1" latinLnBrk="0" hangingPunct="1">
        <a:defRPr sz="949" kern="1200">
          <a:solidFill>
            <a:schemeClr val="tx1"/>
          </a:solidFill>
          <a:latin typeface="+mn-lt"/>
          <a:ea typeface="+mn-ea"/>
          <a:cs typeface="+mn-cs"/>
        </a:defRPr>
      </a:lvl4pPr>
      <a:lvl5pPr marL="964109" algn="l" defTabSz="482054" rtl="0" eaLnBrk="1" latinLnBrk="0" hangingPunct="1">
        <a:defRPr sz="949" kern="1200">
          <a:solidFill>
            <a:schemeClr val="tx1"/>
          </a:solidFill>
          <a:latin typeface="+mn-lt"/>
          <a:ea typeface="+mn-ea"/>
          <a:cs typeface="+mn-cs"/>
        </a:defRPr>
      </a:lvl5pPr>
      <a:lvl6pPr marL="1205136" algn="l" defTabSz="482054" rtl="0" eaLnBrk="1" latinLnBrk="0" hangingPunct="1">
        <a:defRPr sz="949" kern="1200">
          <a:solidFill>
            <a:schemeClr val="tx1"/>
          </a:solidFill>
          <a:latin typeface="+mn-lt"/>
          <a:ea typeface="+mn-ea"/>
          <a:cs typeface="+mn-cs"/>
        </a:defRPr>
      </a:lvl6pPr>
      <a:lvl7pPr marL="1446163" algn="l" defTabSz="482054" rtl="0" eaLnBrk="1" latinLnBrk="0" hangingPunct="1">
        <a:defRPr sz="949" kern="1200">
          <a:solidFill>
            <a:schemeClr val="tx1"/>
          </a:solidFill>
          <a:latin typeface="+mn-lt"/>
          <a:ea typeface="+mn-ea"/>
          <a:cs typeface="+mn-cs"/>
        </a:defRPr>
      </a:lvl7pPr>
      <a:lvl8pPr marL="1687190" algn="l" defTabSz="482054" rtl="0" eaLnBrk="1" latinLnBrk="0" hangingPunct="1">
        <a:defRPr sz="949" kern="1200">
          <a:solidFill>
            <a:schemeClr val="tx1"/>
          </a:solidFill>
          <a:latin typeface="+mn-lt"/>
          <a:ea typeface="+mn-ea"/>
          <a:cs typeface="+mn-cs"/>
        </a:defRPr>
      </a:lvl8pPr>
      <a:lvl9pPr marL="1928216" algn="l" defTabSz="482054" rtl="0" eaLnBrk="1" latinLnBrk="0" hangingPunct="1">
        <a:defRPr sz="94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0"/>
          <a:stretch>
            <a:fillRect/>
          </a:stretch>
        </p:blipFill>
        <p:spPr>
          <a:xfrm>
            <a:off x="0" y="6189288"/>
            <a:ext cx="9144000" cy="254000"/>
          </a:xfrm>
          <a:prstGeom prst="rect">
            <a:avLst/>
          </a:prstGeom>
        </p:spPr>
      </p:pic>
      <p:pic>
        <p:nvPicPr>
          <p:cNvPr id="5" name="Picture 4">
            <a:extLst>
              <a:ext uri="{FF2B5EF4-FFF2-40B4-BE49-F238E27FC236}">
                <a16:creationId xmlns:a16="http://schemas.microsoft.com/office/drawing/2014/main" id="{F2249692-006D-654A-A479-2EA2758718A0}"/>
              </a:ext>
            </a:extLst>
          </p:cNvPr>
          <p:cNvPicPr>
            <a:picLocks noChangeAspect="1"/>
          </p:cNvPicPr>
          <p:nvPr userDrawn="1"/>
        </p:nvPicPr>
        <p:blipFill>
          <a:blip r:embed="rId11"/>
          <a:stretch>
            <a:fillRect/>
          </a:stretch>
        </p:blipFill>
        <p:spPr>
          <a:xfrm>
            <a:off x="6751914" y="6366044"/>
            <a:ext cx="2311400" cy="457200"/>
          </a:xfrm>
          <a:prstGeom prst="rect">
            <a:avLst/>
          </a:prstGeom>
        </p:spPr>
      </p:pic>
    </p:spTree>
    <p:extLst>
      <p:ext uri="{BB962C8B-B14F-4D97-AF65-F5344CB8AC3E}">
        <p14:creationId xmlns:p14="http://schemas.microsoft.com/office/powerpoint/2010/main" val="3024077499"/>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openxmlformats.org/officeDocument/2006/relationships/image" Target="../media/image57.png"/></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5.xml"/><Relationship Id="rId1" Type="http://schemas.openxmlformats.org/officeDocument/2006/relationships/slideLayout" Target="../slideLayouts/slideLayout13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6.xml"/><Relationship Id="rId1" Type="http://schemas.openxmlformats.org/officeDocument/2006/relationships/slideLayout" Target="../slideLayouts/slideLayout132.xml"/><Relationship Id="rId4" Type="http://schemas.openxmlformats.org/officeDocument/2006/relationships/image" Target="../media/image154.png"/></Relationships>
</file>

<file path=ppt/slides/_rels/slide10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37.xml"/><Relationship Id="rId1" Type="http://schemas.openxmlformats.org/officeDocument/2006/relationships/slideLayout" Target="../slideLayouts/slideLayout13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0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8.xml"/><Relationship Id="rId1" Type="http://schemas.openxmlformats.org/officeDocument/2006/relationships/slideLayout" Target="../slideLayouts/slideLayout132.xml"/><Relationship Id="rId5" Type="http://schemas.openxmlformats.org/officeDocument/2006/relationships/image" Target="../media/image139.png"/><Relationship Id="rId4" Type="http://schemas.openxmlformats.org/officeDocument/2006/relationships/image" Target="../media/image161.png"/></Relationships>
</file>

<file path=ppt/slides/_rels/slide104.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svg"/><Relationship Id="rId18" Type="http://schemas.openxmlformats.org/officeDocument/2006/relationships/image" Target="../media/image176.png"/><Relationship Id="rId3" Type="http://schemas.openxmlformats.org/officeDocument/2006/relationships/image" Target="../media/image162.png"/><Relationship Id="rId7" Type="http://schemas.openxmlformats.org/officeDocument/2006/relationships/image" Target="../media/image165.svg"/><Relationship Id="rId12" Type="http://schemas.openxmlformats.org/officeDocument/2006/relationships/image" Target="../media/image170.png"/><Relationship Id="rId17" Type="http://schemas.openxmlformats.org/officeDocument/2006/relationships/image" Target="../media/image175.svg"/><Relationship Id="rId2" Type="http://schemas.openxmlformats.org/officeDocument/2006/relationships/notesSlide" Target="../notesSlides/notesSlide39.xml"/><Relationship Id="rId16" Type="http://schemas.openxmlformats.org/officeDocument/2006/relationships/image" Target="../media/image174.png"/><Relationship Id="rId1" Type="http://schemas.openxmlformats.org/officeDocument/2006/relationships/slideLayout" Target="../slideLayouts/slideLayout132.xml"/><Relationship Id="rId6" Type="http://schemas.openxmlformats.org/officeDocument/2006/relationships/image" Target="../media/image164.png"/><Relationship Id="rId11" Type="http://schemas.openxmlformats.org/officeDocument/2006/relationships/image" Target="../media/image169.svg"/><Relationship Id="rId5" Type="http://schemas.openxmlformats.org/officeDocument/2006/relationships/image" Target="../media/image139.png"/><Relationship Id="rId15" Type="http://schemas.openxmlformats.org/officeDocument/2006/relationships/image" Target="../media/image173.svg"/><Relationship Id="rId10" Type="http://schemas.openxmlformats.org/officeDocument/2006/relationships/image" Target="../media/image168.png"/><Relationship Id="rId19" Type="http://schemas.openxmlformats.org/officeDocument/2006/relationships/image" Target="../media/image177.svg"/><Relationship Id="rId4" Type="http://schemas.openxmlformats.org/officeDocument/2006/relationships/image" Target="../media/image163.svg"/><Relationship Id="rId9" Type="http://schemas.openxmlformats.org/officeDocument/2006/relationships/image" Target="../media/image167.svg"/><Relationship Id="rId14" Type="http://schemas.openxmlformats.org/officeDocument/2006/relationships/image" Target="../media/image172.png"/></Relationships>
</file>

<file path=ppt/slides/_rels/slide10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0.xml"/><Relationship Id="rId1" Type="http://schemas.openxmlformats.org/officeDocument/2006/relationships/slideLayout" Target="../slideLayouts/slideLayout132.xml"/><Relationship Id="rId5" Type="http://schemas.openxmlformats.org/officeDocument/2006/relationships/image" Target="../media/image139.png"/><Relationship Id="rId4" Type="http://schemas.openxmlformats.org/officeDocument/2006/relationships/image" Target="../media/image179.png"/></Relationships>
</file>

<file path=ppt/slides/_rels/slide106.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41.xml"/><Relationship Id="rId1" Type="http://schemas.openxmlformats.org/officeDocument/2006/relationships/slideLayout" Target="../slideLayouts/slideLayout13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svg"/><Relationship Id="rId9" Type="http://schemas.openxmlformats.org/officeDocument/2006/relationships/image" Target="../media/image186.svg"/></Relationships>
</file>

<file path=ppt/slides/_rels/slide10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42.xml"/><Relationship Id="rId1" Type="http://schemas.openxmlformats.org/officeDocument/2006/relationships/slideLayout" Target="../slideLayouts/slideLayout13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9.svg"/><Relationship Id="rId2" Type="http://schemas.openxmlformats.org/officeDocument/2006/relationships/image" Target="../media/image188.png"/><Relationship Id="rId1" Type="http://schemas.openxmlformats.org/officeDocument/2006/relationships/slideLayout" Target="../slideLayouts/slideLayout13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1.svg"/><Relationship Id="rId2" Type="http://schemas.openxmlformats.org/officeDocument/2006/relationships/image" Target="../media/image190.png"/><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9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0.xml.rels><?xml version="1.0" encoding="UTF-8" standalone="yes"?>
<Relationships xmlns="http://schemas.openxmlformats.org/package/2006/relationships"><Relationship Id="rId3" Type="http://schemas.openxmlformats.org/officeDocument/2006/relationships/image" Target="../media/image193.svg"/><Relationship Id="rId2" Type="http://schemas.openxmlformats.org/officeDocument/2006/relationships/image" Target="../media/image192.png"/><Relationship Id="rId1" Type="http://schemas.openxmlformats.org/officeDocument/2006/relationships/slideLayout" Target="../slideLayouts/slideLayout132.xml"/></Relationships>
</file>

<file path=ppt/slides/_rels/slide11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2.xml"/></Relationships>
</file>

<file path=ppt/slides/_rels/slide114.xml.rels><?xml version="1.0" encoding="UTF-8" standalone="yes"?>
<Relationships xmlns="http://schemas.openxmlformats.org/package/2006/relationships"><Relationship Id="rId3" Type="http://schemas.openxmlformats.org/officeDocument/2006/relationships/hyperlink" Target="https://forms.office.com/e/DXwYyUBuF" TargetMode="External"/><Relationship Id="rId2" Type="http://schemas.openxmlformats.org/officeDocument/2006/relationships/notesSlide" Target="../notesSlides/notesSlide45.xml"/><Relationship Id="rId1" Type="http://schemas.openxmlformats.org/officeDocument/2006/relationships/slideLayout" Target="../slideLayouts/slideLayout92.xml"/><Relationship Id="rId4" Type="http://schemas.openxmlformats.org/officeDocument/2006/relationships/image" Target="../media/image194.png"/></Relationships>
</file>

<file path=ppt/slides/_rels/slide1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96.jpeg"/><Relationship Id="rId4" Type="http://schemas.openxmlformats.org/officeDocument/2006/relationships/image" Target="../media/image195.tmp"/></Relationships>
</file>

<file path=ppt/slides/_rels/slide1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91.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91.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9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9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csp.org.uk/professional-clinical/improvement-innovation/health-inequalities" TargetMode="External"/><Relationship Id="rId7" Type="http://schemas.openxmlformats.org/officeDocument/2006/relationships/hyperlink" Target="https://www.csp.org.uk/icsp/influencer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csp.org.uk/icsp/health-inequalities" TargetMode="External"/><Relationship Id="rId5" Type="http://schemas.openxmlformats.org/officeDocument/2006/relationships/hyperlink" Target="https://www.csp.org.uk/people-directory/reps" TargetMode="External"/><Relationship Id="rId4" Type="http://schemas.openxmlformats.org/officeDocument/2006/relationships/hyperlink" Target="https://www.youtube.com/watch?v=q7jNzeakuwo"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forms.office.com/e/DXwYyUBuFh"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132.xml"/></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2.xml"/></Relationships>
</file>

<file path=ppt/slides/_rels/slide3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2.xml"/></Relationships>
</file>

<file path=ppt/slides/_rels/slide4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2.xml"/></Relationships>
</file>

<file path=ppt/slides/_rels/slide4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2.xml"/></Relationships>
</file>

<file path=ppt/slides/_rels/slide4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2.xml"/></Relationships>
</file>

<file path=ppt/slides/_rels/slide4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2.xml"/></Relationships>
</file>

<file path=ppt/slides/_rels/slide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2.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2.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6.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132.xml"/></Relationships>
</file>

<file path=ppt/slides/_rels/slide5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91.xml"/><Relationship Id="rId4" Type="http://schemas.openxmlformats.org/officeDocument/2006/relationships/image" Target="../media/image50.pn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svg"/></Relationships>
</file>

<file path=ppt/slides/_rels/slide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5.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6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12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21.xml"/><Relationship Id="rId6" Type="http://schemas.openxmlformats.org/officeDocument/2006/relationships/diagramColors" Target="../diagrams/colors4.xml"/><Relationship Id="rId11" Type="http://schemas.openxmlformats.org/officeDocument/2006/relationships/image" Target="../media/image112.png"/><Relationship Id="rId5" Type="http://schemas.openxmlformats.org/officeDocument/2006/relationships/diagramQuickStyle" Target="../diagrams/quickStyle4.xml"/><Relationship Id="rId10" Type="http://schemas.openxmlformats.org/officeDocument/2006/relationships/image" Target="../media/image111.png"/><Relationship Id="rId4" Type="http://schemas.openxmlformats.org/officeDocument/2006/relationships/diagramLayout" Target="../diagrams/layout4.xml"/><Relationship Id="rId9" Type="http://schemas.openxmlformats.org/officeDocument/2006/relationships/image" Target="../media/image110.png"/></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121.xml"/><Relationship Id="rId4" Type="http://schemas.openxmlformats.org/officeDocument/2006/relationships/image" Target="../media/image114.png"/></Relationships>
</file>

<file path=ppt/slides/_rels/slide6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92.xml"/><Relationship Id="rId4" Type="http://schemas.openxmlformats.org/officeDocument/2006/relationships/image" Target="../media/image5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14.xml"/><Relationship Id="rId5" Type="http://schemas.openxmlformats.org/officeDocument/2006/relationships/image" Target="../media/image54.png"/><Relationship Id="rId4" Type="http://schemas.openxmlformats.org/officeDocument/2006/relationships/image" Target="../media/image53.pn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www.kentcht.nhs.uk/service/pulmonary-rehabilitation-service/" TargetMode="Externa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7.xml"/><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diagramLayout" Target="../diagrams/layout7.xml"/><Relationship Id="rId7" Type="http://schemas.openxmlformats.org/officeDocument/2006/relationships/image" Target="../media/image123.pn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126.svg"/><Relationship Id="rId4" Type="http://schemas.openxmlformats.org/officeDocument/2006/relationships/diagramQuickStyle" Target="../diagrams/quickStyle7.xml"/><Relationship Id="rId9" Type="http://schemas.openxmlformats.org/officeDocument/2006/relationships/image" Target="../media/image125.png"/></Relationships>
</file>

<file path=ppt/slides/_rels/slide8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80.xml"/></Relationships>
</file>

<file path=ppt/slides/_rels/slide8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92.xml"/></Relationships>
</file>

<file path=ppt/slides/_rels/slide9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8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2.xml"/><Relationship Id="rId1" Type="http://schemas.openxmlformats.org/officeDocument/2006/relationships/slideLayout" Target="../slideLayouts/slideLayout132.xml"/><Relationship Id="rId4" Type="http://schemas.openxmlformats.org/officeDocument/2006/relationships/image" Target="../media/image139.png"/></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3.xml"/><Relationship Id="rId1" Type="http://schemas.openxmlformats.org/officeDocument/2006/relationships/slideLayout" Target="../slideLayouts/slideLayout13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99.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3" Type="http://schemas.openxmlformats.org/officeDocument/2006/relationships/image" Target="../media/image142.png"/><Relationship Id="rId7" Type="http://schemas.openxmlformats.org/officeDocument/2006/relationships/image" Target="../media/image146.svg"/><Relationship Id="rId12"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132.xml"/><Relationship Id="rId6" Type="http://schemas.openxmlformats.org/officeDocument/2006/relationships/image" Target="../media/image145.png"/><Relationship Id="rId11" Type="http://schemas.openxmlformats.org/officeDocument/2006/relationships/image" Target="../media/image150.svg"/><Relationship Id="rId5" Type="http://schemas.openxmlformats.org/officeDocument/2006/relationships/image" Target="../media/image144.svg"/><Relationship Id="rId10" Type="http://schemas.openxmlformats.org/officeDocument/2006/relationships/image" Target="../media/image149.png"/><Relationship Id="rId4" Type="http://schemas.openxmlformats.org/officeDocument/2006/relationships/image" Target="../media/image143.png"/><Relationship Id="rId9" Type="http://schemas.openxmlformats.org/officeDocument/2006/relationships/image" Target="../media/image148.svg"/><Relationship Id="rId1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86233" y="1232369"/>
            <a:ext cx="8424862" cy="35283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defRPr/>
            </a:pPr>
            <a:endParaRPr lang="en-GB" b="1" dirty="0">
              <a:solidFill>
                <a:srgbClr val="5D2884"/>
              </a:solidFill>
            </a:endParaRPr>
          </a:p>
          <a:p>
            <a:pPr marL="0" lvl="0" indent="0" algn="ctr">
              <a:buNone/>
              <a:defRPr/>
            </a:pPr>
            <a:r>
              <a:rPr lang="en-GB" b="1" dirty="0">
                <a:solidFill>
                  <a:srgbClr val="5D2884"/>
                </a:solidFill>
              </a:rPr>
              <a:t>CSP South East Coast Regional Network </a:t>
            </a:r>
          </a:p>
          <a:p>
            <a:pPr marL="0" lvl="0" indent="0" algn="ctr">
              <a:buNone/>
              <a:defRPr/>
            </a:pPr>
            <a:endParaRPr lang="en-GB" b="1" dirty="0">
              <a:solidFill>
                <a:srgbClr val="5D2884"/>
              </a:solidFill>
            </a:endParaRPr>
          </a:p>
          <a:p>
            <a:pPr marL="0" lvl="0" indent="0" algn="ctr">
              <a:buNone/>
              <a:defRPr/>
            </a:pPr>
            <a:r>
              <a:rPr lang="en-GB" b="1" dirty="0">
                <a:solidFill>
                  <a:srgbClr val="5D2884"/>
                </a:solidFill>
              </a:rPr>
              <a:t>Health Inequalities Projects</a:t>
            </a:r>
          </a:p>
          <a:p>
            <a:pPr marL="0" lvl="0" indent="0" algn="ctr">
              <a:buNone/>
            </a:pPr>
            <a:endParaRPr lang="en-GB" sz="1200" b="1" dirty="0">
              <a:solidFill>
                <a:srgbClr val="5D2884"/>
              </a:solidFill>
            </a:endParaRPr>
          </a:p>
          <a:p>
            <a:pPr marL="0" lvl="0" indent="0" algn="ctr">
              <a:buNone/>
            </a:pPr>
            <a:r>
              <a:rPr lang="en-GB" b="1" dirty="0">
                <a:solidFill>
                  <a:srgbClr val="5D2884"/>
                </a:solidFill>
              </a:rPr>
              <a:t>@</a:t>
            </a:r>
            <a:r>
              <a:rPr lang="en-GB" b="1" dirty="0" err="1">
                <a:solidFill>
                  <a:srgbClr val="5D2884"/>
                </a:solidFill>
              </a:rPr>
              <a:t>CSPSouthEast</a:t>
            </a:r>
            <a:endParaRPr lang="en-GB" b="1" dirty="0">
              <a:solidFill>
                <a:srgbClr val="5D2884"/>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134" y="188640"/>
            <a:ext cx="1709936" cy="1709936"/>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52C21ED9-04A1-657F-AEB4-45B073168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992" y="4149080"/>
            <a:ext cx="2237234" cy="2237234"/>
          </a:xfrm>
          <a:prstGeom prst="rect">
            <a:avLst/>
          </a:prstGeom>
        </p:spPr>
      </p:pic>
      <p:sp>
        <p:nvSpPr>
          <p:cNvPr id="5" name="TextBox 4">
            <a:extLst>
              <a:ext uri="{FF2B5EF4-FFF2-40B4-BE49-F238E27FC236}">
                <a16:creationId xmlns:a16="http://schemas.microsoft.com/office/drawing/2014/main" id="{F7040ABA-7D7A-ACD7-E0CC-00C6F0024842}"/>
              </a:ext>
            </a:extLst>
          </p:cNvPr>
          <p:cNvSpPr txBox="1"/>
          <p:nvPr/>
        </p:nvSpPr>
        <p:spPr>
          <a:xfrm>
            <a:off x="2281042" y="4785881"/>
            <a:ext cx="4824536" cy="1015663"/>
          </a:xfrm>
          <a:prstGeom prst="rect">
            <a:avLst/>
          </a:prstGeom>
          <a:noFill/>
        </p:spPr>
        <p:txBody>
          <a:bodyPr wrap="square" rtlCol="0">
            <a:spAutoFit/>
          </a:bodyPr>
          <a:lstStyle/>
          <a:p>
            <a:r>
              <a:rPr lang="en-GB" sz="2000" dirty="0"/>
              <a:t>Please complete our quick poll via this QR code or by visiting </a:t>
            </a:r>
            <a:r>
              <a:rPr lang="en-GB" sz="2000" b="1" dirty="0"/>
              <a:t>menti.com </a:t>
            </a:r>
            <a:r>
              <a:rPr lang="en-GB" sz="2000" dirty="0"/>
              <a:t>and enter code </a:t>
            </a:r>
            <a:r>
              <a:rPr lang="en-GB" sz="2000" b="1" dirty="0"/>
              <a:t>13 93 43 2</a:t>
            </a:r>
          </a:p>
        </p:txBody>
      </p:sp>
    </p:spTree>
    <p:extLst>
      <p:ext uri="{BB962C8B-B14F-4D97-AF65-F5344CB8AC3E}">
        <p14:creationId xmlns:p14="http://schemas.microsoft.com/office/powerpoint/2010/main" val="1181753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C6FFA33-DDC8-F2A4-2EC9-EC2E0DC5BD82}"/>
              </a:ext>
            </a:extLst>
          </p:cNvPr>
          <p:cNvSpPr>
            <a:spLocks noChangeArrowheads="1"/>
          </p:cNvSpPr>
          <p:nvPr/>
        </p:nvSpPr>
        <p:spPr bwMode="auto">
          <a:xfrm>
            <a:off x="264560" y="1313235"/>
            <a:ext cx="861488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GB" altLang="en-US" sz="2400" i="1" dirty="0">
                <a:solidFill>
                  <a:srgbClr val="0070C0"/>
                </a:solidFill>
                <a:latin typeface="Arial" panose="020B0604020202020204" pitchFamily="34" charset="0"/>
                <a:ea typeface="Times New Roman" panose="02020603050405020304" pitchFamily="18" charset="0"/>
              </a:rPr>
              <a:t>Avoid inertia due to being overwhelmed by the scale of the problem and don't wait for the perfect data to get started; start now in the spirit of service improvement.</a:t>
            </a:r>
            <a:endParaRPr lang="en-GB" altLang="en-US" sz="2400" i="1" dirty="0">
              <a:solidFill>
                <a:prstClr val="black"/>
              </a:solidFill>
              <a:latin typeface="Arial" panose="020B0604020202020204" pitchFamily="34" charset="0"/>
              <a:ea typeface="Times New Roman" panose="02020603050405020304" pitchFamily="18" charset="0"/>
            </a:endParaRPr>
          </a:p>
          <a:p>
            <a:pPr defTabSz="685800" eaLnBrk="0" fontAlgn="base" hangingPunct="0">
              <a:spcBef>
                <a:spcPct val="0"/>
              </a:spcBef>
              <a:spcAft>
                <a:spcPct val="0"/>
              </a:spcAft>
            </a:pPr>
            <a:endParaRPr lang="en-GB" altLang="en-US" sz="1350" dirty="0">
              <a:solidFill>
                <a:prstClr val="black"/>
              </a:solidFill>
              <a:latin typeface="Arial" panose="020B0604020202020204" pitchFamily="34" charset="0"/>
            </a:endParaRPr>
          </a:p>
        </p:txBody>
      </p:sp>
      <p:sp>
        <p:nvSpPr>
          <p:cNvPr id="5" name="Rectangle 3">
            <a:extLst>
              <a:ext uri="{FF2B5EF4-FFF2-40B4-BE49-F238E27FC236}">
                <a16:creationId xmlns:a16="http://schemas.microsoft.com/office/drawing/2014/main" id="{2F29AB49-73DE-E0A4-8DE9-9008F298ECC3}"/>
              </a:ext>
            </a:extLst>
          </p:cNvPr>
          <p:cNvSpPr>
            <a:spLocks noChangeArrowheads="1"/>
          </p:cNvSpPr>
          <p:nvPr/>
        </p:nvSpPr>
        <p:spPr bwMode="auto">
          <a:xfrm>
            <a:off x="354459" y="5113576"/>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342900"/>
            <a:endParaRPr lang="en-GB" sz="1350">
              <a:solidFill>
                <a:prstClr val="black"/>
              </a:solidFill>
              <a:latin typeface="Calibri" panose="020F0502020204030204"/>
            </a:endParaRPr>
          </a:p>
        </p:txBody>
      </p:sp>
      <p:pic>
        <p:nvPicPr>
          <p:cNvPr id="7" name="Picture 6">
            <a:extLst>
              <a:ext uri="{FF2B5EF4-FFF2-40B4-BE49-F238E27FC236}">
                <a16:creationId xmlns:a16="http://schemas.microsoft.com/office/drawing/2014/main" id="{1BD5B008-CC88-7791-DBF1-C12A38DBF072}"/>
              </a:ext>
            </a:extLst>
          </p:cNvPr>
          <p:cNvPicPr>
            <a:picLocks noChangeAspect="1"/>
          </p:cNvPicPr>
          <p:nvPr/>
        </p:nvPicPr>
        <p:blipFill rotWithShape="1">
          <a:blip r:embed="rId3"/>
          <a:srcRect l="3193"/>
          <a:stretch/>
        </p:blipFill>
        <p:spPr>
          <a:xfrm>
            <a:off x="5233737" y="2582122"/>
            <a:ext cx="2634880" cy="1393031"/>
          </a:xfrm>
          <a:prstGeom prst="rect">
            <a:avLst/>
          </a:prstGeom>
        </p:spPr>
      </p:pic>
      <p:pic>
        <p:nvPicPr>
          <p:cNvPr id="14" name="Picture 13">
            <a:extLst>
              <a:ext uri="{FF2B5EF4-FFF2-40B4-BE49-F238E27FC236}">
                <a16:creationId xmlns:a16="http://schemas.microsoft.com/office/drawing/2014/main" id="{FC5165DE-7F02-6B80-9FB8-02D4E12B6043}"/>
              </a:ext>
            </a:extLst>
          </p:cNvPr>
          <p:cNvPicPr>
            <a:picLocks noChangeAspect="1"/>
          </p:cNvPicPr>
          <p:nvPr/>
        </p:nvPicPr>
        <p:blipFill>
          <a:blip r:embed="rId4"/>
          <a:stretch>
            <a:fillRect/>
          </a:stretch>
        </p:blipFill>
        <p:spPr>
          <a:xfrm>
            <a:off x="354458" y="2759963"/>
            <a:ext cx="4133321" cy="2769642"/>
          </a:xfrm>
          <a:prstGeom prst="rect">
            <a:avLst/>
          </a:prstGeom>
        </p:spPr>
      </p:pic>
    </p:spTree>
    <p:extLst>
      <p:ext uri="{BB962C8B-B14F-4D97-AF65-F5344CB8AC3E}">
        <p14:creationId xmlns:p14="http://schemas.microsoft.com/office/powerpoint/2010/main" val="23583045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76176" y="1821122"/>
            <a:ext cx="5817880" cy="4037486"/>
          </a:xfrm>
          <a:custGeom>
            <a:avLst/>
            <a:gdLst/>
            <a:ahLst/>
            <a:cxnLst/>
            <a:rect l="l" t="t" r="r" b="b"/>
            <a:pathLst>
              <a:path w="11635759" h="8074971">
                <a:moveTo>
                  <a:pt x="0" y="0"/>
                </a:moveTo>
                <a:lnTo>
                  <a:pt x="11635760" y="0"/>
                </a:lnTo>
                <a:lnTo>
                  <a:pt x="11635760" y="8074972"/>
                </a:lnTo>
                <a:lnTo>
                  <a:pt x="0" y="8074972"/>
                </a:lnTo>
                <a:lnTo>
                  <a:pt x="0" y="0"/>
                </a:lnTo>
                <a:close/>
              </a:path>
            </a:pathLst>
          </a:custGeom>
          <a:blipFill>
            <a:blip r:embed="rId3"/>
            <a:stretch>
              <a:fillRect l="-34762" t="-43181" r="-58065" b="-13114"/>
            </a:stretch>
          </a:blipFill>
        </p:spPr>
        <p:txBody>
          <a:bodyPr/>
          <a:lstStyle/>
          <a:p>
            <a:pPr defTabSz="457200"/>
            <a:endParaRPr lang="en-GB" sz="900">
              <a:solidFill>
                <a:prstClr val="black"/>
              </a:solidFill>
              <a:latin typeface="Calibri"/>
            </a:endParaRPr>
          </a:p>
        </p:txBody>
      </p:sp>
      <p:sp>
        <p:nvSpPr>
          <p:cNvPr id="3" name="TextBox 3"/>
          <p:cNvSpPr txBox="1"/>
          <p:nvPr/>
        </p:nvSpPr>
        <p:spPr>
          <a:xfrm>
            <a:off x="2212262" y="972504"/>
            <a:ext cx="6588838" cy="690061"/>
          </a:xfrm>
          <a:prstGeom prst="rect">
            <a:avLst/>
          </a:prstGeom>
        </p:spPr>
        <p:txBody>
          <a:bodyPr wrap="square" lIns="0" tIns="0" rIns="0" bIns="0" rtlCol="0" anchor="t">
            <a:spAutoFit/>
          </a:bodyPr>
          <a:lstStyle/>
          <a:p>
            <a:pPr algn="ctr" defTabSz="457200">
              <a:lnSpc>
                <a:spcPts val="5880"/>
              </a:lnSpc>
            </a:pPr>
            <a:r>
              <a:rPr lang="en-US" sz="4200" dirty="0">
                <a:solidFill>
                  <a:srgbClr val="004AAD"/>
                </a:solidFill>
                <a:latin typeface="Canva Sans Bold"/>
              </a:rPr>
              <a:t>Equity Assessment</a:t>
            </a:r>
          </a:p>
        </p:txBody>
      </p:sp>
    </p:spTree>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77" y="831080"/>
            <a:ext cx="9154977" cy="5154461"/>
            <a:chOff x="0" y="0"/>
            <a:chExt cx="24413272" cy="13745230"/>
          </a:xfrm>
        </p:grpSpPr>
        <p:sp>
          <p:nvSpPr>
            <p:cNvPr id="3" name="Freeform 3"/>
            <p:cNvSpPr/>
            <p:nvPr/>
          </p:nvSpPr>
          <p:spPr>
            <a:xfrm>
              <a:off x="0" y="0"/>
              <a:ext cx="24413211" cy="13745211"/>
            </a:xfrm>
            <a:custGeom>
              <a:avLst/>
              <a:gdLst/>
              <a:ahLst/>
              <a:cxnLst/>
              <a:rect l="l" t="t" r="r" b="b"/>
              <a:pathLst>
                <a:path w="24413211" h="13745211">
                  <a:moveTo>
                    <a:pt x="0" y="0"/>
                  </a:moveTo>
                  <a:lnTo>
                    <a:pt x="24413211" y="0"/>
                  </a:lnTo>
                  <a:lnTo>
                    <a:pt x="24413211" y="13745211"/>
                  </a:lnTo>
                  <a:lnTo>
                    <a:pt x="0" y="13745211"/>
                  </a:lnTo>
                  <a:close/>
                </a:path>
              </a:pathLst>
            </a:custGeom>
            <a:solidFill>
              <a:srgbClr val="F6F8F8"/>
            </a:solidFill>
          </p:spPr>
          <p:txBody>
            <a:bodyPr/>
            <a:lstStyle/>
            <a:p>
              <a:pPr defTabSz="457200"/>
              <a:endParaRPr lang="en-GB" sz="900">
                <a:solidFill>
                  <a:prstClr val="black"/>
                </a:solidFill>
                <a:latin typeface="Calibri"/>
              </a:endParaRPr>
            </a:p>
          </p:txBody>
        </p:sp>
      </p:grpSp>
      <p:sp>
        <p:nvSpPr>
          <p:cNvPr id="4" name="Freeform 4"/>
          <p:cNvSpPr/>
          <p:nvPr/>
        </p:nvSpPr>
        <p:spPr>
          <a:xfrm>
            <a:off x="7269686" y="871942"/>
            <a:ext cx="1874315" cy="865359"/>
          </a:xfrm>
          <a:custGeom>
            <a:avLst/>
            <a:gdLst/>
            <a:ahLst/>
            <a:cxnLst/>
            <a:rect l="l" t="t" r="r" b="b"/>
            <a:pathLst>
              <a:path w="3748629" h="1730718">
                <a:moveTo>
                  <a:pt x="0" y="0"/>
                </a:moveTo>
                <a:lnTo>
                  <a:pt x="3748629" y="0"/>
                </a:lnTo>
                <a:lnTo>
                  <a:pt x="3748629" y="1730718"/>
                </a:lnTo>
                <a:lnTo>
                  <a:pt x="0" y="1730718"/>
                </a:lnTo>
                <a:lnTo>
                  <a:pt x="0" y="0"/>
                </a:lnTo>
                <a:close/>
              </a:path>
            </a:pathLst>
          </a:custGeom>
          <a:blipFill>
            <a:blip r:embed="rId3"/>
            <a:stretch>
              <a:fillRect/>
            </a:stretch>
          </a:blipFill>
          <a:ln w="28575" cap="sq">
            <a:solidFill>
              <a:srgbClr val="0082DF"/>
            </a:solidFill>
            <a:prstDash val="solid"/>
            <a:miter/>
          </a:ln>
        </p:spPr>
        <p:txBody>
          <a:bodyPr/>
          <a:lstStyle/>
          <a:p>
            <a:pPr defTabSz="457200"/>
            <a:endParaRPr lang="en-GB" sz="900">
              <a:solidFill>
                <a:prstClr val="black"/>
              </a:solidFill>
              <a:latin typeface="Calibri"/>
            </a:endParaRPr>
          </a:p>
        </p:txBody>
      </p:sp>
      <p:sp>
        <p:nvSpPr>
          <p:cNvPr id="5" name="TextBox 5"/>
          <p:cNvSpPr txBox="1"/>
          <p:nvPr/>
        </p:nvSpPr>
        <p:spPr>
          <a:xfrm>
            <a:off x="3210489" y="795742"/>
            <a:ext cx="1749921" cy="619208"/>
          </a:xfrm>
          <a:prstGeom prst="rect">
            <a:avLst/>
          </a:prstGeom>
        </p:spPr>
        <p:txBody>
          <a:bodyPr lIns="0" tIns="0" rIns="0" bIns="0" rtlCol="0" anchor="t">
            <a:spAutoFit/>
          </a:bodyPr>
          <a:lstStyle/>
          <a:p>
            <a:pPr algn="ctr" defTabSz="457200">
              <a:lnSpc>
                <a:spcPts val="5250"/>
              </a:lnSpc>
            </a:pPr>
            <a:r>
              <a:rPr lang="en-US" sz="3750">
                <a:solidFill>
                  <a:srgbClr val="000000"/>
                </a:solidFill>
                <a:latin typeface="Canva Sans Bold"/>
              </a:rPr>
              <a:t>Equity?</a:t>
            </a:r>
          </a:p>
        </p:txBody>
      </p:sp>
      <p:sp>
        <p:nvSpPr>
          <p:cNvPr id="6" name="TextBox 6"/>
          <p:cNvSpPr txBox="1"/>
          <p:nvPr/>
        </p:nvSpPr>
        <p:spPr>
          <a:xfrm>
            <a:off x="813183" y="1323975"/>
            <a:ext cx="6021756" cy="422167"/>
          </a:xfrm>
          <a:prstGeom prst="rect">
            <a:avLst/>
          </a:prstGeom>
        </p:spPr>
        <p:txBody>
          <a:bodyPr lIns="0" tIns="0" rIns="0" bIns="0" rtlCol="0" anchor="t">
            <a:spAutoFit/>
          </a:bodyPr>
          <a:lstStyle/>
          <a:p>
            <a:pPr algn="ctr" defTabSz="457200">
              <a:lnSpc>
                <a:spcPts val="3640"/>
              </a:lnSpc>
            </a:pPr>
            <a:r>
              <a:rPr lang="en-US" sz="2600">
                <a:solidFill>
                  <a:srgbClr val="000000"/>
                </a:solidFill>
                <a:latin typeface="Canva Sans Bold"/>
              </a:rPr>
              <a:t>Using data to tell us about provision</a:t>
            </a:r>
          </a:p>
        </p:txBody>
      </p:sp>
      <p:sp>
        <p:nvSpPr>
          <p:cNvPr id="7" name="Freeform 7"/>
          <p:cNvSpPr/>
          <p:nvPr/>
        </p:nvSpPr>
        <p:spPr>
          <a:xfrm>
            <a:off x="1030221" y="1934446"/>
            <a:ext cx="3182987" cy="3910967"/>
          </a:xfrm>
          <a:custGeom>
            <a:avLst/>
            <a:gdLst/>
            <a:ahLst/>
            <a:cxnLst/>
            <a:rect l="l" t="t" r="r" b="b"/>
            <a:pathLst>
              <a:path w="6365974" h="7821934">
                <a:moveTo>
                  <a:pt x="0" y="0"/>
                </a:moveTo>
                <a:lnTo>
                  <a:pt x="6365974" y="0"/>
                </a:lnTo>
                <a:lnTo>
                  <a:pt x="6365974" y="7821935"/>
                </a:lnTo>
                <a:lnTo>
                  <a:pt x="0" y="7821935"/>
                </a:lnTo>
                <a:lnTo>
                  <a:pt x="0" y="0"/>
                </a:lnTo>
                <a:close/>
              </a:path>
            </a:pathLst>
          </a:custGeom>
          <a:blipFill>
            <a:blip r:embed="rId4"/>
            <a:stretch>
              <a:fillRect l="-80251" t="-5076" b="-9023"/>
            </a:stretch>
          </a:blipFill>
        </p:spPr>
        <p:txBody>
          <a:bodyPr/>
          <a:lstStyle/>
          <a:p>
            <a:pPr defTabSz="457200"/>
            <a:endParaRPr lang="en-GB" sz="900">
              <a:solidFill>
                <a:prstClr val="black"/>
              </a:solidFill>
              <a:latin typeface="Calibri"/>
            </a:endParaRPr>
          </a:p>
        </p:txBody>
      </p:sp>
      <p:sp>
        <p:nvSpPr>
          <p:cNvPr id="8" name="TextBox 8"/>
          <p:cNvSpPr txBox="1"/>
          <p:nvPr/>
        </p:nvSpPr>
        <p:spPr>
          <a:xfrm>
            <a:off x="4956448" y="1905871"/>
            <a:ext cx="4165452" cy="4192943"/>
          </a:xfrm>
          <a:prstGeom prst="rect">
            <a:avLst/>
          </a:prstGeom>
        </p:spPr>
        <p:txBody>
          <a:bodyPr lIns="0" tIns="0" rIns="0" bIns="0" rtlCol="0" anchor="t">
            <a:spAutoFit/>
          </a:bodyPr>
          <a:lstStyle/>
          <a:p>
            <a:pPr algn="just" defTabSz="457200">
              <a:lnSpc>
                <a:spcPts val="1820"/>
              </a:lnSpc>
            </a:pPr>
            <a:r>
              <a:rPr lang="en-US" sz="1300">
                <a:solidFill>
                  <a:srgbClr val="000000"/>
                </a:solidFill>
                <a:latin typeface="Canva Sans Bold"/>
              </a:rPr>
              <a:t> KI 1</a:t>
            </a:r>
            <a:r>
              <a:rPr lang="en-US" sz="1300">
                <a:solidFill>
                  <a:srgbClr val="000000"/>
                </a:solidFill>
                <a:latin typeface="Canva Sans"/>
              </a:rPr>
              <a:t> - Access to stroke specialist service</a:t>
            </a:r>
          </a:p>
          <a:p>
            <a:pPr algn="just" defTabSz="457200">
              <a:lnSpc>
                <a:spcPts val="1820"/>
              </a:lnSpc>
            </a:pPr>
            <a:r>
              <a:rPr lang="en-US" sz="1300">
                <a:solidFill>
                  <a:srgbClr val="000000"/>
                </a:solidFill>
                <a:latin typeface="Canva Sans Bold"/>
              </a:rPr>
              <a:t>KI 2 </a:t>
            </a:r>
            <a:r>
              <a:rPr lang="en-US" sz="1300">
                <a:solidFill>
                  <a:srgbClr val="000000"/>
                </a:solidFill>
                <a:latin typeface="Canva Sans"/>
              </a:rPr>
              <a:t>-    Approp core staffing</a:t>
            </a:r>
          </a:p>
          <a:p>
            <a:pPr algn="just" defTabSz="457200">
              <a:lnSpc>
                <a:spcPts val="1820"/>
              </a:lnSpc>
            </a:pPr>
            <a:r>
              <a:rPr lang="en-US" sz="1300">
                <a:solidFill>
                  <a:srgbClr val="000000"/>
                </a:solidFill>
                <a:latin typeface="Canva Sans Bold"/>
              </a:rPr>
              <a:t>KI 3 </a:t>
            </a:r>
            <a:r>
              <a:rPr lang="en-US" sz="1300">
                <a:solidFill>
                  <a:srgbClr val="000000"/>
                </a:solidFill>
                <a:latin typeface="Canva Sans"/>
              </a:rPr>
              <a:t>- All disciplines</a:t>
            </a:r>
          </a:p>
          <a:p>
            <a:pPr algn="just" defTabSz="457200">
              <a:lnSpc>
                <a:spcPts val="1820"/>
              </a:lnSpc>
            </a:pPr>
            <a:r>
              <a:rPr lang="en-US" sz="1300">
                <a:solidFill>
                  <a:srgbClr val="000000"/>
                </a:solidFill>
                <a:latin typeface="Canva Sans Bold"/>
              </a:rPr>
              <a:t>KI 4-</a:t>
            </a:r>
            <a:r>
              <a:rPr lang="en-US" sz="1300">
                <a:solidFill>
                  <a:srgbClr val="000000"/>
                </a:solidFill>
                <a:latin typeface="Canva Sans"/>
              </a:rPr>
              <a:t> Rehab every day</a:t>
            </a:r>
          </a:p>
          <a:p>
            <a:pPr algn="just" defTabSz="457200">
              <a:lnSpc>
                <a:spcPts val="1820"/>
              </a:lnSpc>
            </a:pPr>
            <a:r>
              <a:rPr lang="en-US" sz="1300">
                <a:solidFill>
                  <a:srgbClr val="000000"/>
                </a:solidFill>
                <a:latin typeface="Canva Sans Bold"/>
              </a:rPr>
              <a:t>KI 5</a:t>
            </a:r>
            <a:r>
              <a:rPr lang="en-US" sz="1300">
                <a:solidFill>
                  <a:srgbClr val="000000"/>
                </a:solidFill>
                <a:latin typeface="Canva Sans"/>
              </a:rPr>
              <a:t> - Clinical Psych access</a:t>
            </a:r>
          </a:p>
          <a:p>
            <a:pPr algn="just" defTabSz="457200">
              <a:lnSpc>
                <a:spcPts val="1820"/>
              </a:lnSpc>
            </a:pPr>
            <a:r>
              <a:rPr lang="en-US" sz="1300">
                <a:solidFill>
                  <a:srgbClr val="000000"/>
                </a:solidFill>
                <a:latin typeface="Canva Sans Bold"/>
              </a:rPr>
              <a:t>KI 6</a:t>
            </a:r>
            <a:r>
              <a:rPr lang="en-US" sz="1300">
                <a:solidFill>
                  <a:srgbClr val="000000"/>
                </a:solidFill>
                <a:latin typeface="Canva Sans"/>
              </a:rPr>
              <a:t> - Nurses trained in stroke (inpatients)</a:t>
            </a:r>
          </a:p>
          <a:p>
            <a:pPr algn="just" defTabSz="457200">
              <a:lnSpc>
                <a:spcPts val="1820"/>
              </a:lnSpc>
            </a:pPr>
            <a:r>
              <a:rPr lang="en-US" sz="1300">
                <a:solidFill>
                  <a:srgbClr val="000000"/>
                </a:solidFill>
                <a:latin typeface="Canva Sans Bold"/>
              </a:rPr>
              <a:t>KI 7</a:t>
            </a:r>
            <a:r>
              <a:rPr lang="en-US" sz="1300">
                <a:solidFill>
                  <a:srgbClr val="000000"/>
                </a:solidFill>
                <a:latin typeface="Canva Sans"/>
              </a:rPr>
              <a:t> - Rehab in care homes</a:t>
            </a:r>
          </a:p>
          <a:p>
            <a:pPr algn="just" defTabSz="457200">
              <a:lnSpc>
                <a:spcPts val="1820"/>
              </a:lnSpc>
            </a:pPr>
            <a:r>
              <a:rPr lang="en-US" sz="1300">
                <a:solidFill>
                  <a:srgbClr val="000000"/>
                </a:solidFill>
                <a:latin typeface="Canva Sans Bold"/>
              </a:rPr>
              <a:t>KI 8</a:t>
            </a:r>
            <a:r>
              <a:rPr lang="en-US" sz="1300">
                <a:solidFill>
                  <a:srgbClr val="000000"/>
                </a:solidFill>
                <a:latin typeface="Canva Sans"/>
              </a:rPr>
              <a:t> - Attend MDT</a:t>
            </a:r>
          </a:p>
          <a:p>
            <a:pPr algn="just" defTabSz="457200">
              <a:lnSpc>
                <a:spcPts val="1820"/>
              </a:lnSpc>
            </a:pPr>
            <a:r>
              <a:rPr lang="en-US" sz="1300">
                <a:solidFill>
                  <a:srgbClr val="000000"/>
                </a:solidFill>
                <a:latin typeface="Canva Sans Bold"/>
              </a:rPr>
              <a:t>KI 9 </a:t>
            </a:r>
            <a:r>
              <a:rPr lang="en-US" sz="1300">
                <a:solidFill>
                  <a:srgbClr val="000000"/>
                </a:solidFill>
                <a:latin typeface="Canva Sans"/>
              </a:rPr>
              <a:t>- Service not time limited</a:t>
            </a:r>
          </a:p>
          <a:p>
            <a:pPr algn="just" defTabSz="457200">
              <a:lnSpc>
                <a:spcPts val="1820"/>
              </a:lnSpc>
            </a:pPr>
            <a:r>
              <a:rPr lang="en-US" sz="1300">
                <a:solidFill>
                  <a:srgbClr val="000000"/>
                </a:solidFill>
                <a:latin typeface="Canva Sans Bold"/>
              </a:rPr>
              <a:t>KI 10 -</a:t>
            </a:r>
            <a:r>
              <a:rPr lang="en-US" sz="1300">
                <a:solidFill>
                  <a:srgbClr val="000000"/>
                </a:solidFill>
                <a:latin typeface="Canva Sans"/>
              </a:rPr>
              <a:t> Weekly MDT with core</a:t>
            </a:r>
          </a:p>
          <a:p>
            <a:pPr algn="just" defTabSz="457200">
              <a:lnSpc>
                <a:spcPts val="1820"/>
              </a:lnSpc>
            </a:pPr>
            <a:r>
              <a:rPr lang="en-US" sz="1300">
                <a:solidFill>
                  <a:srgbClr val="000000"/>
                </a:solidFill>
                <a:latin typeface="Canva Sans Bold"/>
              </a:rPr>
              <a:t>KI 11-</a:t>
            </a:r>
            <a:r>
              <a:rPr lang="en-US" sz="1300">
                <a:solidFill>
                  <a:srgbClr val="000000"/>
                </a:solidFill>
                <a:latin typeface="Canva Sans"/>
              </a:rPr>
              <a:t> Stroke training all disciplines</a:t>
            </a:r>
          </a:p>
          <a:p>
            <a:pPr algn="just" defTabSz="457200">
              <a:lnSpc>
                <a:spcPts val="1820"/>
              </a:lnSpc>
            </a:pPr>
            <a:r>
              <a:rPr lang="en-US" sz="1300">
                <a:solidFill>
                  <a:srgbClr val="000000"/>
                </a:solidFill>
                <a:latin typeface="Canva Sans Bold"/>
              </a:rPr>
              <a:t>KI 12 -</a:t>
            </a:r>
            <a:r>
              <a:rPr lang="en-US" sz="1300">
                <a:solidFill>
                  <a:srgbClr val="000000"/>
                </a:solidFill>
                <a:latin typeface="Canva Sans"/>
              </a:rPr>
              <a:t> Commences rehab within recommended days</a:t>
            </a:r>
          </a:p>
          <a:p>
            <a:pPr algn="just" defTabSz="457200">
              <a:lnSpc>
                <a:spcPts val="1820"/>
              </a:lnSpc>
            </a:pPr>
            <a:r>
              <a:rPr lang="en-US" sz="1300">
                <a:solidFill>
                  <a:srgbClr val="000000"/>
                </a:solidFill>
                <a:latin typeface="Canva Sans Bold"/>
              </a:rPr>
              <a:t>KI 13</a:t>
            </a:r>
            <a:r>
              <a:rPr lang="en-US" sz="1300">
                <a:solidFill>
                  <a:srgbClr val="000000"/>
                </a:solidFill>
                <a:latin typeface="Canva Sans"/>
              </a:rPr>
              <a:t> 0- SSNAP</a:t>
            </a:r>
          </a:p>
          <a:p>
            <a:pPr algn="just" defTabSz="457200">
              <a:lnSpc>
                <a:spcPts val="1820"/>
              </a:lnSpc>
            </a:pPr>
            <a:r>
              <a:rPr lang="en-US" sz="1300">
                <a:solidFill>
                  <a:srgbClr val="000000"/>
                </a:solidFill>
                <a:latin typeface="Canva Sans Bold"/>
              </a:rPr>
              <a:t>KI 14 -</a:t>
            </a:r>
            <a:r>
              <a:rPr lang="en-US" sz="1300">
                <a:solidFill>
                  <a:srgbClr val="000000"/>
                </a:solidFill>
                <a:latin typeface="Canva Sans"/>
              </a:rPr>
              <a:t> Involved in research</a:t>
            </a:r>
          </a:p>
          <a:p>
            <a:pPr algn="just" defTabSz="457200">
              <a:lnSpc>
                <a:spcPts val="1820"/>
              </a:lnSpc>
            </a:pPr>
            <a:r>
              <a:rPr lang="en-US" sz="1300">
                <a:solidFill>
                  <a:srgbClr val="000000"/>
                </a:solidFill>
                <a:latin typeface="Canva Sans Bold"/>
              </a:rPr>
              <a:t>KI 15</a:t>
            </a:r>
            <a:r>
              <a:rPr lang="en-US" sz="1300">
                <a:solidFill>
                  <a:srgbClr val="000000"/>
                </a:solidFill>
                <a:latin typeface="Canva Sans"/>
              </a:rPr>
              <a:t> - Voc rehab</a:t>
            </a:r>
          </a:p>
          <a:p>
            <a:pPr algn="just" defTabSz="457200">
              <a:lnSpc>
                <a:spcPts val="1820"/>
              </a:lnSpc>
            </a:pPr>
            <a:r>
              <a:rPr lang="en-US" sz="1300">
                <a:solidFill>
                  <a:srgbClr val="000000"/>
                </a:solidFill>
                <a:latin typeface="Canva Sans Bold"/>
              </a:rPr>
              <a:t>KI 16 </a:t>
            </a:r>
            <a:r>
              <a:rPr lang="en-US" sz="1300">
                <a:solidFill>
                  <a:srgbClr val="000000"/>
                </a:solidFill>
                <a:latin typeface="Canva Sans"/>
              </a:rPr>
              <a:t>- 6 month reviews</a:t>
            </a:r>
          </a:p>
          <a:p>
            <a:pPr algn="just" defTabSz="457200">
              <a:lnSpc>
                <a:spcPts val="1820"/>
              </a:lnSpc>
            </a:pPr>
            <a:r>
              <a:rPr lang="en-US" sz="1300">
                <a:solidFill>
                  <a:srgbClr val="000000"/>
                </a:solidFill>
                <a:latin typeface="Canva Sans Bold"/>
              </a:rPr>
              <a:t>KI 17</a:t>
            </a:r>
            <a:r>
              <a:rPr lang="en-US" sz="1300">
                <a:solidFill>
                  <a:srgbClr val="000000"/>
                </a:solidFill>
                <a:latin typeface="Canva Sans"/>
              </a:rPr>
              <a:t> - Support services</a:t>
            </a:r>
          </a:p>
          <a:p>
            <a:pPr algn="just" defTabSz="457200">
              <a:lnSpc>
                <a:spcPts val="2380"/>
              </a:lnSpc>
            </a:pPr>
            <a:endParaRPr lang="en-US" sz="1300">
              <a:solidFill>
                <a:srgbClr val="000000"/>
              </a:solidFill>
              <a:latin typeface="Canva Sans"/>
            </a:endParaRPr>
          </a:p>
        </p:txBody>
      </p:sp>
    </p:spTree>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05281" y="933737"/>
            <a:ext cx="6933438" cy="517642"/>
          </a:xfrm>
          <a:prstGeom prst="rect">
            <a:avLst/>
          </a:prstGeom>
        </p:spPr>
        <p:txBody>
          <a:bodyPr lIns="0" tIns="0" rIns="0" bIns="0" rtlCol="0" anchor="t">
            <a:spAutoFit/>
          </a:bodyPr>
          <a:lstStyle/>
          <a:p>
            <a:pPr algn="ctr" defTabSz="457200">
              <a:lnSpc>
                <a:spcPts val="4277"/>
              </a:lnSpc>
            </a:pPr>
            <a:r>
              <a:rPr lang="en-US" sz="3564" spc="33">
                <a:solidFill>
                  <a:srgbClr val="000000"/>
                </a:solidFill>
                <a:latin typeface="TT Rounds Condensed"/>
              </a:rPr>
              <a:t>Community</a:t>
            </a:r>
          </a:p>
        </p:txBody>
      </p:sp>
      <p:sp>
        <p:nvSpPr>
          <p:cNvPr id="3" name="Freeform 3"/>
          <p:cNvSpPr/>
          <p:nvPr/>
        </p:nvSpPr>
        <p:spPr>
          <a:xfrm>
            <a:off x="402298" y="1502883"/>
            <a:ext cx="2626694" cy="4550138"/>
          </a:xfrm>
          <a:custGeom>
            <a:avLst/>
            <a:gdLst/>
            <a:ahLst/>
            <a:cxnLst/>
            <a:rect l="l" t="t" r="r" b="b"/>
            <a:pathLst>
              <a:path w="5253388" h="9100275">
                <a:moveTo>
                  <a:pt x="0" y="0"/>
                </a:moveTo>
                <a:lnTo>
                  <a:pt x="5253387" y="0"/>
                </a:lnTo>
                <a:lnTo>
                  <a:pt x="5253387" y="9100276"/>
                </a:lnTo>
                <a:lnTo>
                  <a:pt x="0" y="9100276"/>
                </a:lnTo>
                <a:lnTo>
                  <a:pt x="0" y="0"/>
                </a:lnTo>
                <a:close/>
              </a:path>
            </a:pathLst>
          </a:custGeom>
          <a:blipFill>
            <a:blip r:embed="rId3"/>
            <a:stretch>
              <a:fillRect l="-4595" r="-34643"/>
            </a:stretch>
          </a:blipFill>
        </p:spPr>
        <p:txBody>
          <a:bodyPr/>
          <a:lstStyle/>
          <a:p>
            <a:pPr defTabSz="457200"/>
            <a:endParaRPr lang="en-GB" sz="900">
              <a:solidFill>
                <a:prstClr val="black"/>
              </a:solidFill>
              <a:latin typeface="Calibri"/>
            </a:endParaRPr>
          </a:p>
        </p:txBody>
      </p:sp>
      <p:sp>
        <p:nvSpPr>
          <p:cNvPr id="4" name="Freeform 4"/>
          <p:cNvSpPr/>
          <p:nvPr/>
        </p:nvSpPr>
        <p:spPr>
          <a:xfrm>
            <a:off x="2286852" y="1636771"/>
            <a:ext cx="2285148" cy="4282362"/>
          </a:xfrm>
          <a:custGeom>
            <a:avLst/>
            <a:gdLst/>
            <a:ahLst/>
            <a:cxnLst/>
            <a:rect l="l" t="t" r="r" b="b"/>
            <a:pathLst>
              <a:path w="4570296" h="8564723">
                <a:moveTo>
                  <a:pt x="0" y="0"/>
                </a:moveTo>
                <a:lnTo>
                  <a:pt x="4570296" y="0"/>
                </a:lnTo>
                <a:lnTo>
                  <a:pt x="4570296" y="8564724"/>
                </a:lnTo>
                <a:lnTo>
                  <a:pt x="0" y="8564724"/>
                </a:lnTo>
                <a:lnTo>
                  <a:pt x="0" y="0"/>
                </a:lnTo>
                <a:close/>
              </a:path>
            </a:pathLst>
          </a:custGeom>
          <a:blipFill>
            <a:blip r:embed="rId4"/>
            <a:stretch>
              <a:fillRect t="-2176" r="-34326" b="-2176"/>
            </a:stretch>
          </a:blipFill>
        </p:spPr>
        <p:txBody>
          <a:bodyPr/>
          <a:lstStyle/>
          <a:p>
            <a:pPr defTabSz="457200"/>
            <a:endParaRPr lang="en-GB" sz="900">
              <a:solidFill>
                <a:prstClr val="black"/>
              </a:solidFill>
              <a:latin typeface="Calibri"/>
            </a:endParaRPr>
          </a:p>
        </p:txBody>
      </p:sp>
      <p:sp>
        <p:nvSpPr>
          <p:cNvPr id="5" name="Freeform 5"/>
          <p:cNvSpPr/>
          <p:nvPr/>
        </p:nvSpPr>
        <p:spPr>
          <a:xfrm>
            <a:off x="3980630" y="1866069"/>
            <a:ext cx="2937186" cy="3823766"/>
          </a:xfrm>
          <a:custGeom>
            <a:avLst/>
            <a:gdLst/>
            <a:ahLst/>
            <a:cxnLst/>
            <a:rect l="l" t="t" r="r" b="b"/>
            <a:pathLst>
              <a:path w="5874372" h="7647532">
                <a:moveTo>
                  <a:pt x="0" y="0"/>
                </a:moveTo>
                <a:lnTo>
                  <a:pt x="5874372" y="0"/>
                </a:lnTo>
                <a:lnTo>
                  <a:pt x="5874372" y="7647532"/>
                </a:lnTo>
                <a:lnTo>
                  <a:pt x="0" y="7647532"/>
                </a:lnTo>
                <a:lnTo>
                  <a:pt x="0" y="0"/>
                </a:lnTo>
                <a:close/>
              </a:path>
            </a:pathLst>
          </a:custGeom>
          <a:blipFill>
            <a:blip r:embed="rId5"/>
            <a:stretch>
              <a:fillRect t="-9914" r="-36836" b="-9914"/>
            </a:stretch>
          </a:blipFill>
        </p:spPr>
        <p:txBody>
          <a:bodyPr/>
          <a:lstStyle/>
          <a:p>
            <a:pPr defTabSz="457200"/>
            <a:endParaRPr lang="en-GB" sz="900">
              <a:solidFill>
                <a:prstClr val="black"/>
              </a:solidFill>
              <a:latin typeface="Calibri"/>
            </a:endParaRPr>
          </a:p>
        </p:txBody>
      </p:sp>
      <p:sp>
        <p:nvSpPr>
          <p:cNvPr id="6" name="Freeform 6"/>
          <p:cNvSpPr/>
          <p:nvPr/>
        </p:nvSpPr>
        <p:spPr>
          <a:xfrm>
            <a:off x="5612121" y="1578576"/>
            <a:ext cx="3415167" cy="4398753"/>
          </a:xfrm>
          <a:custGeom>
            <a:avLst/>
            <a:gdLst/>
            <a:ahLst/>
            <a:cxnLst/>
            <a:rect l="l" t="t" r="r" b="b"/>
            <a:pathLst>
              <a:path w="6830334" h="8797506">
                <a:moveTo>
                  <a:pt x="0" y="0"/>
                </a:moveTo>
                <a:lnTo>
                  <a:pt x="6830333" y="0"/>
                </a:lnTo>
                <a:lnTo>
                  <a:pt x="6830333" y="8797506"/>
                </a:lnTo>
                <a:lnTo>
                  <a:pt x="0" y="8797506"/>
                </a:lnTo>
                <a:lnTo>
                  <a:pt x="0" y="0"/>
                </a:lnTo>
                <a:close/>
              </a:path>
            </a:pathLst>
          </a:custGeom>
          <a:blipFill>
            <a:blip r:embed="rId6"/>
            <a:stretch>
              <a:fillRect t="-1038" r="-3684" b="-1038"/>
            </a:stretch>
          </a:blipFill>
        </p:spPr>
        <p:txBody>
          <a:bodyPr/>
          <a:lstStyle/>
          <a:p>
            <a:pPr defTabSz="457200"/>
            <a:endParaRPr lang="en-GB" sz="900">
              <a:solidFill>
                <a:prstClr val="black"/>
              </a:solidFill>
              <a:latin typeface="Calibri"/>
            </a:endParaRPr>
          </a:p>
        </p:txBody>
      </p:sp>
      <p:sp>
        <p:nvSpPr>
          <p:cNvPr id="7" name="Freeform 7"/>
          <p:cNvSpPr/>
          <p:nvPr/>
        </p:nvSpPr>
        <p:spPr>
          <a:xfrm>
            <a:off x="6917816" y="1520380"/>
            <a:ext cx="2109472" cy="4398753"/>
          </a:xfrm>
          <a:custGeom>
            <a:avLst/>
            <a:gdLst/>
            <a:ahLst/>
            <a:cxnLst/>
            <a:rect l="l" t="t" r="r" b="b"/>
            <a:pathLst>
              <a:path w="4218943" h="8797506">
                <a:moveTo>
                  <a:pt x="0" y="0"/>
                </a:moveTo>
                <a:lnTo>
                  <a:pt x="4218943" y="0"/>
                </a:lnTo>
                <a:lnTo>
                  <a:pt x="4218943" y="8797507"/>
                </a:lnTo>
                <a:lnTo>
                  <a:pt x="0" y="8797507"/>
                </a:lnTo>
                <a:lnTo>
                  <a:pt x="0" y="0"/>
                </a:lnTo>
                <a:close/>
              </a:path>
            </a:pathLst>
          </a:custGeom>
          <a:blipFill>
            <a:blip r:embed="rId7"/>
            <a:stretch>
              <a:fillRect r="-46252"/>
            </a:stretch>
          </a:blipFill>
        </p:spPr>
        <p:txBody>
          <a:bodyPr/>
          <a:lstStyle/>
          <a:p>
            <a:pPr defTabSz="457200"/>
            <a:endParaRPr lang="en-GB" sz="900">
              <a:solidFill>
                <a:prstClr val="black"/>
              </a:solidFill>
              <a:latin typeface="Calibri"/>
            </a:endParaRPr>
          </a:p>
        </p:txBody>
      </p:sp>
      <p:sp>
        <p:nvSpPr>
          <p:cNvPr id="8" name="Freeform 8"/>
          <p:cNvSpPr/>
          <p:nvPr/>
        </p:nvSpPr>
        <p:spPr>
          <a:xfrm>
            <a:off x="7269686" y="871942"/>
            <a:ext cx="1874315" cy="865359"/>
          </a:xfrm>
          <a:custGeom>
            <a:avLst/>
            <a:gdLst/>
            <a:ahLst/>
            <a:cxnLst/>
            <a:rect l="l" t="t" r="r" b="b"/>
            <a:pathLst>
              <a:path w="3748629" h="1730718">
                <a:moveTo>
                  <a:pt x="0" y="0"/>
                </a:moveTo>
                <a:lnTo>
                  <a:pt x="3748629" y="0"/>
                </a:lnTo>
                <a:lnTo>
                  <a:pt x="3748629" y="1730718"/>
                </a:lnTo>
                <a:lnTo>
                  <a:pt x="0" y="1730718"/>
                </a:lnTo>
                <a:lnTo>
                  <a:pt x="0" y="0"/>
                </a:lnTo>
                <a:close/>
              </a:path>
            </a:pathLst>
          </a:custGeom>
          <a:blipFill>
            <a:blip r:embed="rId8"/>
            <a:stretch>
              <a:fillRect/>
            </a:stretch>
          </a:blipFill>
          <a:ln w="28575" cap="sq">
            <a:solidFill>
              <a:srgbClr val="0082DF"/>
            </a:solidFill>
            <a:prstDash val="solid"/>
            <a:miter/>
          </a:ln>
        </p:spPr>
        <p:txBody>
          <a:bodyPr/>
          <a:lstStyle/>
          <a:p>
            <a:pPr defTabSz="457200"/>
            <a:endParaRPr lang="en-GB" sz="900">
              <a:solidFill>
                <a:prstClr val="black"/>
              </a:solidFill>
              <a:latin typeface="Calibri"/>
            </a:endParaRPr>
          </a:p>
        </p:txBody>
      </p:sp>
    </p:spTree>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51557" y="1122540"/>
            <a:ext cx="5868464" cy="4612921"/>
          </a:xfrm>
          <a:custGeom>
            <a:avLst/>
            <a:gdLst/>
            <a:ahLst/>
            <a:cxnLst/>
            <a:rect l="l" t="t" r="r" b="b"/>
            <a:pathLst>
              <a:path w="11736927" h="9225841">
                <a:moveTo>
                  <a:pt x="0" y="0"/>
                </a:moveTo>
                <a:lnTo>
                  <a:pt x="11736926" y="0"/>
                </a:lnTo>
                <a:lnTo>
                  <a:pt x="11736926" y="9225840"/>
                </a:lnTo>
                <a:lnTo>
                  <a:pt x="0" y="9225840"/>
                </a:lnTo>
                <a:lnTo>
                  <a:pt x="0" y="0"/>
                </a:lnTo>
                <a:close/>
              </a:path>
            </a:pathLst>
          </a:custGeom>
          <a:blipFill>
            <a:blip r:embed="rId3"/>
            <a:stretch>
              <a:fillRect/>
            </a:stretch>
          </a:blipFill>
        </p:spPr>
        <p:txBody>
          <a:bodyPr/>
          <a:lstStyle/>
          <a:p>
            <a:pPr defTabSz="457200"/>
            <a:endParaRPr lang="en-GB" sz="900">
              <a:solidFill>
                <a:prstClr val="black"/>
              </a:solidFill>
              <a:latin typeface="Calibri"/>
            </a:endParaRPr>
          </a:p>
        </p:txBody>
      </p:sp>
      <p:sp>
        <p:nvSpPr>
          <p:cNvPr id="3" name="Freeform 3"/>
          <p:cNvSpPr/>
          <p:nvPr/>
        </p:nvSpPr>
        <p:spPr>
          <a:xfrm>
            <a:off x="6660510" y="3645204"/>
            <a:ext cx="233034" cy="324786"/>
          </a:xfrm>
          <a:custGeom>
            <a:avLst/>
            <a:gdLst/>
            <a:ahLst/>
            <a:cxnLst/>
            <a:rect l="l" t="t" r="r" b="b"/>
            <a:pathLst>
              <a:path w="466068" h="649572">
                <a:moveTo>
                  <a:pt x="0" y="0"/>
                </a:moveTo>
                <a:lnTo>
                  <a:pt x="466068" y="0"/>
                </a:lnTo>
                <a:lnTo>
                  <a:pt x="466068" y="649571"/>
                </a:lnTo>
                <a:lnTo>
                  <a:pt x="0" y="649571"/>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4" name="Freeform 4"/>
          <p:cNvSpPr/>
          <p:nvPr/>
        </p:nvSpPr>
        <p:spPr>
          <a:xfrm>
            <a:off x="5445712" y="4527015"/>
            <a:ext cx="246989" cy="344235"/>
          </a:xfrm>
          <a:custGeom>
            <a:avLst/>
            <a:gdLst/>
            <a:ahLst/>
            <a:cxnLst/>
            <a:rect l="l" t="t" r="r" b="b"/>
            <a:pathLst>
              <a:path w="493977" h="688470">
                <a:moveTo>
                  <a:pt x="0" y="0"/>
                </a:moveTo>
                <a:lnTo>
                  <a:pt x="493978" y="0"/>
                </a:lnTo>
                <a:lnTo>
                  <a:pt x="493978"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5" name="Freeform 5"/>
          <p:cNvSpPr/>
          <p:nvPr/>
        </p:nvSpPr>
        <p:spPr>
          <a:xfrm>
            <a:off x="2878440" y="4871250"/>
            <a:ext cx="246989" cy="344235"/>
          </a:xfrm>
          <a:custGeom>
            <a:avLst/>
            <a:gdLst/>
            <a:ahLst/>
            <a:cxnLst/>
            <a:rect l="l" t="t" r="r" b="b"/>
            <a:pathLst>
              <a:path w="493977" h="688470">
                <a:moveTo>
                  <a:pt x="0" y="0"/>
                </a:moveTo>
                <a:lnTo>
                  <a:pt x="493977" y="0"/>
                </a:lnTo>
                <a:lnTo>
                  <a:pt x="493977"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6" name="Freeform 6"/>
          <p:cNvSpPr/>
          <p:nvPr/>
        </p:nvSpPr>
        <p:spPr>
          <a:xfrm>
            <a:off x="3125429" y="4432448"/>
            <a:ext cx="246989" cy="344235"/>
          </a:xfrm>
          <a:custGeom>
            <a:avLst/>
            <a:gdLst/>
            <a:ahLst/>
            <a:cxnLst/>
            <a:rect l="l" t="t" r="r" b="b"/>
            <a:pathLst>
              <a:path w="493977" h="688470">
                <a:moveTo>
                  <a:pt x="0" y="0"/>
                </a:moveTo>
                <a:lnTo>
                  <a:pt x="493977" y="0"/>
                </a:lnTo>
                <a:lnTo>
                  <a:pt x="493977"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7" name="Freeform 7"/>
          <p:cNvSpPr/>
          <p:nvPr/>
        </p:nvSpPr>
        <p:spPr>
          <a:xfrm>
            <a:off x="3741252" y="1371600"/>
            <a:ext cx="246989" cy="344235"/>
          </a:xfrm>
          <a:custGeom>
            <a:avLst/>
            <a:gdLst/>
            <a:ahLst/>
            <a:cxnLst/>
            <a:rect l="l" t="t" r="r" b="b"/>
            <a:pathLst>
              <a:path w="493977" h="688470">
                <a:moveTo>
                  <a:pt x="0" y="0"/>
                </a:moveTo>
                <a:lnTo>
                  <a:pt x="493977" y="0"/>
                </a:lnTo>
                <a:lnTo>
                  <a:pt x="493977"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8" name="Freeform 8"/>
          <p:cNvSpPr/>
          <p:nvPr/>
        </p:nvSpPr>
        <p:spPr>
          <a:xfrm>
            <a:off x="4062294" y="3128852"/>
            <a:ext cx="246989" cy="344235"/>
          </a:xfrm>
          <a:custGeom>
            <a:avLst/>
            <a:gdLst/>
            <a:ahLst/>
            <a:cxnLst/>
            <a:rect l="l" t="t" r="r" b="b"/>
            <a:pathLst>
              <a:path w="493977" h="688470">
                <a:moveTo>
                  <a:pt x="0" y="0"/>
                </a:moveTo>
                <a:lnTo>
                  <a:pt x="493978" y="0"/>
                </a:lnTo>
                <a:lnTo>
                  <a:pt x="493978"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9" name="Freeform 9"/>
          <p:cNvSpPr/>
          <p:nvPr/>
        </p:nvSpPr>
        <p:spPr>
          <a:xfrm>
            <a:off x="4752192" y="3473087"/>
            <a:ext cx="246989" cy="344235"/>
          </a:xfrm>
          <a:custGeom>
            <a:avLst/>
            <a:gdLst/>
            <a:ahLst/>
            <a:cxnLst/>
            <a:rect l="l" t="t" r="r" b="b"/>
            <a:pathLst>
              <a:path w="493977" h="688470">
                <a:moveTo>
                  <a:pt x="0" y="0"/>
                </a:moveTo>
                <a:lnTo>
                  <a:pt x="493977" y="0"/>
                </a:lnTo>
                <a:lnTo>
                  <a:pt x="493977"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10" name="Freeform 10"/>
          <p:cNvSpPr/>
          <p:nvPr/>
        </p:nvSpPr>
        <p:spPr>
          <a:xfrm>
            <a:off x="2566376" y="1653425"/>
            <a:ext cx="246989" cy="344235"/>
          </a:xfrm>
          <a:custGeom>
            <a:avLst/>
            <a:gdLst/>
            <a:ahLst/>
            <a:cxnLst/>
            <a:rect l="l" t="t" r="r" b="b"/>
            <a:pathLst>
              <a:path w="493977" h="688470">
                <a:moveTo>
                  <a:pt x="0" y="0"/>
                </a:moveTo>
                <a:lnTo>
                  <a:pt x="493977" y="0"/>
                </a:lnTo>
                <a:lnTo>
                  <a:pt x="493977"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11" name="Freeform 11"/>
          <p:cNvSpPr/>
          <p:nvPr/>
        </p:nvSpPr>
        <p:spPr>
          <a:xfrm>
            <a:off x="4185788" y="4432448"/>
            <a:ext cx="246989" cy="344235"/>
          </a:xfrm>
          <a:custGeom>
            <a:avLst/>
            <a:gdLst/>
            <a:ahLst/>
            <a:cxnLst/>
            <a:rect l="l" t="t" r="r" b="b"/>
            <a:pathLst>
              <a:path w="493977" h="688470">
                <a:moveTo>
                  <a:pt x="0" y="0"/>
                </a:moveTo>
                <a:lnTo>
                  <a:pt x="493977" y="0"/>
                </a:lnTo>
                <a:lnTo>
                  <a:pt x="493977"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12" name="Freeform 12"/>
          <p:cNvSpPr/>
          <p:nvPr/>
        </p:nvSpPr>
        <p:spPr>
          <a:xfrm>
            <a:off x="4628698" y="4527015"/>
            <a:ext cx="246989" cy="344235"/>
          </a:xfrm>
          <a:custGeom>
            <a:avLst/>
            <a:gdLst/>
            <a:ahLst/>
            <a:cxnLst/>
            <a:rect l="l" t="t" r="r" b="b"/>
            <a:pathLst>
              <a:path w="493977" h="688470">
                <a:moveTo>
                  <a:pt x="0" y="0"/>
                </a:moveTo>
                <a:lnTo>
                  <a:pt x="493978" y="0"/>
                </a:lnTo>
                <a:lnTo>
                  <a:pt x="493978"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13" name="Freeform 13"/>
          <p:cNvSpPr/>
          <p:nvPr/>
        </p:nvSpPr>
        <p:spPr>
          <a:xfrm>
            <a:off x="4752192" y="4088213"/>
            <a:ext cx="246989" cy="344235"/>
          </a:xfrm>
          <a:custGeom>
            <a:avLst/>
            <a:gdLst/>
            <a:ahLst/>
            <a:cxnLst/>
            <a:rect l="l" t="t" r="r" b="b"/>
            <a:pathLst>
              <a:path w="493977" h="688470">
                <a:moveTo>
                  <a:pt x="0" y="0"/>
                </a:moveTo>
                <a:lnTo>
                  <a:pt x="493977" y="0"/>
                </a:lnTo>
                <a:lnTo>
                  <a:pt x="493977"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14" name="Freeform 14"/>
          <p:cNvSpPr/>
          <p:nvPr/>
        </p:nvSpPr>
        <p:spPr>
          <a:xfrm>
            <a:off x="6357953" y="3969990"/>
            <a:ext cx="236104" cy="329064"/>
          </a:xfrm>
          <a:custGeom>
            <a:avLst/>
            <a:gdLst/>
            <a:ahLst/>
            <a:cxnLst/>
            <a:rect l="l" t="t" r="r" b="b"/>
            <a:pathLst>
              <a:path w="472207" h="658128">
                <a:moveTo>
                  <a:pt x="0" y="0"/>
                </a:moveTo>
                <a:lnTo>
                  <a:pt x="472207" y="0"/>
                </a:lnTo>
                <a:lnTo>
                  <a:pt x="472207" y="658129"/>
                </a:lnTo>
                <a:lnTo>
                  <a:pt x="0" y="658129"/>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15" name="Freeform 15"/>
          <p:cNvSpPr/>
          <p:nvPr/>
        </p:nvSpPr>
        <p:spPr>
          <a:xfrm>
            <a:off x="4325012" y="3300969"/>
            <a:ext cx="246989" cy="344235"/>
          </a:xfrm>
          <a:custGeom>
            <a:avLst/>
            <a:gdLst/>
            <a:ahLst/>
            <a:cxnLst/>
            <a:rect l="l" t="t" r="r" b="b"/>
            <a:pathLst>
              <a:path w="493977" h="688470">
                <a:moveTo>
                  <a:pt x="0" y="0"/>
                </a:moveTo>
                <a:lnTo>
                  <a:pt x="493977" y="0"/>
                </a:lnTo>
                <a:lnTo>
                  <a:pt x="493977"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16" name="Freeform 16"/>
          <p:cNvSpPr/>
          <p:nvPr/>
        </p:nvSpPr>
        <p:spPr>
          <a:xfrm>
            <a:off x="3897048" y="3429000"/>
            <a:ext cx="246989" cy="344235"/>
          </a:xfrm>
          <a:custGeom>
            <a:avLst/>
            <a:gdLst/>
            <a:ahLst/>
            <a:cxnLst/>
            <a:rect l="l" t="t" r="r" b="b"/>
            <a:pathLst>
              <a:path w="493977" h="688470">
                <a:moveTo>
                  <a:pt x="0" y="0"/>
                </a:moveTo>
                <a:lnTo>
                  <a:pt x="493978" y="0"/>
                </a:lnTo>
                <a:lnTo>
                  <a:pt x="493978"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17" name="Freeform 17"/>
          <p:cNvSpPr/>
          <p:nvPr/>
        </p:nvSpPr>
        <p:spPr>
          <a:xfrm>
            <a:off x="3428104" y="1997660"/>
            <a:ext cx="246989" cy="344235"/>
          </a:xfrm>
          <a:custGeom>
            <a:avLst/>
            <a:gdLst/>
            <a:ahLst/>
            <a:cxnLst/>
            <a:rect l="l" t="t" r="r" b="b"/>
            <a:pathLst>
              <a:path w="493977" h="688470">
                <a:moveTo>
                  <a:pt x="0" y="0"/>
                </a:moveTo>
                <a:lnTo>
                  <a:pt x="493977" y="0"/>
                </a:lnTo>
                <a:lnTo>
                  <a:pt x="493977"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18" name="Freeform 18"/>
          <p:cNvSpPr/>
          <p:nvPr/>
        </p:nvSpPr>
        <p:spPr>
          <a:xfrm>
            <a:off x="3864746" y="4432448"/>
            <a:ext cx="246989" cy="344235"/>
          </a:xfrm>
          <a:custGeom>
            <a:avLst/>
            <a:gdLst/>
            <a:ahLst/>
            <a:cxnLst/>
            <a:rect l="l" t="t" r="r" b="b"/>
            <a:pathLst>
              <a:path w="493977" h="688470">
                <a:moveTo>
                  <a:pt x="0" y="0"/>
                </a:moveTo>
                <a:lnTo>
                  <a:pt x="493978" y="0"/>
                </a:lnTo>
                <a:lnTo>
                  <a:pt x="493978" y="688470"/>
                </a:lnTo>
                <a:lnTo>
                  <a:pt x="0" y="688470"/>
                </a:lnTo>
                <a:lnTo>
                  <a:pt x="0" y="0"/>
                </a:lnTo>
                <a:close/>
              </a:path>
            </a:pathLst>
          </a:custGeom>
          <a:blipFill>
            <a:blip r:embed="rId4"/>
            <a:stretch>
              <a:fillRect/>
            </a:stretch>
          </a:blipFill>
        </p:spPr>
        <p:txBody>
          <a:bodyPr/>
          <a:lstStyle/>
          <a:p>
            <a:pPr defTabSz="457200"/>
            <a:endParaRPr lang="en-GB" sz="900">
              <a:solidFill>
                <a:prstClr val="black"/>
              </a:solidFill>
              <a:latin typeface="Calibri"/>
            </a:endParaRPr>
          </a:p>
        </p:txBody>
      </p:sp>
      <p:sp>
        <p:nvSpPr>
          <p:cNvPr id="19" name="Freeform 19"/>
          <p:cNvSpPr/>
          <p:nvPr/>
        </p:nvSpPr>
        <p:spPr>
          <a:xfrm>
            <a:off x="7269686" y="871942"/>
            <a:ext cx="1874315" cy="865359"/>
          </a:xfrm>
          <a:custGeom>
            <a:avLst/>
            <a:gdLst/>
            <a:ahLst/>
            <a:cxnLst/>
            <a:rect l="l" t="t" r="r" b="b"/>
            <a:pathLst>
              <a:path w="3748629" h="1730718">
                <a:moveTo>
                  <a:pt x="0" y="0"/>
                </a:moveTo>
                <a:lnTo>
                  <a:pt x="3748629" y="0"/>
                </a:lnTo>
                <a:lnTo>
                  <a:pt x="3748629" y="1730718"/>
                </a:lnTo>
                <a:lnTo>
                  <a:pt x="0" y="1730718"/>
                </a:lnTo>
                <a:lnTo>
                  <a:pt x="0" y="0"/>
                </a:lnTo>
                <a:close/>
              </a:path>
            </a:pathLst>
          </a:custGeom>
          <a:blipFill>
            <a:blip r:embed="rId5"/>
            <a:stretch>
              <a:fillRect/>
            </a:stretch>
          </a:blipFill>
          <a:ln w="28575" cap="sq">
            <a:solidFill>
              <a:srgbClr val="0082DF"/>
            </a:solidFill>
            <a:prstDash val="solid"/>
            <a:miter/>
          </a:ln>
        </p:spPr>
        <p:txBody>
          <a:bodyPr/>
          <a:lstStyle/>
          <a:p>
            <a:pPr defTabSz="457200"/>
            <a:endParaRPr lang="en-GB" sz="900">
              <a:solidFill>
                <a:prstClr val="black"/>
              </a:solidFill>
              <a:latin typeface="Calibri"/>
            </a:endParaRPr>
          </a:p>
        </p:txBody>
      </p:sp>
    </p:spTree>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90286" y="2808245"/>
            <a:ext cx="1756117" cy="1554034"/>
            <a:chOff x="0" y="0"/>
            <a:chExt cx="812800" cy="719268"/>
          </a:xfrm>
        </p:grpSpPr>
        <p:sp>
          <p:nvSpPr>
            <p:cNvPr id="3" name="Freeform 3"/>
            <p:cNvSpPr/>
            <p:nvPr/>
          </p:nvSpPr>
          <p:spPr>
            <a:xfrm>
              <a:off x="0" y="0"/>
              <a:ext cx="812800" cy="719268"/>
            </a:xfrm>
            <a:custGeom>
              <a:avLst/>
              <a:gdLst/>
              <a:ahLst/>
              <a:cxnLst/>
              <a:rect l="l" t="t" r="r" b="b"/>
              <a:pathLst>
                <a:path w="812800" h="719268">
                  <a:moveTo>
                    <a:pt x="406400" y="0"/>
                  </a:moveTo>
                  <a:cubicBezTo>
                    <a:pt x="181951" y="0"/>
                    <a:pt x="0" y="161014"/>
                    <a:pt x="0" y="359634"/>
                  </a:cubicBezTo>
                  <a:cubicBezTo>
                    <a:pt x="0" y="558254"/>
                    <a:pt x="181951" y="719268"/>
                    <a:pt x="406400" y="719268"/>
                  </a:cubicBezTo>
                  <a:cubicBezTo>
                    <a:pt x="630849" y="719268"/>
                    <a:pt x="812800" y="558254"/>
                    <a:pt x="812800" y="359634"/>
                  </a:cubicBezTo>
                  <a:cubicBezTo>
                    <a:pt x="812800" y="161014"/>
                    <a:pt x="630849" y="0"/>
                    <a:pt x="406400" y="0"/>
                  </a:cubicBezTo>
                  <a:close/>
                </a:path>
              </a:pathLst>
            </a:custGeom>
            <a:solidFill>
              <a:srgbClr val="000000">
                <a:alpha val="0"/>
              </a:srgbClr>
            </a:solidFill>
            <a:ln w="57150" cap="sq">
              <a:solidFill>
                <a:srgbClr val="03989E"/>
              </a:solidFill>
              <a:prstDash val="solid"/>
              <a:miter/>
            </a:ln>
          </p:spPr>
          <p:txBody>
            <a:bodyPr/>
            <a:lstStyle/>
            <a:p>
              <a:pPr defTabSz="457200"/>
              <a:endParaRPr lang="en-GB" sz="900">
                <a:solidFill>
                  <a:prstClr val="black"/>
                </a:solidFill>
                <a:latin typeface="Calibri"/>
              </a:endParaRPr>
            </a:p>
          </p:txBody>
        </p:sp>
        <p:sp>
          <p:nvSpPr>
            <p:cNvPr id="4" name="TextBox 4"/>
            <p:cNvSpPr txBox="1"/>
            <p:nvPr/>
          </p:nvSpPr>
          <p:spPr>
            <a:xfrm>
              <a:off x="76200" y="10281"/>
              <a:ext cx="660400" cy="641555"/>
            </a:xfrm>
            <a:prstGeom prst="rect">
              <a:avLst/>
            </a:prstGeom>
          </p:spPr>
          <p:txBody>
            <a:bodyPr lIns="35719" tIns="35719" rIns="35719" bIns="35719" rtlCol="0" anchor="ctr"/>
            <a:lstStyle/>
            <a:p>
              <a:pPr algn="ctr" defTabSz="457200">
                <a:lnSpc>
                  <a:spcPts val="1519"/>
                </a:lnSpc>
              </a:pPr>
              <a:endParaRPr sz="900">
                <a:solidFill>
                  <a:prstClr val="black"/>
                </a:solidFill>
                <a:latin typeface="Calibri"/>
              </a:endParaRPr>
            </a:p>
          </p:txBody>
        </p:sp>
      </p:grpSp>
      <p:grpSp>
        <p:nvGrpSpPr>
          <p:cNvPr id="5" name="Group 5"/>
          <p:cNvGrpSpPr/>
          <p:nvPr/>
        </p:nvGrpSpPr>
        <p:grpSpPr>
          <a:xfrm>
            <a:off x="1032962" y="4362279"/>
            <a:ext cx="1696972" cy="1362759"/>
            <a:chOff x="0" y="0"/>
            <a:chExt cx="988054" cy="793459"/>
          </a:xfrm>
        </p:grpSpPr>
        <p:sp>
          <p:nvSpPr>
            <p:cNvPr id="6" name="Freeform 6"/>
            <p:cNvSpPr/>
            <p:nvPr/>
          </p:nvSpPr>
          <p:spPr>
            <a:xfrm>
              <a:off x="0" y="0"/>
              <a:ext cx="988054" cy="793459"/>
            </a:xfrm>
            <a:custGeom>
              <a:avLst/>
              <a:gdLst/>
              <a:ahLst/>
              <a:cxnLst/>
              <a:rect l="l" t="t" r="r" b="b"/>
              <a:pathLst>
                <a:path w="988054" h="793459">
                  <a:moveTo>
                    <a:pt x="0" y="0"/>
                  </a:moveTo>
                  <a:lnTo>
                    <a:pt x="988054" y="0"/>
                  </a:lnTo>
                  <a:lnTo>
                    <a:pt x="988054" y="793459"/>
                  </a:lnTo>
                  <a:lnTo>
                    <a:pt x="0" y="793459"/>
                  </a:lnTo>
                  <a:close/>
                </a:path>
              </a:pathLst>
            </a:custGeom>
            <a:solidFill>
              <a:srgbClr val="004AAD"/>
            </a:solidFill>
          </p:spPr>
          <p:txBody>
            <a:bodyPr/>
            <a:lstStyle/>
            <a:p>
              <a:pPr defTabSz="457200"/>
              <a:endParaRPr lang="en-GB" sz="900">
                <a:solidFill>
                  <a:prstClr val="black"/>
                </a:solidFill>
                <a:latin typeface="Calibri"/>
              </a:endParaRPr>
            </a:p>
          </p:txBody>
        </p:sp>
        <p:sp>
          <p:nvSpPr>
            <p:cNvPr id="7" name="TextBox 7"/>
            <p:cNvSpPr txBox="1"/>
            <p:nvPr/>
          </p:nvSpPr>
          <p:spPr>
            <a:xfrm>
              <a:off x="0" y="-57150"/>
              <a:ext cx="988054" cy="850609"/>
            </a:xfrm>
            <a:prstGeom prst="rect">
              <a:avLst/>
            </a:prstGeom>
          </p:spPr>
          <p:txBody>
            <a:bodyPr lIns="35719" tIns="35719" rIns="35719" bIns="35719" rtlCol="0" anchor="ctr"/>
            <a:lstStyle/>
            <a:p>
              <a:pPr algn="ctr" defTabSz="457200">
                <a:lnSpc>
                  <a:spcPts val="1519"/>
                </a:lnSpc>
              </a:pPr>
              <a:endParaRPr sz="900">
                <a:solidFill>
                  <a:prstClr val="black"/>
                </a:solidFill>
                <a:latin typeface="Calibri"/>
              </a:endParaRPr>
            </a:p>
          </p:txBody>
        </p:sp>
      </p:grpSp>
      <p:grpSp>
        <p:nvGrpSpPr>
          <p:cNvPr id="8" name="Group 8"/>
          <p:cNvGrpSpPr/>
          <p:nvPr/>
        </p:nvGrpSpPr>
        <p:grpSpPr>
          <a:xfrm>
            <a:off x="6468656" y="4658154"/>
            <a:ext cx="1803782" cy="1199572"/>
            <a:chOff x="0" y="0"/>
            <a:chExt cx="1057774" cy="703453"/>
          </a:xfrm>
        </p:grpSpPr>
        <p:sp>
          <p:nvSpPr>
            <p:cNvPr id="9" name="Freeform 9"/>
            <p:cNvSpPr/>
            <p:nvPr/>
          </p:nvSpPr>
          <p:spPr>
            <a:xfrm>
              <a:off x="0" y="0"/>
              <a:ext cx="1057774" cy="703453"/>
            </a:xfrm>
            <a:custGeom>
              <a:avLst/>
              <a:gdLst/>
              <a:ahLst/>
              <a:cxnLst/>
              <a:rect l="l" t="t" r="r" b="b"/>
              <a:pathLst>
                <a:path w="1057774" h="703453">
                  <a:moveTo>
                    <a:pt x="0" y="0"/>
                  </a:moveTo>
                  <a:lnTo>
                    <a:pt x="1057774" y="0"/>
                  </a:lnTo>
                  <a:lnTo>
                    <a:pt x="1057774" y="703453"/>
                  </a:lnTo>
                  <a:lnTo>
                    <a:pt x="0" y="703453"/>
                  </a:lnTo>
                  <a:close/>
                </a:path>
              </a:pathLst>
            </a:custGeom>
            <a:solidFill>
              <a:srgbClr val="004AAD"/>
            </a:solidFill>
          </p:spPr>
          <p:txBody>
            <a:bodyPr/>
            <a:lstStyle/>
            <a:p>
              <a:pPr defTabSz="457200"/>
              <a:endParaRPr lang="en-GB" sz="900">
                <a:solidFill>
                  <a:prstClr val="black"/>
                </a:solidFill>
                <a:latin typeface="Calibri"/>
              </a:endParaRPr>
            </a:p>
          </p:txBody>
        </p:sp>
        <p:sp>
          <p:nvSpPr>
            <p:cNvPr id="10" name="TextBox 10"/>
            <p:cNvSpPr txBox="1"/>
            <p:nvPr/>
          </p:nvSpPr>
          <p:spPr>
            <a:xfrm>
              <a:off x="0" y="-57150"/>
              <a:ext cx="1057774" cy="760603"/>
            </a:xfrm>
            <a:prstGeom prst="rect">
              <a:avLst/>
            </a:prstGeom>
          </p:spPr>
          <p:txBody>
            <a:bodyPr lIns="35719" tIns="35719" rIns="35719" bIns="35719" rtlCol="0" anchor="ctr"/>
            <a:lstStyle/>
            <a:p>
              <a:pPr algn="ctr" defTabSz="457200">
                <a:lnSpc>
                  <a:spcPts val="1519"/>
                </a:lnSpc>
              </a:pPr>
              <a:endParaRPr sz="900">
                <a:solidFill>
                  <a:prstClr val="black"/>
                </a:solidFill>
                <a:latin typeface="Calibri"/>
              </a:endParaRPr>
            </a:p>
          </p:txBody>
        </p:sp>
      </p:grpSp>
      <p:grpSp>
        <p:nvGrpSpPr>
          <p:cNvPr id="11" name="Group 11"/>
          <p:cNvGrpSpPr/>
          <p:nvPr/>
        </p:nvGrpSpPr>
        <p:grpSpPr>
          <a:xfrm>
            <a:off x="6550656" y="2375185"/>
            <a:ext cx="1721782" cy="1350749"/>
            <a:chOff x="0" y="0"/>
            <a:chExt cx="1138601" cy="893240"/>
          </a:xfrm>
        </p:grpSpPr>
        <p:sp>
          <p:nvSpPr>
            <p:cNvPr id="12" name="Freeform 12"/>
            <p:cNvSpPr/>
            <p:nvPr/>
          </p:nvSpPr>
          <p:spPr>
            <a:xfrm>
              <a:off x="0" y="0"/>
              <a:ext cx="1138601" cy="893240"/>
            </a:xfrm>
            <a:custGeom>
              <a:avLst/>
              <a:gdLst/>
              <a:ahLst/>
              <a:cxnLst/>
              <a:rect l="l" t="t" r="r" b="b"/>
              <a:pathLst>
                <a:path w="1138601" h="893240">
                  <a:moveTo>
                    <a:pt x="0" y="0"/>
                  </a:moveTo>
                  <a:lnTo>
                    <a:pt x="1138601" y="0"/>
                  </a:lnTo>
                  <a:lnTo>
                    <a:pt x="1138601" y="893240"/>
                  </a:lnTo>
                  <a:lnTo>
                    <a:pt x="0" y="893240"/>
                  </a:lnTo>
                  <a:close/>
                </a:path>
              </a:pathLst>
            </a:custGeom>
            <a:solidFill>
              <a:srgbClr val="004AAD"/>
            </a:solidFill>
          </p:spPr>
          <p:txBody>
            <a:bodyPr/>
            <a:lstStyle/>
            <a:p>
              <a:pPr defTabSz="457200"/>
              <a:endParaRPr lang="en-GB" sz="900">
                <a:solidFill>
                  <a:prstClr val="black"/>
                </a:solidFill>
                <a:latin typeface="Calibri"/>
              </a:endParaRPr>
            </a:p>
          </p:txBody>
        </p:sp>
        <p:sp>
          <p:nvSpPr>
            <p:cNvPr id="13" name="TextBox 13"/>
            <p:cNvSpPr txBox="1"/>
            <p:nvPr/>
          </p:nvSpPr>
          <p:spPr>
            <a:xfrm>
              <a:off x="0" y="-57150"/>
              <a:ext cx="1138601" cy="950390"/>
            </a:xfrm>
            <a:prstGeom prst="rect">
              <a:avLst/>
            </a:prstGeom>
          </p:spPr>
          <p:txBody>
            <a:bodyPr lIns="35719" tIns="35719" rIns="35719" bIns="35719" rtlCol="0" anchor="ctr"/>
            <a:lstStyle/>
            <a:p>
              <a:pPr algn="ctr" defTabSz="457200">
                <a:lnSpc>
                  <a:spcPts val="1519"/>
                </a:lnSpc>
              </a:pPr>
              <a:endParaRPr sz="900">
                <a:solidFill>
                  <a:prstClr val="black"/>
                </a:solidFill>
                <a:latin typeface="Calibri"/>
              </a:endParaRPr>
            </a:p>
          </p:txBody>
        </p:sp>
      </p:grpSp>
      <p:sp>
        <p:nvSpPr>
          <p:cNvPr id="14" name="Freeform 14"/>
          <p:cNvSpPr/>
          <p:nvPr/>
        </p:nvSpPr>
        <p:spPr>
          <a:xfrm rot="-9691892" flipV="1">
            <a:off x="2445878" y="3089875"/>
            <a:ext cx="1068154" cy="301754"/>
          </a:xfrm>
          <a:custGeom>
            <a:avLst/>
            <a:gdLst/>
            <a:ahLst/>
            <a:cxnLst/>
            <a:rect l="l" t="t" r="r" b="b"/>
            <a:pathLst>
              <a:path w="2136308" h="603507">
                <a:moveTo>
                  <a:pt x="0" y="603507"/>
                </a:moveTo>
                <a:lnTo>
                  <a:pt x="2136308" y="603507"/>
                </a:lnTo>
                <a:lnTo>
                  <a:pt x="2136308" y="0"/>
                </a:lnTo>
                <a:lnTo>
                  <a:pt x="0" y="0"/>
                </a:lnTo>
                <a:lnTo>
                  <a:pt x="0" y="60350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GB" sz="900">
              <a:solidFill>
                <a:prstClr val="black"/>
              </a:solidFill>
              <a:latin typeface="Calibri"/>
            </a:endParaRPr>
          </a:p>
        </p:txBody>
      </p:sp>
      <p:sp>
        <p:nvSpPr>
          <p:cNvPr id="15" name="Freeform 15"/>
          <p:cNvSpPr/>
          <p:nvPr/>
        </p:nvSpPr>
        <p:spPr>
          <a:xfrm rot="9383041" flipH="1" flipV="1">
            <a:off x="5309502" y="2966037"/>
            <a:ext cx="1213549" cy="342828"/>
          </a:xfrm>
          <a:custGeom>
            <a:avLst/>
            <a:gdLst/>
            <a:ahLst/>
            <a:cxnLst/>
            <a:rect l="l" t="t" r="r" b="b"/>
            <a:pathLst>
              <a:path w="2427097" h="685655">
                <a:moveTo>
                  <a:pt x="2427097" y="685655"/>
                </a:moveTo>
                <a:lnTo>
                  <a:pt x="0" y="685655"/>
                </a:lnTo>
                <a:lnTo>
                  <a:pt x="0" y="0"/>
                </a:lnTo>
                <a:lnTo>
                  <a:pt x="2427097" y="0"/>
                </a:lnTo>
                <a:lnTo>
                  <a:pt x="2427097" y="685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GB" sz="900">
              <a:solidFill>
                <a:prstClr val="black"/>
              </a:solidFill>
              <a:latin typeface="Calibri"/>
            </a:endParaRPr>
          </a:p>
        </p:txBody>
      </p:sp>
      <p:sp>
        <p:nvSpPr>
          <p:cNvPr id="16" name="Freeform 16"/>
          <p:cNvSpPr/>
          <p:nvPr/>
        </p:nvSpPr>
        <p:spPr>
          <a:xfrm rot="8997934" flipV="1">
            <a:off x="2654997" y="4316861"/>
            <a:ext cx="1353895" cy="382475"/>
          </a:xfrm>
          <a:custGeom>
            <a:avLst/>
            <a:gdLst/>
            <a:ahLst/>
            <a:cxnLst/>
            <a:rect l="l" t="t" r="r" b="b"/>
            <a:pathLst>
              <a:path w="2707789" h="764950">
                <a:moveTo>
                  <a:pt x="0" y="764950"/>
                </a:moveTo>
                <a:lnTo>
                  <a:pt x="2707789" y="764950"/>
                </a:lnTo>
                <a:lnTo>
                  <a:pt x="2707789" y="0"/>
                </a:lnTo>
                <a:lnTo>
                  <a:pt x="0" y="0"/>
                </a:lnTo>
                <a:lnTo>
                  <a:pt x="0" y="76495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GB" sz="900">
              <a:solidFill>
                <a:prstClr val="black"/>
              </a:solidFill>
              <a:latin typeface="Calibri"/>
            </a:endParaRPr>
          </a:p>
        </p:txBody>
      </p:sp>
      <p:sp>
        <p:nvSpPr>
          <p:cNvPr id="17" name="Freeform 17"/>
          <p:cNvSpPr/>
          <p:nvPr/>
        </p:nvSpPr>
        <p:spPr>
          <a:xfrm rot="-8715717" flipH="1" flipV="1">
            <a:off x="5012482" y="4216019"/>
            <a:ext cx="1468850" cy="414950"/>
          </a:xfrm>
          <a:custGeom>
            <a:avLst/>
            <a:gdLst/>
            <a:ahLst/>
            <a:cxnLst/>
            <a:rect l="l" t="t" r="r" b="b"/>
            <a:pathLst>
              <a:path w="2937699" h="829900">
                <a:moveTo>
                  <a:pt x="2937698" y="829900"/>
                </a:moveTo>
                <a:lnTo>
                  <a:pt x="0" y="829900"/>
                </a:lnTo>
                <a:lnTo>
                  <a:pt x="0" y="0"/>
                </a:lnTo>
                <a:lnTo>
                  <a:pt x="2937698" y="0"/>
                </a:lnTo>
                <a:lnTo>
                  <a:pt x="2937698" y="82990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GB" sz="900">
              <a:solidFill>
                <a:prstClr val="black"/>
              </a:solidFill>
              <a:latin typeface="Calibri"/>
            </a:endParaRPr>
          </a:p>
        </p:txBody>
      </p:sp>
      <p:sp>
        <p:nvSpPr>
          <p:cNvPr id="18" name="Freeform 18"/>
          <p:cNvSpPr/>
          <p:nvPr/>
        </p:nvSpPr>
        <p:spPr>
          <a:xfrm>
            <a:off x="7269686" y="871942"/>
            <a:ext cx="1874315" cy="865359"/>
          </a:xfrm>
          <a:custGeom>
            <a:avLst/>
            <a:gdLst/>
            <a:ahLst/>
            <a:cxnLst/>
            <a:rect l="l" t="t" r="r" b="b"/>
            <a:pathLst>
              <a:path w="3748629" h="1730718">
                <a:moveTo>
                  <a:pt x="0" y="0"/>
                </a:moveTo>
                <a:lnTo>
                  <a:pt x="3748629" y="0"/>
                </a:lnTo>
                <a:lnTo>
                  <a:pt x="3748629" y="1730718"/>
                </a:lnTo>
                <a:lnTo>
                  <a:pt x="0" y="1730718"/>
                </a:lnTo>
                <a:lnTo>
                  <a:pt x="0" y="0"/>
                </a:lnTo>
                <a:close/>
              </a:path>
            </a:pathLst>
          </a:custGeom>
          <a:blipFill>
            <a:blip r:embed="rId5"/>
            <a:stretch>
              <a:fillRect/>
            </a:stretch>
          </a:blipFill>
          <a:ln w="28575" cap="sq">
            <a:solidFill>
              <a:srgbClr val="0082DF"/>
            </a:solidFill>
            <a:prstDash val="solid"/>
            <a:miter/>
          </a:ln>
        </p:spPr>
        <p:txBody>
          <a:bodyPr/>
          <a:lstStyle/>
          <a:p>
            <a:pPr defTabSz="457200"/>
            <a:endParaRPr lang="en-GB" sz="900">
              <a:solidFill>
                <a:prstClr val="black"/>
              </a:solidFill>
              <a:latin typeface="Calibri"/>
            </a:endParaRPr>
          </a:p>
        </p:txBody>
      </p:sp>
      <p:sp>
        <p:nvSpPr>
          <p:cNvPr id="19" name="Freeform 19"/>
          <p:cNvSpPr/>
          <p:nvPr/>
        </p:nvSpPr>
        <p:spPr>
          <a:xfrm>
            <a:off x="6967474" y="1838302"/>
            <a:ext cx="806147" cy="589495"/>
          </a:xfrm>
          <a:custGeom>
            <a:avLst/>
            <a:gdLst/>
            <a:ahLst/>
            <a:cxnLst/>
            <a:rect l="l" t="t" r="r" b="b"/>
            <a:pathLst>
              <a:path w="1612293" h="1178989">
                <a:moveTo>
                  <a:pt x="0" y="0"/>
                </a:moveTo>
                <a:lnTo>
                  <a:pt x="1612293" y="0"/>
                </a:lnTo>
                <a:lnTo>
                  <a:pt x="1612293" y="1178989"/>
                </a:lnTo>
                <a:lnTo>
                  <a:pt x="0" y="11789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GB" sz="900">
              <a:solidFill>
                <a:prstClr val="black"/>
              </a:solidFill>
              <a:latin typeface="Calibri"/>
            </a:endParaRPr>
          </a:p>
        </p:txBody>
      </p:sp>
      <p:sp>
        <p:nvSpPr>
          <p:cNvPr id="20" name="Freeform 20"/>
          <p:cNvSpPr/>
          <p:nvPr/>
        </p:nvSpPr>
        <p:spPr>
          <a:xfrm>
            <a:off x="1438484" y="3851183"/>
            <a:ext cx="875539" cy="511096"/>
          </a:xfrm>
          <a:custGeom>
            <a:avLst/>
            <a:gdLst/>
            <a:ahLst/>
            <a:cxnLst/>
            <a:rect l="l" t="t" r="r" b="b"/>
            <a:pathLst>
              <a:path w="1751077" h="1022191">
                <a:moveTo>
                  <a:pt x="0" y="0"/>
                </a:moveTo>
                <a:lnTo>
                  <a:pt x="1751078" y="0"/>
                </a:lnTo>
                <a:lnTo>
                  <a:pt x="1751078" y="1022192"/>
                </a:lnTo>
                <a:lnTo>
                  <a:pt x="0" y="10221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GB" sz="900">
              <a:solidFill>
                <a:prstClr val="black"/>
              </a:solidFill>
              <a:latin typeface="Calibri"/>
            </a:endParaRPr>
          </a:p>
        </p:txBody>
      </p:sp>
      <p:sp>
        <p:nvSpPr>
          <p:cNvPr id="21" name="Freeform 21"/>
          <p:cNvSpPr/>
          <p:nvPr/>
        </p:nvSpPr>
        <p:spPr>
          <a:xfrm>
            <a:off x="6796423" y="4168826"/>
            <a:ext cx="1050129" cy="429503"/>
          </a:xfrm>
          <a:custGeom>
            <a:avLst/>
            <a:gdLst/>
            <a:ahLst/>
            <a:cxnLst/>
            <a:rect l="l" t="t" r="r" b="b"/>
            <a:pathLst>
              <a:path w="2100257" h="859005">
                <a:moveTo>
                  <a:pt x="0" y="0"/>
                </a:moveTo>
                <a:lnTo>
                  <a:pt x="2100257" y="0"/>
                </a:lnTo>
                <a:lnTo>
                  <a:pt x="2100257" y="859005"/>
                </a:lnTo>
                <a:lnTo>
                  <a:pt x="0" y="8590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endParaRPr lang="en-GB" sz="900">
              <a:solidFill>
                <a:prstClr val="black"/>
              </a:solidFill>
              <a:latin typeface="Calibri"/>
            </a:endParaRPr>
          </a:p>
        </p:txBody>
      </p:sp>
      <p:sp>
        <p:nvSpPr>
          <p:cNvPr id="22" name="TextBox 22"/>
          <p:cNvSpPr txBox="1"/>
          <p:nvPr/>
        </p:nvSpPr>
        <p:spPr>
          <a:xfrm>
            <a:off x="3649351" y="3255316"/>
            <a:ext cx="1642299" cy="615553"/>
          </a:xfrm>
          <a:prstGeom prst="rect">
            <a:avLst/>
          </a:prstGeom>
        </p:spPr>
        <p:txBody>
          <a:bodyPr lIns="0" tIns="0" rIns="0" bIns="0" rtlCol="0" anchor="t">
            <a:spAutoFit/>
          </a:bodyPr>
          <a:lstStyle/>
          <a:p>
            <a:pPr algn="ctr" defTabSz="457200">
              <a:lnSpc>
                <a:spcPts val="1191"/>
              </a:lnSpc>
            </a:pPr>
            <a:r>
              <a:rPr lang="en-US" sz="1145">
                <a:solidFill>
                  <a:srgbClr val="0B416D"/>
                </a:solidFill>
                <a:latin typeface="Open Sans Extra Bold"/>
              </a:rPr>
              <a:t>SOUTH EAST </a:t>
            </a:r>
          </a:p>
          <a:p>
            <a:pPr algn="ctr" defTabSz="457200">
              <a:lnSpc>
                <a:spcPts val="1191"/>
              </a:lnSpc>
            </a:pPr>
            <a:r>
              <a:rPr lang="en-US" sz="1145">
                <a:solidFill>
                  <a:srgbClr val="0B416D"/>
                </a:solidFill>
                <a:latin typeface="Open Sans Extra Bold"/>
              </a:rPr>
              <a:t>SQUIRE PROJECTS ADDRESSING INEQUITY</a:t>
            </a:r>
          </a:p>
        </p:txBody>
      </p:sp>
      <p:sp>
        <p:nvSpPr>
          <p:cNvPr id="23" name="TextBox 23"/>
          <p:cNvSpPr txBox="1"/>
          <p:nvPr/>
        </p:nvSpPr>
        <p:spPr>
          <a:xfrm>
            <a:off x="1183460" y="4495138"/>
            <a:ext cx="1395976" cy="1077218"/>
          </a:xfrm>
          <a:prstGeom prst="rect">
            <a:avLst/>
          </a:prstGeom>
        </p:spPr>
        <p:txBody>
          <a:bodyPr lIns="0" tIns="0" rIns="0" bIns="0" rtlCol="0" anchor="t">
            <a:spAutoFit/>
          </a:bodyPr>
          <a:lstStyle/>
          <a:p>
            <a:pPr algn="ctr" defTabSz="457200">
              <a:lnSpc>
                <a:spcPts val="1188"/>
              </a:lnSpc>
            </a:pPr>
            <a:r>
              <a:rPr lang="en-US" sz="1143">
                <a:solidFill>
                  <a:srgbClr val="FFFFFF"/>
                </a:solidFill>
                <a:latin typeface="Now Bold"/>
              </a:rPr>
              <a:t>Surrey Heartlands and Frimley. </a:t>
            </a:r>
          </a:p>
          <a:p>
            <a:pPr algn="ctr" defTabSz="457200">
              <a:lnSpc>
                <a:spcPts val="1188"/>
              </a:lnSpc>
            </a:pPr>
            <a:r>
              <a:rPr lang="en-US" sz="1143">
                <a:solidFill>
                  <a:srgbClr val="FFFFFF"/>
                </a:solidFill>
                <a:latin typeface="Now Bold"/>
              </a:rPr>
              <a:t>Integrate SLT into the NW Surrey CST and to introduce aphasia peer support and education</a:t>
            </a:r>
          </a:p>
        </p:txBody>
      </p:sp>
      <p:sp>
        <p:nvSpPr>
          <p:cNvPr id="24" name="TextBox 24"/>
          <p:cNvSpPr txBox="1"/>
          <p:nvPr/>
        </p:nvSpPr>
        <p:spPr>
          <a:xfrm>
            <a:off x="6559978" y="4755374"/>
            <a:ext cx="1528067" cy="1077218"/>
          </a:xfrm>
          <a:prstGeom prst="rect">
            <a:avLst/>
          </a:prstGeom>
        </p:spPr>
        <p:txBody>
          <a:bodyPr lIns="0" tIns="0" rIns="0" bIns="0" rtlCol="0" anchor="t">
            <a:spAutoFit/>
          </a:bodyPr>
          <a:lstStyle/>
          <a:p>
            <a:pPr algn="ctr" defTabSz="457200">
              <a:lnSpc>
                <a:spcPts val="1180"/>
              </a:lnSpc>
            </a:pPr>
            <a:r>
              <a:rPr lang="en-US" sz="1135">
                <a:solidFill>
                  <a:srgbClr val="FFFFFF"/>
                </a:solidFill>
                <a:latin typeface="Now Bold"/>
              </a:rPr>
              <a:t>BOB,</a:t>
            </a:r>
          </a:p>
          <a:p>
            <a:pPr algn="ctr" defTabSz="457200">
              <a:lnSpc>
                <a:spcPts val="1180"/>
              </a:lnSpc>
            </a:pPr>
            <a:r>
              <a:rPr lang="en-US" sz="1135">
                <a:solidFill>
                  <a:srgbClr val="FFFFFF"/>
                </a:solidFill>
                <a:latin typeface="Now Bold"/>
              </a:rPr>
              <a:t>To test bridging support workers in Bucks in order to provide responsive specialist rehab to patients after ESD</a:t>
            </a:r>
          </a:p>
        </p:txBody>
      </p:sp>
      <p:sp>
        <p:nvSpPr>
          <p:cNvPr id="25" name="TextBox 25"/>
          <p:cNvSpPr txBox="1"/>
          <p:nvPr/>
        </p:nvSpPr>
        <p:spPr>
          <a:xfrm>
            <a:off x="6709456" y="2507170"/>
            <a:ext cx="1360188" cy="1231106"/>
          </a:xfrm>
          <a:prstGeom prst="rect">
            <a:avLst/>
          </a:prstGeom>
        </p:spPr>
        <p:txBody>
          <a:bodyPr lIns="0" tIns="0" rIns="0" bIns="0" rtlCol="0" anchor="t">
            <a:spAutoFit/>
          </a:bodyPr>
          <a:lstStyle/>
          <a:p>
            <a:pPr algn="ctr" defTabSz="457200">
              <a:lnSpc>
                <a:spcPts val="1158"/>
              </a:lnSpc>
            </a:pPr>
            <a:r>
              <a:rPr lang="en-US" sz="1113">
                <a:solidFill>
                  <a:srgbClr val="FFFFFF"/>
                </a:solidFill>
                <a:latin typeface="Now Bold"/>
              </a:rPr>
              <a:t>Kent and Medway,</a:t>
            </a:r>
          </a:p>
          <a:p>
            <a:pPr algn="ctr" defTabSz="457200">
              <a:lnSpc>
                <a:spcPts val="1158"/>
              </a:lnSpc>
            </a:pPr>
            <a:r>
              <a:rPr lang="en-US" sz="1113">
                <a:solidFill>
                  <a:srgbClr val="FFFFFF"/>
                </a:solidFill>
                <a:latin typeface="Now Bold"/>
              </a:rPr>
              <a:t> </a:t>
            </a:r>
          </a:p>
          <a:p>
            <a:pPr algn="ctr" defTabSz="457200">
              <a:lnSpc>
                <a:spcPts val="1158"/>
              </a:lnSpc>
            </a:pPr>
            <a:r>
              <a:rPr lang="en-US" sz="1113">
                <a:solidFill>
                  <a:srgbClr val="FFFFFF"/>
                </a:solidFill>
                <a:latin typeface="Now Bold"/>
              </a:rPr>
              <a:t>to provide level 2 vocational rehabilitation embedded in an existing CST in Medway Swale</a:t>
            </a:r>
          </a:p>
        </p:txBody>
      </p:sp>
      <p:grpSp>
        <p:nvGrpSpPr>
          <p:cNvPr id="26" name="Group 26"/>
          <p:cNvGrpSpPr/>
          <p:nvPr/>
        </p:nvGrpSpPr>
        <p:grpSpPr>
          <a:xfrm>
            <a:off x="3331945" y="1519253"/>
            <a:ext cx="2122331" cy="697848"/>
            <a:chOff x="0" y="0"/>
            <a:chExt cx="1260702" cy="414534"/>
          </a:xfrm>
        </p:grpSpPr>
        <p:sp>
          <p:nvSpPr>
            <p:cNvPr id="27" name="Freeform 27"/>
            <p:cNvSpPr/>
            <p:nvPr/>
          </p:nvSpPr>
          <p:spPr>
            <a:xfrm>
              <a:off x="0" y="0"/>
              <a:ext cx="1260702" cy="414534"/>
            </a:xfrm>
            <a:custGeom>
              <a:avLst/>
              <a:gdLst/>
              <a:ahLst/>
              <a:cxnLst/>
              <a:rect l="l" t="t" r="r" b="b"/>
              <a:pathLst>
                <a:path w="1260702" h="414534">
                  <a:moveTo>
                    <a:pt x="0" y="0"/>
                  </a:moveTo>
                  <a:lnTo>
                    <a:pt x="1260702" y="0"/>
                  </a:lnTo>
                  <a:lnTo>
                    <a:pt x="1260702" y="414534"/>
                  </a:lnTo>
                  <a:lnTo>
                    <a:pt x="0" y="414534"/>
                  </a:lnTo>
                  <a:close/>
                </a:path>
              </a:pathLst>
            </a:custGeom>
            <a:solidFill>
              <a:srgbClr val="004AAD"/>
            </a:solidFill>
          </p:spPr>
          <p:txBody>
            <a:bodyPr/>
            <a:lstStyle/>
            <a:p>
              <a:pPr defTabSz="457200"/>
              <a:endParaRPr lang="en-GB" sz="900">
                <a:solidFill>
                  <a:prstClr val="black"/>
                </a:solidFill>
                <a:latin typeface="Calibri"/>
              </a:endParaRPr>
            </a:p>
          </p:txBody>
        </p:sp>
        <p:sp>
          <p:nvSpPr>
            <p:cNvPr id="28" name="TextBox 28"/>
            <p:cNvSpPr txBox="1"/>
            <p:nvPr/>
          </p:nvSpPr>
          <p:spPr>
            <a:xfrm>
              <a:off x="0" y="-57150"/>
              <a:ext cx="1260702" cy="471684"/>
            </a:xfrm>
            <a:prstGeom prst="rect">
              <a:avLst/>
            </a:prstGeom>
          </p:spPr>
          <p:txBody>
            <a:bodyPr lIns="35719" tIns="35719" rIns="35719" bIns="35719" rtlCol="0" anchor="ctr"/>
            <a:lstStyle/>
            <a:p>
              <a:pPr algn="ctr" defTabSz="457200">
                <a:lnSpc>
                  <a:spcPts val="1519"/>
                </a:lnSpc>
              </a:pPr>
              <a:endParaRPr sz="900">
                <a:solidFill>
                  <a:prstClr val="black"/>
                </a:solidFill>
                <a:latin typeface="Calibri"/>
              </a:endParaRPr>
            </a:p>
          </p:txBody>
        </p:sp>
      </p:grpSp>
      <p:sp>
        <p:nvSpPr>
          <p:cNvPr id="29" name="TextBox 29"/>
          <p:cNvSpPr txBox="1"/>
          <p:nvPr/>
        </p:nvSpPr>
        <p:spPr>
          <a:xfrm>
            <a:off x="3698159" y="1679370"/>
            <a:ext cx="1421817" cy="461665"/>
          </a:xfrm>
          <a:prstGeom prst="rect">
            <a:avLst/>
          </a:prstGeom>
        </p:spPr>
        <p:txBody>
          <a:bodyPr lIns="0" tIns="0" rIns="0" bIns="0" rtlCol="0" anchor="t">
            <a:spAutoFit/>
          </a:bodyPr>
          <a:lstStyle/>
          <a:p>
            <a:pPr algn="ctr" defTabSz="457200">
              <a:lnSpc>
                <a:spcPts val="1210"/>
              </a:lnSpc>
            </a:pPr>
            <a:r>
              <a:rPr lang="en-US" sz="1164">
                <a:solidFill>
                  <a:srgbClr val="FFFFFF"/>
                </a:solidFill>
                <a:latin typeface="Now Bold"/>
              </a:rPr>
              <a:t>BOB, levelling up, provide the SRS in Oxfordshire</a:t>
            </a:r>
          </a:p>
        </p:txBody>
      </p:sp>
      <p:sp>
        <p:nvSpPr>
          <p:cNvPr id="30" name="Freeform 30"/>
          <p:cNvSpPr/>
          <p:nvPr/>
        </p:nvSpPr>
        <p:spPr>
          <a:xfrm>
            <a:off x="4122163" y="981659"/>
            <a:ext cx="721604" cy="537595"/>
          </a:xfrm>
          <a:custGeom>
            <a:avLst/>
            <a:gdLst/>
            <a:ahLst/>
            <a:cxnLst/>
            <a:rect l="l" t="t" r="r" b="b"/>
            <a:pathLst>
              <a:path w="1443207" h="1075189">
                <a:moveTo>
                  <a:pt x="0" y="0"/>
                </a:moveTo>
                <a:lnTo>
                  <a:pt x="1443207" y="0"/>
                </a:lnTo>
                <a:lnTo>
                  <a:pt x="1443207" y="1075189"/>
                </a:lnTo>
                <a:lnTo>
                  <a:pt x="0" y="1075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endParaRPr lang="en-GB" sz="900">
              <a:solidFill>
                <a:prstClr val="black"/>
              </a:solidFill>
              <a:latin typeface="Calibri"/>
            </a:endParaRPr>
          </a:p>
        </p:txBody>
      </p:sp>
      <p:sp>
        <p:nvSpPr>
          <p:cNvPr id="31" name="Freeform 31"/>
          <p:cNvSpPr/>
          <p:nvPr/>
        </p:nvSpPr>
        <p:spPr>
          <a:xfrm rot="-5565613">
            <a:off x="4247619" y="2363220"/>
            <a:ext cx="628221" cy="319850"/>
          </a:xfrm>
          <a:custGeom>
            <a:avLst/>
            <a:gdLst/>
            <a:ahLst/>
            <a:cxnLst/>
            <a:rect l="l" t="t" r="r" b="b"/>
            <a:pathLst>
              <a:path w="1256442" h="639700">
                <a:moveTo>
                  <a:pt x="0" y="0"/>
                </a:moveTo>
                <a:lnTo>
                  <a:pt x="1256441" y="0"/>
                </a:lnTo>
                <a:lnTo>
                  <a:pt x="1256441" y="639700"/>
                </a:lnTo>
                <a:lnTo>
                  <a:pt x="0" y="639700"/>
                </a:lnTo>
                <a:lnTo>
                  <a:pt x="0" y="0"/>
                </a:lnTo>
                <a:close/>
              </a:path>
            </a:pathLst>
          </a:custGeom>
          <a:blipFill>
            <a:blip r:embed="rId14">
              <a:extLst>
                <a:ext uri="{96DAC541-7B7A-43D3-8B79-37D633B846F1}">
                  <asvg:svgBlip xmlns:asvg="http://schemas.microsoft.com/office/drawing/2016/SVG/main" r:embed="rId15"/>
                </a:ext>
              </a:extLst>
            </a:blip>
            <a:stretch>
              <a:fillRect l="-68309"/>
            </a:stretch>
          </a:blipFill>
        </p:spPr>
        <p:txBody>
          <a:bodyPr/>
          <a:lstStyle/>
          <a:p>
            <a:pPr defTabSz="457200"/>
            <a:endParaRPr lang="en-GB" sz="900">
              <a:solidFill>
                <a:prstClr val="black"/>
              </a:solidFill>
              <a:latin typeface="Calibri"/>
            </a:endParaRPr>
          </a:p>
        </p:txBody>
      </p:sp>
      <p:grpSp>
        <p:nvGrpSpPr>
          <p:cNvPr id="32" name="Group 32"/>
          <p:cNvGrpSpPr/>
          <p:nvPr/>
        </p:nvGrpSpPr>
        <p:grpSpPr>
          <a:xfrm>
            <a:off x="3515649" y="5012483"/>
            <a:ext cx="2128081" cy="845243"/>
            <a:chOff x="0" y="0"/>
            <a:chExt cx="1247949" cy="495667"/>
          </a:xfrm>
        </p:grpSpPr>
        <p:sp>
          <p:nvSpPr>
            <p:cNvPr id="33" name="Freeform 33"/>
            <p:cNvSpPr/>
            <p:nvPr/>
          </p:nvSpPr>
          <p:spPr>
            <a:xfrm>
              <a:off x="0" y="0"/>
              <a:ext cx="1247949" cy="495667"/>
            </a:xfrm>
            <a:custGeom>
              <a:avLst/>
              <a:gdLst/>
              <a:ahLst/>
              <a:cxnLst/>
              <a:rect l="l" t="t" r="r" b="b"/>
              <a:pathLst>
                <a:path w="1247949" h="495667">
                  <a:moveTo>
                    <a:pt x="0" y="0"/>
                  </a:moveTo>
                  <a:lnTo>
                    <a:pt x="1247949" y="0"/>
                  </a:lnTo>
                  <a:lnTo>
                    <a:pt x="1247949" y="495667"/>
                  </a:lnTo>
                  <a:lnTo>
                    <a:pt x="0" y="495667"/>
                  </a:lnTo>
                  <a:close/>
                </a:path>
              </a:pathLst>
            </a:custGeom>
            <a:solidFill>
              <a:srgbClr val="004AAD"/>
            </a:solidFill>
          </p:spPr>
          <p:txBody>
            <a:bodyPr/>
            <a:lstStyle/>
            <a:p>
              <a:pPr defTabSz="457200"/>
              <a:endParaRPr lang="en-GB" sz="900">
                <a:solidFill>
                  <a:prstClr val="black"/>
                </a:solidFill>
                <a:latin typeface="Calibri"/>
              </a:endParaRPr>
            </a:p>
          </p:txBody>
        </p:sp>
        <p:sp>
          <p:nvSpPr>
            <p:cNvPr id="34" name="TextBox 34"/>
            <p:cNvSpPr txBox="1"/>
            <p:nvPr/>
          </p:nvSpPr>
          <p:spPr>
            <a:xfrm>
              <a:off x="0" y="-57150"/>
              <a:ext cx="1247949" cy="552817"/>
            </a:xfrm>
            <a:prstGeom prst="rect">
              <a:avLst/>
            </a:prstGeom>
          </p:spPr>
          <p:txBody>
            <a:bodyPr lIns="35719" tIns="35719" rIns="35719" bIns="35719" rtlCol="0" anchor="ctr"/>
            <a:lstStyle/>
            <a:p>
              <a:pPr algn="ctr" defTabSz="457200">
                <a:lnSpc>
                  <a:spcPts val="1519"/>
                </a:lnSpc>
              </a:pPr>
              <a:endParaRPr sz="900">
                <a:solidFill>
                  <a:prstClr val="black"/>
                </a:solidFill>
                <a:latin typeface="Calibri"/>
              </a:endParaRPr>
            </a:p>
          </p:txBody>
        </p:sp>
      </p:grpSp>
      <p:sp>
        <p:nvSpPr>
          <p:cNvPr id="35" name="TextBox 35"/>
          <p:cNvSpPr txBox="1"/>
          <p:nvPr/>
        </p:nvSpPr>
        <p:spPr>
          <a:xfrm>
            <a:off x="3534321" y="5104562"/>
            <a:ext cx="2109408" cy="615553"/>
          </a:xfrm>
          <a:prstGeom prst="rect">
            <a:avLst/>
          </a:prstGeom>
        </p:spPr>
        <p:txBody>
          <a:bodyPr lIns="0" tIns="0" rIns="0" bIns="0" rtlCol="0" anchor="t">
            <a:spAutoFit/>
          </a:bodyPr>
          <a:lstStyle/>
          <a:p>
            <a:pPr algn="ctr" defTabSz="457200">
              <a:lnSpc>
                <a:spcPts val="1188"/>
              </a:lnSpc>
            </a:pPr>
            <a:r>
              <a:rPr lang="en-US" sz="1142">
                <a:solidFill>
                  <a:srgbClr val="FFFFFF"/>
                </a:solidFill>
                <a:latin typeface="Now Bold"/>
              </a:rPr>
              <a:t>Sussex,</a:t>
            </a:r>
          </a:p>
          <a:p>
            <a:pPr algn="ctr" defTabSz="457200">
              <a:lnSpc>
                <a:spcPts val="1188"/>
              </a:lnSpc>
            </a:pPr>
            <a:r>
              <a:rPr lang="en-US" sz="1142">
                <a:solidFill>
                  <a:srgbClr val="FFFFFF"/>
                </a:solidFill>
                <a:latin typeface="Now Bold"/>
              </a:rPr>
              <a:t>Improve access to intensive rehab in rural areas by trialling community drop in groups </a:t>
            </a:r>
          </a:p>
        </p:txBody>
      </p:sp>
      <p:sp>
        <p:nvSpPr>
          <p:cNvPr id="36" name="Freeform 36"/>
          <p:cNvSpPr/>
          <p:nvPr/>
        </p:nvSpPr>
        <p:spPr>
          <a:xfrm>
            <a:off x="3935152" y="4391405"/>
            <a:ext cx="1184823" cy="664982"/>
          </a:xfrm>
          <a:custGeom>
            <a:avLst/>
            <a:gdLst/>
            <a:ahLst/>
            <a:cxnLst/>
            <a:rect l="l" t="t" r="r" b="b"/>
            <a:pathLst>
              <a:path w="2369646" h="1329964">
                <a:moveTo>
                  <a:pt x="0" y="0"/>
                </a:moveTo>
                <a:lnTo>
                  <a:pt x="2369646" y="0"/>
                </a:lnTo>
                <a:lnTo>
                  <a:pt x="2369646" y="1329964"/>
                </a:lnTo>
                <a:lnTo>
                  <a:pt x="0" y="132996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457200"/>
            <a:endParaRPr lang="en-GB" sz="900">
              <a:solidFill>
                <a:prstClr val="black"/>
              </a:solidFill>
              <a:latin typeface="Calibri"/>
            </a:endParaRPr>
          </a:p>
        </p:txBody>
      </p:sp>
      <p:grpSp>
        <p:nvGrpSpPr>
          <p:cNvPr id="37" name="Group 37"/>
          <p:cNvGrpSpPr/>
          <p:nvPr/>
        </p:nvGrpSpPr>
        <p:grpSpPr>
          <a:xfrm>
            <a:off x="681929" y="1846518"/>
            <a:ext cx="1734135" cy="1499454"/>
            <a:chOff x="0" y="0"/>
            <a:chExt cx="1146769" cy="991577"/>
          </a:xfrm>
        </p:grpSpPr>
        <p:sp>
          <p:nvSpPr>
            <p:cNvPr id="38" name="Freeform 38"/>
            <p:cNvSpPr/>
            <p:nvPr/>
          </p:nvSpPr>
          <p:spPr>
            <a:xfrm>
              <a:off x="0" y="0"/>
              <a:ext cx="1146770" cy="991577"/>
            </a:xfrm>
            <a:custGeom>
              <a:avLst/>
              <a:gdLst/>
              <a:ahLst/>
              <a:cxnLst/>
              <a:rect l="l" t="t" r="r" b="b"/>
              <a:pathLst>
                <a:path w="1146770" h="991577">
                  <a:moveTo>
                    <a:pt x="0" y="0"/>
                  </a:moveTo>
                  <a:lnTo>
                    <a:pt x="1146770" y="0"/>
                  </a:lnTo>
                  <a:lnTo>
                    <a:pt x="1146770" y="991577"/>
                  </a:lnTo>
                  <a:lnTo>
                    <a:pt x="0" y="991577"/>
                  </a:lnTo>
                  <a:close/>
                </a:path>
              </a:pathLst>
            </a:custGeom>
            <a:solidFill>
              <a:srgbClr val="004AAD"/>
            </a:solidFill>
          </p:spPr>
          <p:txBody>
            <a:bodyPr/>
            <a:lstStyle/>
            <a:p>
              <a:pPr defTabSz="457200"/>
              <a:endParaRPr lang="en-GB" sz="900">
                <a:solidFill>
                  <a:prstClr val="black"/>
                </a:solidFill>
                <a:latin typeface="Calibri"/>
              </a:endParaRPr>
            </a:p>
          </p:txBody>
        </p:sp>
        <p:sp>
          <p:nvSpPr>
            <p:cNvPr id="39" name="TextBox 39"/>
            <p:cNvSpPr txBox="1"/>
            <p:nvPr/>
          </p:nvSpPr>
          <p:spPr>
            <a:xfrm>
              <a:off x="0" y="-57150"/>
              <a:ext cx="1146769" cy="1048727"/>
            </a:xfrm>
            <a:prstGeom prst="rect">
              <a:avLst/>
            </a:prstGeom>
          </p:spPr>
          <p:txBody>
            <a:bodyPr lIns="35719" tIns="35719" rIns="35719" bIns="35719" rtlCol="0" anchor="ctr"/>
            <a:lstStyle/>
            <a:p>
              <a:pPr algn="ctr" defTabSz="457200">
                <a:lnSpc>
                  <a:spcPts val="1519"/>
                </a:lnSpc>
              </a:pPr>
              <a:endParaRPr sz="900">
                <a:solidFill>
                  <a:prstClr val="black"/>
                </a:solidFill>
                <a:latin typeface="Calibri"/>
              </a:endParaRPr>
            </a:p>
          </p:txBody>
        </p:sp>
      </p:grpSp>
      <p:sp>
        <p:nvSpPr>
          <p:cNvPr id="40" name="TextBox 40"/>
          <p:cNvSpPr txBox="1"/>
          <p:nvPr/>
        </p:nvSpPr>
        <p:spPr>
          <a:xfrm>
            <a:off x="681929" y="1961543"/>
            <a:ext cx="1686510" cy="1231106"/>
          </a:xfrm>
          <a:prstGeom prst="rect">
            <a:avLst/>
          </a:prstGeom>
        </p:spPr>
        <p:txBody>
          <a:bodyPr lIns="0" tIns="0" rIns="0" bIns="0" rtlCol="0" anchor="t">
            <a:spAutoFit/>
          </a:bodyPr>
          <a:lstStyle/>
          <a:p>
            <a:pPr algn="ctr" defTabSz="457200">
              <a:lnSpc>
                <a:spcPts val="1164"/>
              </a:lnSpc>
            </a:pPr>
            <a:r>
              <a:rPr lang="en-US" sz="1119">
                <a:solidFill>
                  <a:srgbClr val="FFFFFF"/>
                </a:solidFill>
                <a:latin typeface="Now Bold"/>
              </a:rPr>
              <a:t>Sussex.</a:t>
            </a:r>
          </a:p>
          <a:p>
            <a:pPr algn="ctr" defTabSz="457200">
              <a:lnSpc>
                <a:spcPts val="1164"/>
              </a:lnSpc>
            </a:pPr>
            <a:r>
              <a:rPr lang="en-US" sz="1119">
                <a:solidFill>
                  <a:srgbClr val="FFFFFF"/>
                </a:solidFill>
                <a:latin typeface="Now Bold"/>
              </a:rPr>
              <a:t>Responsive Rehab. Defining complex need and measuring the needs of pathway 3 patients. Test use of virtual case conference/ MDT to aid management</a:t>
            </a:r>
          </a:p>
        </p:txBody>
      </p:sp>
      <p:sp>
        <p:nvSpPr>
          <p:cNvPr id="41" name="Freeform 41"/>
          <p:cNvSpPr/>
          <p:nvPr/>
        </p:nvSpPr>
        <p:spPr>
          <a:xfrm>
            <a:off x="1327940" y="1107974"/>
            <a:ext cx="553508" cy="707976"/>
          </a:xfrm>
          <a:custGeom>
            <a:avLst/>
            <a:gdLst/>
            <a:ahLst/>
            <a:cxnLst/>
            <a:rect l="l" t="t" r="r" b="b"/>
            <a:pathLst>
              <a:path w="1107016" h="1415951">
                <a:moveTo>
                  <a:pt x="0" y="0"/>
                </a:moveTo>
                <a:lnTo>
                  <a:pt x="1107016" y="0"/>
                </a:lnTo>
                <a:lnTo>
                  <a:pt x="1107016" y="1415951"/>
                </a:lnTo>
                <a:lnTo>
                  <a:pt x="0" y="14159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457200"/>
            <a:endParaRPr lang="en-GB" sz="900">
              <a:solidFill>
                <a:prstClr val="black"/>
              </a:solidFill>
              <a:latin typeface="Calibri"/>
            </a:endParaRPr>
          </a:p>
        </p:txBody>
      </p:sp>
    </p:spTree>
  </p:cSld>
  <p:clrMapOvr>
    <a:masterClrMapping/>
  </p:clrMapOvr>
  <p:transition spd="slow">
    <p:wip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613897" y="857250"/>
            <a:ext cx="3530103" cy="5143500"/>
            <a:chOff x="0" y="0"/>
            <a:chExt cx="7095071" cy="10337800"/>
          </a:xfrm>
        </p:grpSpPr>
        <p:sp>
          <p:nvSpPr>
            <p:cNvPr id="3" name="Freeform 3"/>
            <p:cNvSpPr/>
            <p:nvPr/>
          </p:nvSpPr>
          <p:spPr>
            <a:xfrm>
              <a:off x="0" y="0"/>
              <a:ext cx="7095109" cy="103378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3"/>
              <a:stretch>
                <a:fillRect l="-58872" r="-58872"/>
              </a:stretch>
            </a:blipFill>
          </p:spPr>
          <p:txBody>
            <a:bodyPr/>
            <a:lstStyle/>
            <a:p>
              <a:pPr defTabSz="457200"/>
              <a:endParaRPr lang="en-GB" sz="900">
                <a:solidFill>
                  <a:prstClr val="black"/>
                </a:solidFill>
                <a:latin typeface="Calibri"/>
              </a:endParaRPr>
            </a:p>
          </p:txBody>
        </p:sp>
      </p:grpSp>
      <p:grpSp>
        <p:nvGrpSpPr>
          <p:cNvPr id="4" name="Group 4"/>
          <p:cNvGrpSpPr/>
          <p:nvPr/>
        </p:nvGrpSpPr>
        <p:grpSpPr>
          <a:xfrm rot="-2292491">
            <a:off x="5985757" y="2536708"/>
            <a:ext cx="531244" cy="3367419"/>
            <a:chOff x="0" y="0"/>
            <a:chExt cx="279832" cy="1773784"/>
          </a:xfrm>
        </p:grpSpPr>
        <p:sp>
          <p:nvSpPr>
            <p:cNvPr id="5" name="Freeform 5"/>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60644"/>
            </a:solidFill>
          </p:spPr>
          <p:txBody>
            <a:bodyPr/>
            <a:lstStyle/>
            <a:p>
              <a:pPr defTabSz="457200"/>
              <a:endParaRPr lang="en-GB" sz="900">
                <a:solidFill>
                  <a:prstClr val="black"/>
                </a:solidFill>
                <a:latin typeface="Calibri"/>
              </a:endParaRPr>
            </a:p>
          </p:txBody>
        </p:sp>
        <p:sp>
          <p:nvSpPr>
            <p:cNvPr id="6" name="TextBox 6"/>
            <p:cNvSpPr txBox="1"/>
            <p:nvPr/>
          </p:nvSpPr>
          <p:spPr>
            <a:xfrm>
              <a:off x="0" y="-66675"/>
              <a:ext cx="279832" cy="1840459"/>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7" name="Group 7"/>
          <p:cNvGrpSpPr/>
          <p:nvPr/>
        </p:nvGrpSpPr>
        <p:grpSpPr>
          <a:xfrm rot="7221385">
            <a:off x="6550766" y="5557770"/>
            <a:ext cx="1261976" cy="476529"/>
            <a:chOff x="0" y="0"/>
            <a:chExt cx="1614384" cy="609600"/>
          </a:xfrm>
        </p:grpSpPr>
        <p:sp>
          <p:nvSpPr>
            <p:cNvPr id="8" name="Freeform 8"/>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60644"/>
            </a:solidFill>
          </p:spPr>
          <p:txBody>
            <a:bodyPr/>
            <a:lstStyle/>
            <a:p>
              <a:pPr defTabSz="457200"/>
              <a:endParaRPr lang="en-GB" sz="900">
                <a:solidFill>
                  <a:prstClr val="black"/>
                </a:solidFill>
                <a:latin typeface="Calibri"/>
              </a:endParaRPr>
            </a:p>
          </p:txBody>
        </p:sp>
        <p:sp>
          <p:nvSpPr>
            <p:cNvPr id="9" name="TextBox 9"/>
            <p:cNvSpPr txBox="1"/>
            <p:nvPr/>
          </p:nvSpPr>
          <p:spPr>
            <a:xfrm>
              <a:off x="101600" y="-66675"/>
              <a:ext cx="1411184" cy="676275"/>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10" name="Group 10"/>
          <p:cNvGrpSpPr/>
          <p:nvPr/>
        </p:nvGrpSpPr>
        <p:grpSpPr>
          <a:xfrm rot="7221385">
            <a:off x="5652146" y="5648586"/>
            <a:ext cx="1918833" cy="294898"/>
            <a:chOff x="0" y="0"/>
            <a:chExt cx="2454669" cy="377249"/>
          </a:xfrm>
        </p:grpSpPr>
        <p:sp>
          <p:nvSpPr>
            <p:cNvPr id="11" name="Freeform 11"/>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60644"/>
            </a:solidFill>
          </p:spPr>
          <p:txBody>
            <a:bodyPr/>
            <a:lstStyle/>
            <a:p>
              <a:pPr defTabSz="457200"/>
              <a:endParaRPr lang="en-GB" sz="900">
                <a:solidFill>
                  <a:prstClr val="black"/>
                </a:solidFill>
                <a:latin typeface="Calibri"/>
              </a:endParaRPr>
            </a:p>
          </p:txBody>
        </p:sp>
        <p:sp>
          <p:nvSpPr>
            <p:cNvPr id="12" name="TextBox 12"/>
            <p:cNvSpPr txBox="1"/>
            <p:nvPr/>
          </p:nvSpPr>
          <p:spPr>
            <a:xfrm>
              <a:off x="101600" y="-66675"/>
              <a:ext cx="2251469" cy="443924"/>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13" name="Group 13"/>
          <p:cNvGrpSpPr/>
          <p:nvPr/>
        </p:nvGrpSpPr>
        <p:grpSpPr>
          <a:xfrm rot="7091654">
            <a:off x="3737312" y="1817653"/>
            <a:ext cx="3163857" cy="294898"/>
            <a:chOff x="0" y="0"/>
            <a:chExt cx="4047366" cy="377249"/>
          </a:xfrm>
        </p:grpSpPr>
        <p:sp>
          <p:nvSpPr>
            <p:cNvPr id="14" name="Freeform 14"/>
            <p:cNvSpPr/>
            <p:nvPr/>
          </p:nvSpPr>
          <p:spPr>
            <a:xfrm>
              <a:off x="0" y="0"/>
              <a:ext cx="4047366" cy="377249"/>
            </a:xfrm>
            <a:custGeom>
              <a:avLst/>
              <a:gdLst/>
              <a:ahLst/>
              <a:cxnLst/>
              <a:rect l="l" t="t" r="r" b="b"/>
              <a:pathLst>
                <a:path w="4047366" h="377249">
                  <a:moveTo>
                    <a:pt x="203200" y="0"/>
                  </a:moveTo>
                  <a:lnTo>
                    <a:pt x="4047366" y="0"/>
                  </a:lnTo>
                  <a:lnTo>
                    <a:pt x="3844166" y="377249"/>
                  </a:lnTo>
                  <a:lnTo>
                    <a:pt x="0" y="377249"/>
                  </a:lnTo>
                  <a:lnTo>
                    <a:pt x="203200" y="0"/>
                  </a:lnTo>
                  <a:close/>
                </a:path>
              </a:pathLst>
            </a:custGeom>
            <a:solidFill>
              <a:srgbClr val="060644"/>
            </a:solidFill>
          </p:spPr>
          <p:txBody>
            <a:bodyPr/>
            <a:lstStyle/>
            <a:p>
              <a:pPr defTabSz="457200"/>
              <a:endParaRPr lang="en-GB" sz="900">
                <a:solidFill>
                  <a:prstClr val="black"/>
                </a:solidFill>
                <a:latin typeface="Calibri"/>
              </a:endParaRPr>
            </a:p>
          </p:txBody>
        </p:sp>
        <p:sp>
          <p:nvSpPr>
            <p:cNvPr id="15" name="TextBox 15"/>
            <p:cNvSpPr txBox="1"/>
            <p:nvPr/>
          </p:nvSpPr>
          <p:spPr>
            <a:xfrm>
              <a:off x="101600" y="-66675"/>
              <a:ext cx="3844166" cy="443924"/>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16" name="Group 16"/>
          <p:cNvGrpSpPr/>
          <p:nvPr/>
        </p:nvGrpSpPr>
        <p:grpSpPr>
          <a:xfrm rot="1710481">
            <a:off x="5766888" y="48617"/>
            <a:ext cx="531244" cy="3343275"/>
            <a:chOff x="0" y="0"/>
            <a:chExt cx="279832" cy="1761067"/>
          </a:xfrm>
        </p:grpSpPr>
        <p:sp>
          <p:nvSpPr>
            <p:cNvPr id="17" name="Freeform 17"/>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60644"/>
            </a:solidFill>
          </p:spPr>
          <p:txBody>
            <a:bodyPr/>
            <a:lstStyle/>
            <a:p>
              <a:pPr defTabSz="457200"/>
              <a:endParaRPr lang="en-GB" sz="900">
                <a:solidFill>
                  <a:prstClr val="black"/>
                </a:solidFill>
                <a:latin typeface="Calibri"/>
              </a:endParaRPr>
            </a:p>
          </p:txBody>
        </p:sp>
        <p:sp>
          <p:nvSpPr>
            <p:cNvPr id="18" name="TextBox 18"/>
            <p:cNvSpPr txBox="1"/>
            <p:nvPr/>
          </p:nvSpPr>
          <p:spPr>
            <a:xfrm>
              <a:off x="0" y="-66675"/>
              <a:ext cx="279832" cy="1827742"/>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19" name="Group 19"/>
          <p:cNvGrpSpPr/>
          <p:nvPr/>
        </p:nvGrpSpPr>
        <p:grpSpPr>
          <a:xfrm rot="1744249">
            <a:off x="8591823" y="1970618"/>
            <a:ext cx="1104355" cy="7294008"/>
            <a:chOff x="0" y="0"/>
            <a:chExt cx="581718" cy="3842111"/>
          </a:xfrm>
        </p:grpSpPr>
        <p:sp>
          <p:nvSpPr>
            <p:cNvPr id="20" name="Freeform 20"/>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60644"/>
            </a:solidFill>
          </p:spPr>
          <p:txBody>
            <a:bodyPr/>
            <a:lstStyle/>
            <a:p>
              <a:pPr defTabSz="457200"/>
              <a:endParaRPr lang="en-GB" sz="900">
                <a:solidFill>
                  <a:prstClr val="black"/>
                </a:solidFill>
                <a:latin typeface="Calibri"/>
              </a:endParaRPr>
            </a:p>
          </p:txBody>
        </p:sp>
        <p:sp>
          <p:nvSpPr>
            <p:cNvPr id="21" name="TextBox 21"/>
            <p:cNvSpPr txBox="1"/>
            <p:nvPr/>
          </p:nvSpPr>
          <p:spPr>
            <a:xfrm>
              <a:off x="0" y="-66675"/>
              <a:ext cx="581718" cy="3908786"/>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22" name="Freeform 22"/>
          <p:cNvSpPr/>
          <p:nvPr/>
        </p:nvSpPr>
        <p:spPr>
          <a:xfrm>
            <a:off x="0" y="2915364"/>
            <a:ext cx="6372904" cy="1823850"/>
          </a:xfrm>
          <a:custGeom>
            <a:avLst/>
            <a:gdLst/>
            <a:ahLst/>
            <a:cxnLst/>
            <a:rect l="l" t="t" r="r" b="b"/>
            <a:pathLst>
              <a:path w="12745808" h="3647700">
                <a:moveTo>
                  <a:pt x="0" y="0"/>
                </a:moveTo>
                <a:lnTo>
                  <a:pt x="12745808" y="0"/>
                </a:lnTo>
                <a:lnTo>
                  <a:pt x="12745808" y="3647701"/>
                </a:lnTo>
                <a:lnTo>
                  <a:pt x="0" y="3647701"/>
                </a:lnTo>
                <a:lnTo>
                  <a:pt x="0" y="0"/>
                </a:lnTo>
                <a:close/>
              </a:path>
            </a:pathLst>
          </a:custGeom>
          <a:blipFill>
            <a:blip r:embed="rId4"/>
            <a:stretch>
              <a:fillRect l="-2748" r="-2748"/>
            </a:stretch>
          </a:blipFill>
        </p:spPr>
        <p:txBody>
          <a:bodyPr/>
          <a:lstStyle/>
          <a:p>
            <a:pPr defTabSz="457200"/>
            <a:endParaRPr lang="en-GB" sz="900">
              <a:solidFill>
                <a:prstClr val="black"/>
              </a:solidFill>
              <a:latin typeface="Calibri"/>
            </a:endParaRPr>
          </a:p>
        </p:txBody>
      </p:sp>
      <p:sp>
        <p:nvSpPr>
          <p:cNvPr id="23" name="Freeform 23"/>
          <p:cNvSpPr/>
          <p:nvPr/>
        </p:nvSpPr>
        <p:spPr>
          <a:xfrm>
            <a:off x="0" y="857250"/>
            <a:ext cx="1874315" cy="865359"/>
          </a:xfrm>
          <a:custGeom>
            <a:avLst/>
            <a:gdLst/>
            <a:ahLst/>
            <a:cxnLst/>
            <a:rect l="l" t="t" r="r" b="b"/>
            <a:pathLst>
              <a:path w="3748629" h="1730718">
                <a:moveTo>
                  <a:pt x="0" y="0"/>
                </a:moveTo>
                <a:lnTo>
                  <a:pt x="3748629" y="0"/>
                </a:lnTo>
                <a:lnTo>
                  <a:pt x="3748629" y="1730718"/>
                </a:lnTo>
                <a:lnTo>
                  <a:pt x="0" y="1730718"/>
                </a:lnTo>
                <a:lnTo>
                  <a:pt x="0" y="0"/>
                </a:lnTo>
                <a:close/>
              </a:path>
            </a:pathLst>
          </a:custGeom>
          <a:blipFill>
            <a:blip r:embed="rId5"/>
            <a:stretch>
              <a:fillRect/>
            </a:stretch>
          </a:blipFill>
          <a:ln w="28575" cap="sq">
            <a:solidFill>
              <a:srgbClr val="0082DF"/>
            </a:solidFill>
            <a:prstDash val="solid"/>
            <a:miter/>
          </a:ln>
        </p:spPr>
        <p:txBody>
          <a:bodyPr/>
          <a:lstStyle/>
          <a:p>
            <a:pPr defTabSz="457200"/>
            <a:endParaRPr lang="en-GB" sz="900">
              <a:solidFill>
                <a:prstClr val="black"/>
              </a:solidFill>
              <a:latin typeface="Calibri"/>
            </a:endParaRPr>
          </a:p>
        </p:txBody>
      </p:sp>
    </p:spTree>
  </p:cSld>
  <p:clrMapOvr>
    <a:masterClrMapping/>
  </p:clrMapOvr>
  <p:transition spd="slow">
    <p:wip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7116169" y="855813"/>
            <a:ext cx="2027831" cy="1710900"/>
            <a:chOff x="0" y="0"/>
            <a:chExt cx="812800" cy="685767"/>
          </a:xfrm>
        </p:grpSpPr>
        <p:sp>
          <p:nvSpPr>
            <p:cNvPr id="3" name="Freeform 3"/>
            <p:cNvSpPr/>
            <p:nvPr/>
          </p:nvSpPr>
          <p:spPr>
            <a:xfrm>
              <a:off x="0" y="0"/>
              <a:ext cx="812800" cy="685767"/>
            </a:xfrm>
            <a:custGeom>
              <a:avLst/>
              <a:gdLst/>
              <a:ahLst/>
              <a:cxnLst/>
              <a:rect l="l" t="t" r="r" b="b"/>
              <a:pathLst>
                <a:path w="812800" h="685767">
                  <a:moveTo>
                    <a:pt x="406400" y="0"/>
                  </a:moveTo>
                  <a:lnTo>
                    <a:pt x="812800" y="685767"/>
                  </a:lnTo>
                  <a:lnTo>
                    <a:pt x="0" y="685767"/>
                  </a:lnTo>
                  <a:lnTo>
                    <a:pt x="406400" y="0"/>
                  </a:lnTo>
                  <a:close/>
                </a:path>
              </a:pathLst>
            </a:custGeom>
            <a:solidFill>
              <a:srgbClr val="060644"/>
            </a:solidFill>
          </p:spPr>
          <p:txBody>
            <a:bodyPr/>
            <a:lstStyle/>
            <a:p>
              <a:pPr defTabSz="457200"/>
              <a:endParaRPr lang="en-GB" sz="900">
                <a:solidFill>
                  <a:prstClr val="black"/>
                </a:solidFill>
                <a:latin typeface="Calibri"/>
              </a:endParaRPr>
            </a:p>
          </p:txBody>
        </p:sp>
        <p:sp>
          <p:nvSpPr>
            <p:cNvPr id="4" name="TextBox 4"/>
            <p:cNvSpPr txBox="1"/>
            <p:nvPr/>
          </p:nvSpPr>
          <p:spPr>
            <a:xfrm>
              <a:off x="127000" y="251717"/>
              <a:ext cx="558800" cy="385067"/>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5" name="Group 5"/>
          <p:cNvGrpSpPr/>
          <p:nvPr/>
        </p:nvGrpSpPr>
        <p:grpSpPr>
          <a:xfrm rot="1810905">
            <a:off x="8297860" y="1643086"/>
            <a:ext cx="194173" cy="5830651"/>
            <a:chOff x="0" y="0"/>
            <a:chExt cx="102280" cy="3071289"/>
          </a:xfrm>
        </p:grpSpPr>
        <p:sp>
          <p:nvSpPr>
            <p:cNvPr id="6" name="Freeform 6"/>
            <p:cNvSpPr/>
            <p:nvPr/>
          </p:nvSpPr>
          <p:spPr>
            <a:xfrm>
              <a:off x="0" y="0"/>
              <a:ext cx="102280" cy="3071289"/>
            </a:xfrm>
            <a:custGeom>
              <a:avLst/>
              <a:gdLst/>
              <a:ahLst/>
              <a:cxnLst/>
              <a:rect l="l" t="t" r="r" b="b"/>
              <a:pathLst>
                <a:path w="102280" h="3071289">
                  <a:moveTo>
                    <a:pt x="0" y="0"/>
                  </a:moveTo>
                  <a:lnTo>
                    <a:pt x="102280" y="0"/>
                  </a:lnTo>
                  <a:lnTo>
                    <a:pt x="102280" y="3071289"/>
                  </a:lnTo>
                  <a:lnTo>
                    <a:pt x="0" y="3071289"/>
                  </a:lnTo>
                  <a:close/>
                </a:path>
              </a:pathLst>
            </a:custGeom>
            <a:solidFill>
              <a:srgbClr val="FFFFFF"/>
            </a:solidFill>
          </p:spPr>
          <p:txBody>
            <a:bodyPr/>
            <a:lstStyle/>
            <a:p>
              <a:pPr defTabSz="457200"/>
              <a:endParaRPr lang="en-GB" sz="900">
                <a:solidFill>
                  <a:prstClr val="black"/>
                </a:solidFill>
                <a:latin typeface="Calibri"/>
              </a:endParaRPr>
            </a:p>
          </p:txBody>
        </p:sp>
        <p:sp>
          <p:nvSpPr>
            <p:cNvPr id="7" name="TextBox 7"/>
            <p:cNvSpPr txBox="1"/>
            <p:nvPr/>
          </p:nvSpPr>
          <p:spPr>
            <a:xfrm>
              <a:off x="0" y="-66675"/>
              <a:ext cx="102280" cy="3137964"/>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8" name="Group 8"/>
          <p:cNvGrpSpPr/>
          <p:nvPr/>
        </p:nvGrpSpPr>
        <p:grpSpPr>
          <a:xfrm rot="1744249">
            <a:off x="8407198" y="1893726"/>
            <a:ext cx="1104355" cy="7294008"/>
            <a:chOff x="0" y="0"/>
            <a:chExt cx="581718" cy="3842111"/>
          </a:xfrm>
        </p:grpSpPr>
        <p:sp>
          <p:nvSpPr>
            <p:cNvPr id="9" name="Freeform 9"/>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2E2768"/>
            </a:solidFill>
          </p:spPr>
          <p:txBody>
            <a:bodyPr/>
            <a:lstStyle/>
            <a:p>
              <a:pPr defTabSz="457200"/>
              <a:endParaRPr lang="en-GB" sz="900">
                <a:solidFill>
                  <a:prstClr val="black"/>
                </a:solidFill>
                <a:latin typeface="Calibri"/>
              </a:endParaRPr>
            </a:p>
          </p:txBody>
        </p:sp>
        <p:sp>
          <p:nvSpPr>
            <p:cNvPr id="10" name="TextBox 10"/>
            <p:cNvSpPr txBox="1"/>
            <p:nvPr/>
          </p:nvSpPr>
          <p:spPr>
            <a:xfrm>
              <a:off x="0" y="-66675"/>
              <a:ext cx="581718" cy="3908786"/>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11" name="Freeform 11"/>
          <p:cNvSpPr/>
          <p:nvPr/>
        </p:nvSpPr>
        <p:spPr>
          <a:xfrm>
            <a:off x="390531" y="1711263"/>
            <a:ext cx="638940" cy="556458"/>
          </a:xfrm>
          <a:custGeom>
            <a:avLst/>
            <a:gdLst/>
            <a:ahLst/>
            <a:cxnLst/>
            <a:rect l="l" t="t" r="r" b="b"/>
            <a:pathLst>
              <a:path w="1277879" h="1112916">
                <a:moveTo>
                  <a:pt x="0" y="0"/>
                </a:moveTo>
                <a:lnTo>
                  <a:pt x="1277879" y="0"/>
                </a:lnTo>
                <a:lnTo>
                  <a:pt x="1277879" y="1112916"/>
                </a:lnTo>
                <a:lnTo>
                  <a:pt x="0" y="11129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GB" sz="900">
              <a:solidFill>
                <a:prstClr val="black"/>
              </a:solidFill>
              <a:latin typeface="Calibri"/>
            </a:endParaRPr>
          </a:p>
        </p:txBody>
      </p:sp>
      <p:sp>
        <p:nvSpPr>
          <p:cNvPr id="12" name="Freeform 12"/>
          <p:cNvSpPr/>
          <p:nvPr/>
        </p:nvSpPr>
        <p:spPr>
          <a:xfrm>
            <a:off x="390531" y="2725369"/>
            <a:ext cx="776972" cy="584137"/>
          </a:xfrm>
          <a:custGeom>
            <a:avLst/>
            <a:gdLst/>
            <a:ahLst/>
            <a:cxnLst/>
            <a:rect l="l" t="t" r="r" b="b"/>
            <a:pathLst>
              <a:path w="1553943" h="1168273">
                <a:moveTo>
                  <a:pt x="0" y="0"/>
                </a:moveTo>
                <a:lnTo>
                  <a:pt x="1553944" y="0"/>
                </a:lnTo>
                <a:lnTo>
                  <a:pt x="1553944" y="1168274"/>
                </a:lnTo>
                <a:lnTo>
                  <a:pt x="0" y="1168274"/>
                </a:lnTo>
                <a:lnTo>
                  <a:pt x="0" y="0"/>
                </a:lnTo>
                <a:close/>
              </a:path>
            </a:pathLst>
          </a:custGeom>
          <a:blipFill>
            <a:blip r:embed="rId5"/>
            <a:stretch>
              <a:fillRect l="-25181" r="-25181"/>
            </a:stretch>
          </a:blipFill>
        </p:spPr>
        <p:txBody>
          <a:bodyPr/>
          <a:lstStyle/>
          <a:p>
            <a:pPr defTabSz="457200"/>
            <a:endParaRPr lang="en-GB" sz="900">
              <a:solidFill>
                <a:prstClr val="black"/>
              </a:solidFill>
              <a:latin typeface="Calibri"/>
            </a:endParaRPr>
          </a:p>
        </p:txBody>
      </p:sp>
      <p:sp>
        <p:nvSpPr>
          <p:cNvPr id="13" name="Freeform 13"/>
          <p:cNvSpPr/>
          <p:nvPr/>
        </p:nvSpPr>
        <p:spPr>
          <a:xfrm>
            <a:off x="390531" y="3766706"/>
            <a:ext cx="776972" cy="776972"/>
          </a:xfrm>
          <a:custGeom>
            <a:avLst/>
            <a:gdLst/>
            <a:ahLst/>
            <a:cxnLst/>
            <a:rect l="l" t="t" r="r" b="b"/>
            <a:pathLst>
              <a:path w="1553943" h="1553943">
                <a:moveTo>
                  <a:pt x="0" y="0"/>
                </a:moveTo>
                <a:lnTo>
                  <a:pt x="1553944" y="0"/>
                </a:lnTo>
                <a:lnTo>
                  <a:pt x="1553944" y="1553943"/>
                </a:lnTo>
                <a:lnTo>
                  <a:pt x="0" y="1553943"/>
                </a:lnTo>
                <a:lnTo>
                  <a:pt x="0" y="0"/>
                </a:lnTo>
                <a:close/>
              </a:path>
            </a:pathLst>
          </a:custGeom>
          <a:blipFill>
            <a:blip r:embed="rId6"/>
            <a:stretch>
              <a:fillRect/>
            </a:stretch>
          </a:blipFill>
        </p:spPr>
        <p:txBody>
          <a:bodyPr/>
          <a:lstStyle/>
          <a:p>
            <a:pPr defTabSz="457200"/>
            <a:endParaRPr lang="en-GB" sz="900">
              <a:solidFill>
                <a:prstClr val="black"/>
              </a:solidFill>
              <a:latin typeface="Calibri"/>
            </a:endParaRPr>
          </a:p>
        </p:txBody>
      </p:sp>
      <p:sp>
        <p:nvSpPr>
          <p:cNvPr id="14" name="Freeform 14"/>
          <p:cNvSpPr/>
          <p:nvPr/>
        </p:nvSpPr>
        <p:spPr>
          <a:xfrm>
            <a:off x="390531" y="4899485"/>
            <a:ext cx="776972" cy="717205"/>
          </a:xfrm>
          <a:custGeom>
            <a:avLst/>
            <a:gdLst/>
            <a:ahLst/>
            <a:cxnLst/>
            <a:rect l="l" t="t" r="r" b="b"/>
            <a:pathLst>
              <a:path w="1553943" h="1434409">
                <a:moveTo>
                  <a:pt x="0" y="0"/>
                </a:moveTo>
                <a:lnTo>
                  <a:pt x="1553944" y="0"/>
                </a:lnTo>
                <a:lnTo>
                  <a:pt x="1553944" y="1434409"/>
                </a:lnTo>
                <a:lnTo>
                  <a:pt x="0" y="1434409"/>
                </a:lnTo>
                <a:lnTo>
                  <a:pt x="0" y="0"/>
                </a:lnTo>
                <a:close/>
              </a:path>
            </a:pathLst>
          </a:custGeom>
          <a:blipFill>
            <a:blip r:embed="rId7"/>
            <a:stretch>
              <a:fillRect/>
            </a:stretch>
          </a:blipFill>
        </p:spPr>
        <p:txBody>
          <a:bodyPr/>
          <a:lstStyle/>
          <a:p>
            <a:pPr defTabSz="457200"/>
            <a:endParaRPr lang="en-GB" sz="900">
              <a:solidFill>
                <a:prstClr val="black"/>
              </a:solidFill>
              <a:latin typeface="Calibri"/>
            </a:endParaRPr>
          </a:p>
        </p:txBody>
      </p:sp>
      <p:sp>
        <p:nvSpPr>
          <p:cNvPr id="15" name="Freeform 15"/>
          <p:cNvSpPr/>
          <p:nvPr/>
        </p:nvSpPr>
        <p:spPr>
          <a:xfrm>
            <a:off x="7304023" y="2810357"/>
            <a:ext cx="1655352" cy="1473264"/>
          </a:xfrm>
          <a:custGeom>
            <a:avLst/>
            <a:gdLst/>
            <a:ahLst/>
            <a:cxnLst/>
            <a:rect l="l" t="t" r="r" b="b"/>
            <a:pathLst>
              <a:path w="3310704" h="2946527">
                <a:moveTo>
                  <a:pt x="0" y="0"/>
                </a:moveTo>
                <a:lnTo>
                  <a:pt x="3310704" y="0"/>
                </a:lnTo>
                <a:lnTo>
                  <a:pt x="3310704" y="2946527"/>
                </a:lnTo>
                <a:lnTo>
                  <a:pt x="0" y="29465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GB" sz="900">
              <a:solidFill>
                <a:prstClr val="black"/>
              </a:solidFill>
              <a:latin typeface="Calibri"/>
            </a:endParaRPr>
          </a:p>
        </p:txBody>
      </p:sp>
      <p:sp>
        <p:nvSpPr>
          <p:cNvPr id="16" name="TextBox 16"/>
          <p:cNvSpPr txBox="1"/>
          <p:nvPr/>
        </p:nvSpPr>
        <p:spPr>
          <a:xfrm>
            <a:off x="1783701" y="903621"/>
            <a:ext cx="4893512" cy="436017"/>
          </a:xfrm>
          <a:prstGeom prst="rect">
            <a:avLst/>
          </a:prstGeom>
        </p:spPr>
        <p:txBody>
          <a:bodyPr lIns="0" tIns="0" rIns="0" bIns="0" rtlCol="0" anchor="t">
            <a:spAutoFit/>
          </a:bodyPr>
          <a:lstStyle/>
          <a:p>
            <a:pPr algn="ctr" defTabSz="457200">
              <a:lnSpc>
                <a:spcPts val="3409"/>
              </a:lnSpc>
            </a:pPr>
            <a:r>
              <a:rPr lang="en-US" sz="3099">
                <a:solidFill>
                  <a:srgbClr val="000000"/>
                </a:solidFill>
                <a:latin typeface="Poppins Semi-Bold"/>
              </a:rPr>
              <a:t>Why?</a:t>
            </a:r>
          </a:p>
        </p:txBody>
      </p:sp>
      <p:sp>
        <p:nvSpPr>
          <p:cNvPr id="17" name="TextBox 17"/>
          <p:cNvSpPr txBox="1"/>
          <p:nvPr/>
        </p:nvSpPr>
        <p:spPr>
          <a:xfrm>
            <a:off x="1314102" y="1775633"/>
            <a:ext cx="4732854" cy="291875"/>
          </a:xfrm>
          <a:prstGeom prst="rect">
            <a:avLst/>
          </a:prstGeom>
        </p:spPr>
        <p:txBody>
          <a:bodyPr lIns="0" tIns="0" rIns="0" bIns="0" rtlCol="0" anchor="t">
            <a:spAutoFit/>
          </a:bodyPr>
          <a:lstStyle/>
          <a:p>
            <a:pPr algn="ctr" defTabSz="457200">
              <a:lnSpc>
                <a:spcPts val="2380"/>
              </a:lnSpc>
              <a:spcBef>
                <a:spcPct val="0"/>
              </a:spcBef>
            </a:pPr>
            <a:r>
              <a:rPr lang="en-US" sz="1700">
                <a:solidFill>
                  <a:srgbClr val="000000"/>
                </a:solidFill>
                <a:latin typeface="Poppins Medium"/>
              </a:rPr>
              <a:t>Increased risk of events after TIA and stroke</a:t>
            </a:r>
          </a:p>
        </p:txBody>
      </p:sp>
      <p:sp>
        <p:nvSpPr>
          <p:cNvPr id="18" name="TextBox 18"/>
          <p:cNvSpPr txBox="1"/>
          <p:nvPr/>
        </p:nvSpPr>
        <p:spPr>
          <a:xfrm>
            <a:off x="1320564" y="2836622"/>
            <a:ext cx="3472508" cy="291875"/>
          </a:xfrm>
          <a:prstGeom prst="rect">
            <a:avLst/>
          </a:prstGeom>
        </p:spPr>
        <p:txBody>
          <a:bodyPr lIns="0" tIns="0" rIns="0" bIns="0" rtlCol="0" anchor="t">
            <a:spAutoFit/>
          </a:bodyPr>
          <a:lstStyle/>
          <a:p>
            <a:pPr algn="ctr" defTabSz="457200">
              <a:lnSpc>
                <a:spcPts val="2380"/>
              </a:lnSpc>
              <a:spcBef>
                <a:spcPct val="0"/>
              </a:spcBef>
            </a:pPr>
            <a:r>
              <a:rPr lang="en-US" sz="1700">
                <a:solidFill>
                  <a:srgbClr val="000000"/>
                </a:solidFill>
                <a:latin typeface="Poppins Medium"/>
              </a:rPr>
              <a:t>ESD CST and prevention patchy </a:t>
            </a:r>
          </a:p>
        </p:txBody>
      </p:sp>
      <p:sp>
        <p:nvSpPr>
          <p:cNvPr id="19" name="TextBox 19"/>
          <p:cNvSpPr txBox="1"/>
          <p:nvPr/>
        </p:nvSpPr>
        <p:spPr>
          <a:xfrm>
            <a:off x="1363154" y="3974376"/>
            <a:ext cx="2951917" cy="291875"/>
          </a:xfrm>
          <a:prstGeom prst="rect">
            <a:avLst/>
          </a:prstGeom>
        </p:spPr>
        <p:txBody>
          <a:bodyPr lIns="0" tIns="0" rIns="0" bIns="0" rtlCol="0" anchor="t">
            <a:spAutoFit/>
          </a:bodyPr>
          <a:lstStyle/>
          <a:p>
            <a:pPr algn="ctr" defTabSz="457200">
              <a:lnSpc>
                <a:spcPts val="2380"/>
              </a:lnSpc>
              <a:spcBef>
                <a:spcPct val="0"/>
              </a:spcBef>
            </a:pPr>
            <a:r>
              <a:rPr lang="en-US" sz="1700">
                <a:solidFill>
                  <a:srgbClr val="000000"/>
                </a:solidFill>
                <a:latin typeface="Poppins Medium"/>
              </a:rPr>
              <a:t>Increasing disease burden </a:t>
            </a:r>
          </a:p>
        </p:txBody>
      </p:sp>
      <p:sp>
        <p:nvSpPr>
          <p:cNvPr id="20" name="TextBox 20"/>
          <p:cNvSpPr txBox="1"/>
          <p:nvPr/>
        </p:nvSpPr>
        <p:spPr>
          <a:xfrm>
            <a:off x="1447768" y="5036096"/>
            <a:ext cx="2782689" cy="291875"/>
          </a:xfrm>
          <a:prstGeom prst="rect">
            <a:avLst/>
          </a:prstGeom>
        </p:spPr>
        <p:txBody>
          <a:bodyPr lIns="0" tIns="0" rIns="0" bIns="0" rtlCol="0" anchor="t">
            <a:spAutoFit/>
          </a:bodyPr>
          <a:lstStyle/>
          <a:p>
            <a:pPr algn="ctr" defTabSz="457200">
              <a:lnSpc>
                <a:spcPts val="2380"/>
              </a:lnSpc>
              <a:spcBef>
                <a:spcPct val="0"/>
              </a:spcBef>
            </a:pPr>
            <a:r>
              <a:rPr lang="en-US" sz="1700">
                <a:solidFill>
                  <a:srgbClr val="000000"/>
                </a:solidFill>
                <a:latin typeface="Poppins Medium"/>
              </a:rPr>
              <a:t>What PREMS have told us </a:t>
            </a:r>
          </a:p>
        </p:txBody>
      </p:sp>
    </p:spTree>
  </p:cSld>
  <p:clrMapOvr>
    <a:masterClrMapping/>
  </p:clrMapOvr>
  <p:transition spd="slow">
    <p:wip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744249">
            <a:off x="8407198" y="1893726"/>
            <a:ext cx="1104355" cy="7294008"/>
            <a:chOff x="0" y="0"/>
            <a:chExt cx="581718" cy="3842111"/>
          </a:xfrm>
        </p:grpSpPr>
        <p:sp>
          <p:nvSpPr>
            <p:cNvPr id="3" name="Freeform 3"/>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2E2768"/>
            </a:solidFill>
          </p:spPr>
          <p:txBody>
            <a:bodyPr/>
            <a:lstStyle/>
            <a:p>
              <a:pPr defTabSz="457200"/>
              <a:endParaRPr lang="en-GB" sz="900">
                <a:solidFill>
                  <a:prstClr val="black"/>
                </a:solidFill>
                <a:latin typeface="Calibri"/>
              </a:endParaRPr>
            </a:p>
          </p:txBody>
        </p:sp>
        <p:sp>
          <p:nvSpPr>
            <p:cNvPr id="4" name="TextBox 4"/>
            <p:cNvSpPr txBox="1"/>
            <p:nvPr/>
          </p:nvSpPr>
          <p:spPr>
            <a:xfrm>
              <a:off x="0" y="-66675"/>
              <a:ext cx="581718" cy="3908786"/>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5" name="TextBox 5"/>
          <p:cNvSpPr txBox="1"/>
          <p:nvPr/>
        </p:nvSpPr>
        <p:spPr>
          <a:xfrm>
            <a:off x="688337" y="1774563"/>
            <a:ext cx="2003929" cy="961802"/>
          </a:xfrm>
          <a:prstGeom prst="rect">
            <a:avLst/>
          </a:prstGeom>
        </p:spPr>
        <p:txBody>
          <a:bodyPr lIns="0" tIns="0" rIns="0" bIns="0" rtlCol="0" anchor="t">
            <a:spAutoFit/>
          </a:bodyPr>
          <a:lstStyle/>
          <a:p>
            <a:pPr defTabSz="457200">
              <a:lnSpc>
                <a:spcPts val="3900"/>
              </a:lnSpc>
            </a:pPr>
            <a:r>
              <a:rPr lang="en-US" sz="3250">
                <a:solidFill>
                  <a:srgbClr val="000000"/>
                </a:solidFill>
                <a:latin typeface="Canva Sans Bold"/>
              </a:rPr>
              <a:t>PREMS</a:t>
            </a:r>
          </a:p>
          <a:p>
            <a:pPr defTabSz="457200">
              <a:lnSpc>
                <a:spcPts val="1800"/>
              </a:lnSpc>
            </a:pPr>
            <a:r>
              <a:rPr lang="en-US" sz="1500">
                <a:solidFill>
                  <a:srgbClr val="000000"/>
                </a:solidFill>
                <a:latin typeface="Canva Sans Bold"/>
              </a:rPr>
              <a:t>Post-stroke</a:t>
            </a:r>
          </a:p>
          <a:p>
            <a:pPr defTabSz="457200">
              <a:lnSpc>
                <a:spcPts val="1800"/>
              </a:lnSpc>
            </a:pPr>
            <a:r>
              <a:rPr lang="en-US" sz="1500">
                <a:solidFill>
                  <a:srgbClr val="000000"/>
                </a:solidFill>
                <a:latin typeface="Canva Sans Bold"/>
              </a:rPr>
              <a:t>6600 respondents</a:t>
            </a:r>
          </a:p>
        </p:txBody>
      </p:sp>
      <p:sp>
        <p:nvSpPr>
          <p:cNvPr id="6" name="Freeform 6"/>
          <p:cNvSpPr/>
          <p:nvPr/>
        </p:nvSpPr>
        <p:spPr>
          <a:xfrm>
            <a:off x="514350" y="3146364"/>
            <a:ext cx="2177916" cy="1451036"/>
          </a:xfrm>
          <a:custGeom>
            <a:avLst/>
            <a:gdLst/>
            <a:ahLst/>
            <a:cxnLst/>
            <a:rect l="l" t="t" r="r" b="b"/>
            <a:pathLst>
              <a:path w="4355831" h="2902072">
                <a:moveTo>
                  <a:pt x="0" y="0"/>
                </a:moveTo>
                <a:lnTo>
                  <a:pt x="4355831" y="0"/>
                </a:lnTo>
                <a:lnTo>
                  <a:pt x="4355831" y="2902072"/>
                </a:lnTo>
                <a:lnTo>
                  <a:pt x="0" y="2902072"/>
                </a:lnTo>
                <a:lnTo>
                  <a:pt x="0" y="0"/>
                </a:lnTo>
                <a:close/>
              </a:path>
            </a:pathLst>
          </a:custGeom>
          <a:blipFill>
            <a:blip r:embed="rId3"/>
            <a:stretch>
              <a:fillRect/>
            </a:stretch>
          </a:blipFill>
        </p:spPr>
        <p:txBody>
          <a:bodyPr/>
          <a:lstStyle/>
          <a:p>
            <a:pPr defTabSz="457200"/>
            <a:endParaRPr lang="en-GB" sz="900">
              <a:solidFill>
                <a:prstClr val="black"/>
              </a:solidFill>
              <a:latin typeface="Calibri"/>
            </a:endParaRPr>
          </a:p>
        </p:txBody>
      </p:sp>
      <p:sp>
        <p:nvSpPr>
          <p:cNvPr id="7" name="TextBox 7"/>
          <p:cNvSpPr txBox="1"/>
          <p:nvPr/>
        </p:nvSpPr>
        <p:spPr>
          <a:xfrm>
            <a:off x="2804741" y="1773405"/>
            <a:ext cx="6154635" cy="3857979"/>
          </a:xfrm>
          <a:prstGeom prst="rect">
            <a:avLst/>
          </a:prstGeom>
        </p:spPr>
        <p:txBody>
          <a:bodyPr lIns="0" tIns="0" rIns="0" bIns="0" rtlCol="0" anchor="t">
            <a:spAutoFit/>
          </a:bodyPr>
          <a:lstStyle/>
          <a:p>
            <a:pPr defTabSz="457200">
              <a:lnSpc>
                <a:spcPts val="2295"/>
              </a:lnSpc>
            </a:pPr>
            <a:endParaRPr sz="900">
              <a:solidFill>
                <a:prstClr val="black"/>
              </a:solidFill>
              <a:latin typeface="Calibri"/>
            </a:endParaRPr>
          </a:p>
          <a:p>
            <a:pPr marL="353971" lvl="1" indent="-176985" defTabSz="457200">
              <a:lnSpc>
                <a:spcPts val="2295"/>
              </a:lnSpc>
              <a:buFont typeface="Arial"/>
              <a:buChar char="•"/>
            </a:pPr>
            <a:r>
              <a:rPr lang="en-US" sz="1640">
                <a:solidFill>
                  <a:srgbClr val="000000"/>
                </a:solidFill>
                <a:latin typeface="Poppins Medium"/>
              </a:rPr>
              <a:t>18-31% said NOT received</a:t>
            </a:r>
            <a:r>
              <a:rPr lang="en-US" sz="1640">
                <a:solidFill>
                  <a:srgbClr val="000000"/>
                </a:solidFill>
                <a:latin typeface="Poppins Bold"/>
              </a:rPr>
              <a:t> advice on BP management</a:t>
            </a:r>
            <a:r>
              <a:rPr lang="en-US" sz="1640">
                <a:solidFill>
                  <a:srgbClr val="000000"/>
                </a:solidFill>
                <a:latin typeface="Poppins Medium"/>
              </a:rPr>
              <a:t> and would have liked it</a:t>
            </a:r>
          </a:p>
          <a:p>
            <a:pPr defTabSz="457200">
              <a:lnSpc>
                <a:spcPts val="2295"/>
              </a:lnSpc>
            </a:pPr>
            <a:endParaRPr lang="en-US" sz="1640">
              <a:solidFill>
                <a:srgbClr val="000000"/>
              </a:solidFill>
              <a:latin typeface="Poppins Medium"/>
            </a:endParaRPr>
          </a:p>
          <a:p>
            <a:pPr marL="353971" lvl="1" indent="-176985" defTabSz="457200">
              <a:lnSpc>
                <a:spcPts val="2295"/>
              </a:lnSpc>
              <a:buFont typeface="Arial"/>
              <a:buChar char="•"/>
            </a:pPr>
            <a:r>
              <a:rPr lang="en-US" sz="1640">
                <a:solidFill>
                  <a:srgbClr val="000000"/>
                </a:solidFill>
                <a:latin typeface="Poppins Medium"/>
              </a:rPr>
              <a:t> 22-30% said they had NO or partial </a:t>
            </a:r>
            <a:r>
              <a:rPr lang="en-US" sz="1640">
                <a:solidFill>
                  <a:srgbClr val="000000"/>
                </a:solidFill>
                <a:latin typeface="Poppins Bold"/>
              </a:rPr>
              <a:t>understanding of medications</a:t>
            </a:r>
            <a:r>
              <a:rPr lang="en-US" sz="1640">
                <a:solidFill>
                  <a:srgbClr val="000000"/>
                </a:solidFill>
                <a:latin typeface="Poppins Medium"/>
              </a:rPr>
              <a:t> following explanation</a:t>
            </a:r>
          </a:p>
          <a:p>
            <a:pPr defTabSz="457200">
              <a:lnSpc>
                <a:spcPts val="2295"/>
              </a:lnSpc>
            </a:pPr>
            <a:endParaRPr lang="en-US" sz="1640">
              <a:solidFill>
                <a:srgbClr val="000000"/>
              </a:solidFill>
              <a:latin typeface="Poppins Medium"/>
            </a:endParaRPr>
          </a:p>
          <a:p>
            <a:pPr marL="364765" lvl="1" indent="-182383" defTabSz="457200">
              <a:lnSpc>
                <a:spcPts val="2365"/>
              </a:lnSpc>
              <a:buFont typeface="Arial"/>
              <a:buChar char="•"/>
            </a:pPr>
            <a:r>
              <a:rPr lang="en-US" sz="1690">
                <a:solidFill>
                  <a:srgbClr val="000000"/>
                </a:solidFill>
                <a:latin typeface="Poppins Medium"/>
              </a:rPr>
              <a:t>17-23% said NOT received </a:t>
            </a:r>
            <a:r>
              <a:rPr lang="en-US" sz="1690">
                <a:solidFill>
                  <a:srgbClr val="000000"/>
                </a:solidFill>
                <a:latin typeface="Poppins Bold"/>
              </a:rPr>
              <a:t>healthy lifestyle advice</a:t>
            </a:r>
            <a:r>
              <a:rPr lang="en-US" sz="1690">
                <a:solidFill>
                  <a:srgbClr val="000000"/>
                </a:solidFill>
                <a:latin typeface="Poppins Medium"/>
              </a:rPr>
              <a:t> and would have liked it. 12-21% DID receive it and found it helpful. 48-67% said they had no need for this advice</a:t>
            </a:r>
          </a:p>
          <a:p>
            <a:pPr defTabSz="457200">
              <a:lnSpc>
                <a:spcPts val="2295"/>
              </a:lnSpc>
            </a:pPr>
            <a:r>
              <a:rPr lang="en-US" sz="1640">
                <a:solidFill>
                  <a:srgbClr val="000000"/>
                </a:solidFill>
                <a:latin typeface="Poppins Medium"/>
              </a:rPr>
              <a:t>       ?due to failure to make link lifestyle and stroke risk</a:t>
            </a:r>
          </a:p>
          <a:p>
            <a:pPr defTabSz="457200">
              <a:lnSpc>
                <a:spcPts val="2295"/>
              </a:lnSpc>
            </a:pPr>
            <a:r>
              <a:rPr lang="en-US" sz="1640">
                <a:solidFill>
                  <a:srgbClr val="000000"/>
                </a:solidFill>
                <a:latin typeface="Poppins Medium"/>
              </a:rPr>
              <a:t> </a:t>
            </a:r>
          </a:p>
          <a:p>
            <a:pPr defTabSz="457200">
              <a:lnSpc>
                <a:spcPts val="2295"/>
              </a:lnSpc>
            </a:pPr>
            <a:endParaRPr lang="en-US" sz="1640">
              <a:solidFill>
                <a:srgbClr val="000000"/>
              </a:solidFill>
              <a:latin typeface="Poppins Medium"/>
            </a:endParaRPr>
          </a:p>
        </p:txBody>
      </p:sp>
    </p:spTree>
  </p:cSld>
  <p:clrMapOvr>
    <a:masterClrMapping/>
  </p:clrMapOvr>
  <p:transition spd="slow">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130085" y="857250"/>
            <a:ext cx="2027831" cy="1710900"/>
            <a:chOff x="0" y="0"/>
            <a:chExt cx="812800" cy="685767"/>
          </a:xfrm>
        </p:grpSpPr>
        <p:sp>
          <p:nvSpPr>
            <p:cNvPr id="3" name="Freeform 3"/>
            <p:cNvSpPr/>
            <p:nvPr/>
          </p:nvSpPr>
          <p:spPr>
            <a:xfrm>
              <a:off x="0" y="0"/>
              <a:ext cx="812800" cy="685767"/>
            </a:xfrm>
            <a:custGeom>
              <a:avLst/>
              <a:gdLst/>
              <a:ahLst/>
              <a:cxnLst/>
              <a:rect l="l" t="t" r="r" b="b"/>
              <a:pathLst>
                <a:path w="812800" h="685767">
                  <a:moveTo>
                    <a:pt x="406400" y="0"/>
                  </a:moveTo>
                  <a:lnTo>
                    <a:pt x="812800" y="685767"/>
                  </a:lnTo>
                  <a:lnTo>
                    <a:pt x="0" y="685767"/>
                  </a:lnTo>
                  <a:lnTo>
                    <a:pt x="406400" y="0"/>
                  </a:lnTo>
                  <a:close/>
                </a:path>
              </a:pathLst>
            </a:custGeom>
            <a:solidFill>
              <a:srgbClr val="060644"/>
            </a:solidFill>
          </p:spPr>
          <p:txBody>
            <a:bodyPr/>
            <a:lstStyle/>
            <a:p>
              <a:pPr defTabSz="457200"/>
              <a:endParaRPr lang="en-GB" sz="900">
                <a:solidFill>
                  <a:prstClr val="black"/>
                </a:solidFill>
                <a:latin typeface="Calibri"/>
              </a:endParaRPr>
            </a:p>
          </p:txBody>
        </p:sp>
        <p:sp>
          <p:nvSpPr>
            <p:cNvPr id="4" name="TextBox 4"/>
            <p:cNvSpPr txBox="1"/>
            <p:nvPr/>
          </p:nvSpPr>
          <p:spPr>
            <a:xfrm>
              <a:off x="127000" y="251717"/>
              <a:ext cx="558800" cy="385067"/>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5" name="Group 5"/>
          <p:cNvGrpSpPr/>
          <p:nvPr/>
        </p:nvGrpSpPr>
        <p:grpSpPr>
          <a:xfrm rot="1810905">
            <a:off x="8297860" y="1643086"/>
            <a:ext cx="194173" cy="5830651"/>
            <a:chOff x="0" y="0"/>
            <a:chExt cx="102280" cy="3071289"/>
          </a:xfrm>
        </p:grpSpPr>
        <p:sp>
          <p:nvSpPr>
            <p:cNvPr id="6" name="Freeform 6"/>
            <p:cNvSpPr/>
            <p:nvPr/>
          </p:nvSpPr>
          <p:spPr>
            <a:xfrm>
              <a:off x="0" y="0"/>
              <a:ext cx="102280" cy="3071289"/>
            </a:xfrm>
            <a:custGeom>
              <a:avLst/>
              <a:gdLst/>
              <a:ahLst/>
              <a:cxnLst/>
              <a:rect l="l" t="t" r="r" b="b"/>
              <a:pathLst>
                <a:path w="102280" h="3071289">
                  <a:moveTo>
                    <a:pt x="0" y="0"/>
                  </a:moveTo>
                  <a:lnTo>
                    <a:pt x="102280" y="0"/>
                  </a:lnTo>
                  <a:lnTo>
                    <a:pt x="102280" y="3071289"/>
                  </a:lnTo>
                  <a:lnTo>
                    <a:pt x="0" y="3071289"/>
                  </a:lnTo>
                  <a:close/>
                </a:path>
              </a:pathLst>
            </a:custGeom>
            <a:solidFill>
              <a:srgbClr val="FFFFFF"/>
            </a:solidFill>
          </p:spPr>
          <p:txBody>
            <a:bodyPr/>
            <a:lstStyle/>
            <a:p>
              <a:pPr defTabSz="457200"/>
              <a:endParaRPr lang="en-GB" sz="900">
                <a:solidFill>
                  <a:prstClr val="black"/>
                </a:solidFill>
                <a:latin typeface="Calibri"/>
              </a:endParaRPr>
            </a:p>
          </p:txBody>
        </p:sp>
        <p:sp>
          <p:nvSpPr>
            <p:cNvPr id="7" name="TextBox 7"/>
            <p:cNvSpPr txBox="1"/>
            <p:nvPr/>
          </p:nvSpPr>
          <p:spPr>
            <a:xfrm>
              <a:off x="0" y="-66675"/>
              <a:ext cx="102280" cy="3137964"/>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8" name="Group 8"/>
          <p:cNvGrpSpPr/>
          <p:nvPr/>
        </p:nvGrpSpPr>
        <p:grpSpPr>
          <a:xfrm rot="1744249">
            <a:off x="8407198" y="1893726"/>
            <a:ext cx="1104355" cy="7294008"/>
            <a:chOff x="0" y="0"/>
            <a:chExt cx="581718" cy="3842111"/>
          </a:xfrm>
        </p:grpSpPr>
        <p:sp>
          <p:nvSpPr>
            <p:cNvPr id="9" name="Freeform 9"/>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2E2768"/>
            </a:solidFill>
          </p:spPr>
          <p:txBody>
            <a:bodyPr/>
            <a:lstStyle/>
            <a:p>
              <a:pPr defTabSz="457200"/>
              <a:endParaRPr lang="en-GB" sz="900">
                <a:solidFill>
                  <a:prstClr val="black"/>
                </a:solidFill>
                <a:latin typeface="Calibri"/>
              </a:endParaRPr>
            </a:p>
          </p:txBody>
        </p:sp>
        <p:sp>
          <p:nvSpPr>
            <p:cNvPr id="10" name="TextBox 10"/>
            <p:cNvSpPr txBox="1"/>
            <p:nvPr/>
          </p:nvSpPr>
          <p:spPr>
            <a:xfrm>
              <a:off x="0" y="-66675"/>
              <a:ext cx="581718" cy="3908786"/>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11" name="Freeform 11"/>
          <p:cNvSpPr/>
          <p:nvPr/>
        </p:nvSpPr>
        <p:spPr>
          <a:xfrm>
            <a:off x="7264051" y="2568150"/>
            <a:ext cx="1732067" cy="1656289"/>
          </a:xfrm>
          <a:custGeom>
            <a:avLst/>
            <a:gdLst/>
            <a:ahLst/>
            <a:cxnLst/>
            <a:rect l="l" t="t" r="r" b="b"/>
            <a:pathLst>
              <a:path w="3464133" h="3312577">
                <a:moveTo>
                  <a:pt x="0" y="0"/>
                </a:moveTo>
                <a:lnTo>
                  <a:pt x="3464134" y="0"/>
                </a:lnTo>
                <a:lnTo>
                  <a:pt x="3464134" y="3312577"/>
                </a:lnTo>
                <a:lnTo>
                  <a:pt x="0" y="3312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GB" sz="900">
              <a:solidFill>
                <a:prstClr val="black"/>
              </a:solidFill>
              <a:latin typeface="Calibri"/>
            </a:endParaRPr>
          </a:p>
        </p:txBody>
      </p:sp>
      <p:sp>
        <p:nvSpPr>
          <p:cNvPr id="12" name="TextBox 12"/>
          <p:cNvSpPr txBox="1"/>
          <p:nvPr/>
        </p:nvSpPr>
        <p:spPr>
          <a:xfrm>
            <a:off x="1406161" y="927462"/>
            <a:ext cx="6632939" cy="761362"/>
          </a:xfrm>
          <a:prstGeom prst="rect">
            <a:avLst/>
          </a:prstGeom>
        </p:spPr>
        <p:txBody>
          <a:bodyPr wrap="square" lIns="0" tIns="0" rIns="0" bIns="0" rtlCol="0" anchor="t">
            <a:spAutoFit/>
          </a:bodyPr>
          <a:lstStyle/>
          <a:p>
            <a:pPr algn="ctr" defTabSz="457200">
              <a:lnSpc>
                <a:spcPts val="6530"/>
              </a:lnSpc>
            </a:pPr>
            <a:r>
              <a:rPr lang="en-US" sz="4664" dirty="0">
                <a:solidFill>
                  <a:srgbClr val="000000"/>
                </a:solidFill>
                <a:latin typeface="Canva Sans Bold"/>
              </a:rPr>
              <a:t>Challenges of delivery</a:t>
            </a:r>
          </a:p>
        </p:txBody>
      </p:sp>
      <p:sp>
        <p:nvSpPr>
          <p:cNvPr id="13" name="TextBox 13"/>
          <p:cNvSpPr txBox="1"/>
          <p:nvPr/>
        </p:nvSpPr>
        <p:spPr>
          <a:xfrm>
            <a:off x="693510" y="2174405"/>
            <a:ext cx="5881314" cy="3050963"/>
          </a:xfrm>
          <a:prstGeom prst="rect">
            <a:avLst/>
          </a:prstGeom>
        </p:spPr>
        <p:txBody>
          <a:bodyPr lIns="0" tIns="0" rIns="0" bIns="0" rtlCol="0" anchor="t">
            <a:spAutoFit/>
          </a:bodyPr>
          <a:lstStyle/>
          <a:p>
            <a:pPr marL="609709" lvl="1" indent="-304854" algn="just" defTabSz="457200">
              <a:lnSpc>
                <a:spcPts val="3953"/>
              </a:lnSpc>
              <a:buFont typeface="Arial"/>
              <a:buChar char="•"/>
            </a:pPr>
            <a:r>
              <a:rPr lang="en-US" sz="2824">
                <a:solidFill>
                  <a:srgbClr val="000000"/>
                </a:solidFill>
                <a:latin typeface="Poppins Medium"/>
              </a:rPr>
              <a:t>Meaningful PPV</a:t>
            </a:r>
          </a:p>
          <a:p>
            <a:pPr marL="609709" lvl="1" indent="-304854" algn="just" defTabSz="457200">
              <a:lnSpc>
                <a:spcPts val="3953"/>
              </a:lnSpc>
              <a:buFont typeface="Arial"/>
              <a:buChar char="•"/>
            </a:pPr>
            <a:r>
              <a:rPr lang="en-US" sz="2824">
                <a:solidFill>
                  <a:srgbClr val="000000"/>
                </a:solidFill>
                <a:latin typeface="Poppins Medium"/>
              </a:rPr>
              <a:t>Accessing all 5 systems </a:t>
            </a:r>
          </a:p>
          <a:p>
            <a:pPr marL="609709" lvl="1" indent="-304854" algn="just" defTabSz="457200">
              <a:lnSpc>
                <a:spcPts val="3953"/>
              </a:lnSpc>
              <a:buFont typeface="Arial"/>
              <a:buChar char="•"/>
            </a:pPr>
            <a:r>
              <a:rPr lang="en-US" sz="2824">
                <a:solidFill>
                  <a:srgbClr val="000000"/>
                </a:solidFill>
                <a:latin typeface="Poppins Medium"/>
              </a:rPr>
              <a:t>Time for project team to meet</a:t>
            </a:r>
          </a:p>
          <a:p>
            <a:pPr marL="609709" lvl="1" indent="-304854" algn="just" defTabSz="457200">
              <a:lnSpc>
                <a:spcPts val="3953"/>
              </a:lnSpc>
              <a:buFont typeface="Arial"/>
              <a:buChar char="•"/>
            </a:pPr>
            <a:r>
              <a:rPr lang="en-US" sz="2824">
                <a:solidFill>
                  <a:srgbClr val="000000"/>
                </a:solidFill>
                <a:latin typeface="Poppins Medium"/>
              </a:rPr>
              <a:t>No money to create new resources</a:t>
            </a:r>
          </a:p>
        </p:txBody>
      </p:sp>
    </p:spTree>
  </p:cSld>
  <p:clrMapOvr>
    <a:masterClrMapping/>
  </p:clrMapOvr>
  <p:transition spd="slow">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130085" y="857250"/>
            <a:ext cx="2027831" cy="1710900"/>
            <a:chOff x="0" y="0"/>
            <a:chExt cx="812800" cy="685767"/>
          </a:xfrm>
        </p:grpSpPr>
        <p:sp>
          <p:nvSpPr>
            <p:cNvPr id="3" name="Freeform 3"/>
            <p:cNvSpPr/>
            <p:nvPr/>
          </p:nvSpPr>
          <p:spPr>
            <a:xfrm>
              <a:off x="0" y="0"/>
              <a:ext cx="812800" cy="685767"/>
            </a:xfrm>
            <a:custGeom>
              <a:avLst/>
              <a:gdLst/>
              <a:ahLst/>
              <a:cxnLst/>
              <a:rect l="l" t="t" r="r" b="b"/>
              <a:pathLst>
                <a:path w="812800" h="685767">
                  <a:moveTo>
                    <a:pt x="406400" y="0"/>
                  </a:moveTo>
                  <a:lnTo>
                    <a:pt x="812800" y="685767"/>
                  </a:lnTo>
                  <a:lnTo>
                    <a:pt x="0" y="685767"/>
                  </a:lnTo>
                  <a:lnTo>
                    <a:pt x="406400" y="0"/>
                  </a:lnTo>
                  <a:close/>
                </a:path>
              </a:pathLst>
            </a:custGeom>
            <a:solidFill>
              <a:srgbClr val="060644"/>
            </a:solidFill>
          </p:spPr>
          <p:txBody>
            <a:bodyPr/>
            <a:lstStyle/>
            <a:p>
              <a:pPr defTabSz="457200"/>
              <a:endParaRPr lang="en-GB" sz="900">
                <a:solidFill>
                  <a:prstClr val="black"/>
                </a:solidFill>
                <a:latin typeface="Calibri"/>
              </a:endParaRPr>
            </a:p>
          </p:txBody>
        </p:sp>
        <p:sp>
          <p:nvSpPr>
            <p:cNvPr id="4" name="TextBox 4"/>
            <p:cNvSpPr txBox="1"/>
            <p:nvPr/>
          </p:nvSpPr>
          <p:spPr>
            <a:xfrm>
              <a:off x="127000" y="251717"/>
              <a:ext cx="558800" cy="385067"/>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5" name="Group 5"/>
          <p:cNvGrpSpPr/>
          <p:nvPr/>
        </p:nvGrpSpPr>
        <p:grpSpPr>
          <a:xfrm rot="1810905">
            <a:off x="8297860" y="1643086"/>
            <a:ext cx="194173" cy="5830651"/>
            <a:chOff x="0" y="0"/>
            <a:chExt cx="102280" cy="3071289"/>
          </a:xfrm>
        </p:grpSpPr>
        <p:sp>
          <p:nvSpPr>
            <p:cNvPr id="6" name="Freeform 6"/>
            <p:cNvSpPr/>
            <p:nvPr/>
          </p:nvSpPr>
          <p:spPr>
            <a:xfrm>
              <a:off x="0" y="0"/>
              <a:ext cx="102280" cy="3071289"/>
            </a:xfrm>
            <a:custGeom>
              <a:avLst/>
              <a:gdLst/>
              <a:ahLst/>
              <a:cxnLst/>
              <a:rect l="l" t="t" r="r" b="b"/>
              <a:pathLst>
                <a:path w="102280" h="3071289">
                  <a:moveTo>
                    <a:pt x="0" y="0"/>
                  </a:moveTo>
                  <a:lnTo>
                    <a:pt x="102280" y="0"/>
                  </a:lnTo>
                  <a:lnTo>
                    <a:pt x="102280" y="3071289"/>
                  </a:lnTo>
                  <a:lnTo>
                    <a:pt x="0" y="3071289"/>
                  </a:lnTo>
                  <a:close/>
                </a:path>
              </a:pathLst>
            </a:custGeom>
            <a:solidFill>
              <a:srgbClr val="FFFFFF"/>
            </a:solidFill>
          </p:spPr>
          <p:txBody>
            <a:bodyPr/>
            <a:lstStyle/>
            <a:p>
              <a:pPr defTabSz="457200"/>
              <a:endParaRPr lang="en-GB" sz="900">
                <a:solidFill>
                  <a:prstClr val="black"/>
                </a:solidFill>
                <a:latin typeface="Calibri"/>
              </a:endParaRPr>
            </a:p>
          </p:txBody>
        </p:sp>
        <p:sp>
          <p:nvSpPr>
            <p:cNvPr id="7" name="TextBox 7"/>
            <p:cNvSpPr txBox="1"/>
            <p:nvPr/>
          </p:nvSpPr>
          <p:spPr>
            <a:xfrm>
              <a:off x="0" y="-66675"/>
              <a:ext cx="102280" cy="3137964"/>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8" name="Group 8"/>
          <p:cNvGrpSpPr/>
          <p:nvPr/>
        </p:nvGrpSpPr>
        <p:grpSpPr>
          <a:xfrm rot="1744249">
            <a:off x="8407198" y="1893726"/>
            <a:ext cx="1104355" cy="7294008"/>
            <a:chOff x="0" y="0"/>
            <a:chExt cx="581718" cy="3842111"/>
          </a:xfrm>
        </p:grpSpPr>
        <p:sp>
          <p:nvSpPr>
            <p:cNvPr id="9" name="Freeform 9"/>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2E2768"/>
            </a:solidFill>
          </p:spPr>
          <p:txBody>
            <a:bodyPr/>
            <a:lstStyle/>
            <a:p>
              <a:pPr defTabSz="457200"/>
              <a:endParaRPr lang="en-GB" sz="900">
                <a:solidFill>
                  <a:prstClr val="black"/>
                </a:solidFill>
                <a:latin typeface="Calibri"/>
              </a:endParaRPr>
            </a:p>
          </p:txBody>
        </p:sp>
        <p:sp>
          <p:nvSpPr>
            <p:cNvPr id="10" name="TextBox 10"/>
            <p:cNvSpPr txBox="1"/>
            <p:nvPr/>
          </p:nvSpPr>
          <p:spPr>
            <a:xfrm>
              <a:off x="0" y="-66675"/>
              <a:ext cx="581718" cy="3908786"/>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11" name="Freeform 11"/>
          <p:cNvSpPr/>
          <p:nvPr/>
        </p:nvSpPr>
        <p:spPr>
          <a:xfrm>
            <a:off x="7585285" y="2782590"/>
            <a:ext cx="2088731" cy="2057400"/>
          </a:xfrm>
          <a:custGeom>
            <a:avLst/>
            <a:gdLst/>
            <a:ahLst/>
            <a:cxnLst/>
            <a:rect l="l" t="t" r="r" b="b"/>
            <a:pathLst>
              <a:path w="4177462" h="4114800">
                <a:moveTo>
                  <a:pt x="0" y="0"/>
                </a:moveTo>
                <a:lnTo>
                  <a:pt x="4177462" y="0"/>
                </a:lnTo>
                <a:lnTo>
                  <a:pt x="417746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GB" sz="900">
              <a:solidFill>
                <a:prstClr val="black"/>
              </a:solidFill>
              <a:latin typeface="Calibri"/>
            </a:endParaRPr>
          </a:p>
        </p:txBody>
      </p:sp>
      <p:sp>
        <p:nvSpPr>
          <p:cNvPr id="12" name="TextBox 12"/>
          <p:cNvSpPr txBox="1"/>
          <p:nvPr/>
        </p:nvSpPr>
        <p:spPr>
          <a:xfrm>
            <a:off x="514350" y="1714796"/>
            <a:ext cx="6829376" cy="4147482"/>
          </a:xfrm>
          <a:prstGeom prst="rect">
            <a:avLst/>
          </a:prstGeom>
        </p:spPr>
        <p:txBody>
          <a:bodyPr lIns="0" tIns="0" rIns="0" bIns="0" rtlCol="0" anchor="t">
            <a:spAutoFit/>
          </a:bodyPr>
          <a:lstStyle/>
          <a:p>
            <a:pPr marL="417597" lvl="1" indent="-208798" algn="just" defTabSz="457200">
              <a:lnSpc>
                <a:spcPts val="2708"/>
              </a:lnSpc>
              <a:buFont typeface="Arial"/>
              <a:buChar char="•"/>
            </a:pPr>
            <a:r>
              <a:rPr lang="en-US" sz="1934">
                <a:solidFill>
                  <a:srgbClr val="000000"/>
                </a:solidFill>
                <a:latin typeface="Poppins Medium"/>
              </a:rPr>
              <a:t>In Sheffield, plan to link up </a:t>
            </a:r>
            <a:r>
              <a:rPr lang="en-US" sz="1934">
                <a:solidFill>
                  <a:srgbClr val="0097B2"/>
                </a:solidFill>
                <a:latin typeface="Poppins Medium"/>
              </a:rPr>
              <a:t>Health and Well-Being Coaches</a:t>
            </a:r>
            <a:r>
              <a:rPr lang="en-US" sz="1934">
                <a:solidFill>
                  <a:srgbClr val="000000"/>
                </a:solidFill>
                <a:latin typeface="Poppins Medium"/>
              </a:rPr>
              <a:t> with all nurses involved in stroke prevention so can start using this service that already exists. Let’s connect the dots!</a:t>
            </a:r>
          </a:p>
          <a:p>
            <a:pPr algn="just" defTabSz="457200">
              <a:lnSpc>
                <a:spcPts val="2708"/>
              </a:lnSpc>
            </a:pPr>
            <a:endParaRPr lang="en-US" sz="1934">
              <a:solidFill>
                <a:srgbClr val="000000"/>
              </a:solidFill>
              <a:latin typeface="Poppins Medium"/>
            </a:endParaRPr>
          </a:p>
          <a:p>
            <a:pPr marL="417597" lvl="1" indent="-208798" algn="just" defTabSz="457200">
              <a:lnSpc>
                <a:spcPts val="2708"/>
              </a:lnSpc>
              <a:buFont typeface="Arial"/>
              <a:buChar char="•"/>
            </a:pPr>
            <a:r>
              <a:rPr lang="en-US" sz="1934">
                <a:solidFill>
                  <a:srgbClr val="000000"/>
                </a:solidFill>
                <a:latin typeface="Poppins Medium"/>
              </a:rPr>
              <a:t>In Hampshire, ‘Help Hampshire’ stroke exercise group programme </a:t>
            </a:r>
            <a:r>
              <a:rPr lang="en-US" sz="1934">
                <a:solidFill>
                  <a:srgbClr val="8C52FF"/>
                </a:solidFill>
                <a:latin typeface="Poppins Medium"/>
              </a:rPr>
              <a:t>extending their research</a:t>
            </a:r>
            <a:r>
              <a:rPr lang="en-US" sz="1934">
                <a:solidFill>
                  <a:srgbClr val="000000"/>
                </a:solidFill>
                <a:latin typeface="Poppins Medium"/>
              </a:rPr>
              <a:t> to across the South East. </a:t>
            </a:r>
          </a:p>
          <a:p>
            <a:pPr marL="417597" lvl="1" indent="-208798" algn="just" defTabSz="457200">
              <a:lnSpc>
                <a:spcPts val="2708"/>
              </a:lnSpc>
              <a:buFont typeface="Arial"/>
              <a:buChar char="•"/>
            </a:pPr>
            <a:r>
              <a:rPr lang="en-US" sz="1934">
                <a:solidFill>
                  <a:srgbClr val="000000"/>
                </a:solidFill>
                <a:latin typeface="Poppins Medium"/>
              </a:rPr>
              <a:t>Sussex ISDN updating their </a:t>
            </a:r>
            <a:r>
              <a:rPr lang="en-US" sz="1934">
                <a:solidFill>
                  <a:srgbClr val="54BE71"/>
                </a:solidFill>
                <a:latin typeface="Poppins Medium"/>
              </a:rPr>
              <a:t>website </a:t>
            </a:r>
            <a:r>
              <a:rPr lang="en-US" sz="1934">
                <a:solidFill>
                  <a:srgbClr val="000000"/>
                </a:solidFill>
                <a:latin typeface="Poppins Medium"/>
              </a:rPr>
              <a:t>for stroke prevention info/local services and trialling health instructors in the stroke rehab pathway</a:t>
            </a:r>
          </a:p>
          <a:p>
            <a:pPr algn="just" defTabSz="457200">
              <a:lnSpc>
                <a:spcPts val="2848"/>
              </a:lnSpc>
            </a:pPr>
            <a:endParaRPr lang="en-US" sz="1934">
              <a:solidFill>
                <a:srgbClr val="000000"/>
              </a:solidFill>
              <a:latin typeface="Poppins Medium"/>
            </a:endParaRPr>
          </a:p>
        </p:txBody>
      </p:sp>
      <p:sp>
        <p:nvSpPr>
          <p:cNvPr id="13" name="TextBox 13"/>
          <p:cNvSpPr txBox="1"/>
          <p:nvPr/>
        </p:nvSpPr>
        <p:spPr>
          <a:xfrm>
            <a:off x="3119993" y="932225"/>
            <a:ext cx="3004542" cy="736227"/>
          </a:xfrm>
          <a:prstGeom prst="rect">
            <a:avLst/>
          </a:prstGeom>
        </p:spPr>
        <p:txBody>
          <a:bodyPr lIns="0" tIns="0" rIns="0" bIns="0" rtlCol="0" anchor="t">
            <a:spAutoFit/>
          </a:bodyPr>
          <a:lstStyle/>
          <a:p>
            <a:pPr algn="ctr" defTabSz="457200">
              <a:lnSpc>
                <a:spcPts val="6250"/>
              </a:lnSpc>
            </a:pPr>
            <a:r>
              <a:rPr lang="en-US" sz="4464">
                <a:solidFill>
                  <a:srgbClr val="000000"/>
                </a:solidFill>
                <a:latin typeface="Canva Sans Bold"/>
              </a:rPr>
              <a:t>Next Steps</a:t>
            </a: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7F038-5AA5-C06E-7F45-2226880CFBDA}"/>
              </a:ext>
            </a:extLst>
          </p:cNvPr>
          <p:cNvPicPr>
            <a:picLocks noChangeAspect="1"/>
          </p:cNvPicPr>
          <p:nvPr/>
        </p:nvPicPr>
        <p:blipFill rotWithShape="1">
          <a:blip r:embed="rId3"/>
          <a:srcRect t="11501" r="2" b="3009"/>
          <a:stretch/>
        </p:blipFill>
        <p:spPr>
          <a:xfrm>
            <a:off x="15" y="857251"/>
            <a:ext cx="4537694" cy="2550694"/>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p:spPr>
      </p:pic>
      <p:pic>
        <p:nvPicPr>
          <p:cNvPr id="6" name="Picture 5">
            <a:extLst>
              <a:ext uri="{FF2B5EF4-FFF2-40B4-BE49-F238E27FC236}">
                <a16:creationId xmlns:a16="http://schemas.microsoft.com/office/drawing/2014/main" id="{0856AF44-C6B0-39B8-2758-D17928956940}"/>
              </a:ext>
            </a:extLst>
          </p:cNvPr>
          <p:cNvPicPr>
            <a:picLocks noChangeAspect="1"/>
          </p:cNvPicPr>
          <p:nvPr/>
        </p:nvPicPr>
        <p:blipFill rotWithShape="1">
          <a:blip r:embed="rId4"/>
          <a:srcRect r="2" b="513"/>
          <a:stretch/>
        </p:blipFill>
        <p:spPr>
          <a:xfrm>
            <a:off x="4606291" y="857251"/>
            <a:ext cx="4537709" cy="2550694"/>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8" name="Picture 7">
            <a:extLst>
              <a:ext uri="{FF2B5EF4-FFF2-40B4-BE49-F238E27FC236}">
                <a16:creationId xmlns:a16="http://schemas.microsoft.com/office/drawing/2014/main" id="{897FA2A1-F69E-574F-B61E-63AE5F35ED82}"/>
              </a:ext>
            </a:extLst>
          </p:cNvPr>
          <p:cNvPicPr>
            <a:picLocks noChangeAspect="1"/>
          </p:cNvPicPr>
          <p:nvPr/>
        </p:nvPicPr>
        <p:blipFill rotWithShape="1">
          <a:blip r:embed="rId5"/>
          <a:srcRect r="2" b="13675"/>
          <a:stretch/>
        </p:blipFill>
        <p:spPr>
          <a:xfrm>
            <a:off x="15" y="3474120"/>
            <a:ext cx="4537694" cy="252663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5" name="Content Placeholder 4">
            <a:extLst>
              <a:ext uri="{FF2B5EF4-FFF2-40B4-BE49-F238E27FC236}">
                <a16:creationId xmlns:a16="http://schemas.microsoft.com/office/drawing/2014/main" id="{7E64DF0F-374D-71B6-1839-DE1656D1D756}"/>
              </a:ext>
            </a:extLst>
          </p:cNvPr>
          <p:cNvPicPr>
            <a:picLocks noGrp="1" noChangeAspect="1"/>
          </p:cNvPicPr>
          <p:nvPr>
            <p:ph idx="1"/>
          </p:nvPr>
        </p:nvPicPr>
        <p:blipFill rotWithShape="1">
          <a:blip r:embed="rId6"/>
          <a:srcRect r="6162" b="1"/>
          <a:stretch/>
        </p:blipFill>
        <p:spPr>
          <a:xfrm>
            <a:off x="4606291" y="3474120"/>
            <a:ext cx="4537709" cy="252663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pic>
        <p:nvPicPr>
          <p:cNvPr id="11" name="Picture 10">
            <a:extLst>
              <a:ext uri="{FF2B5EF4-FFF2-40B4-BE49-F238E27FC236}">
                <a16:creationId xmlns:a16="http://schemas.microsoft.com/office/drawing/2014/main" id="{DF95686E-C7D8-FAC3-4B4F-D54C97DDC070}"/>
              </a:ext>
            </a:extLst>
          </p:cNvPr>
          <p:cNvPicPr>
            <a:picLocks noChangeAspect="1"/>
          </p:cNvPicPr>
          <p:nvPr/>
        </p:nvPicPr>
        <p:blipFill rotWithShape="1">
          <a:blip r:embed="rId7"/>
          <a:srcRect l="5341" r="7252" b="1"/>
          <a:stretch/>
        </p:blipFill>
        <p:spPr>
          <a:xfrm>
            <a:off x="2987802" y="2296229"/>
            <a:ext cx="3168396" cy="2265544"/>
          </a:xfrm>
          <a:prstGeom prst="rect">
            <a:avLst/>
          </a:prstGeom>
        </p:spPr>
      </p:pic>
    </p:spTree>
    <p:extLst>
      <p:ext uri="{BB962C8B-B14F-4D97-AF65-F5344CB8AC3E}">
        <p14:creationId xmlns:p14="http://schemas.microsoft.com/office/powerpoint/2010/main" val="1756940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130085" y="857250"/>
            <a:ext cx="2027831" cy="1710900"/>
            <a:chOff x="0" y="0"/>
            <a:chExt cx="812800" cy="685767"/>
          </a:xfrm>
        </p:grpSpPr>
        <p:sp>
          <p:nvSpPr>
            <p:cNvPr id="3" name="Freeform 3"/>
            <p:cNvSpPr/>
            <p:nvPr/>
          </p:nvSpPr>
          <p:spPr>
            <a:xfrm>
              <a:off x="0" y="0"/>
              <a:ext cx="812800" cy="685767"/>
            </a:xfrm>
            <a:custGeom>
              <a:avLst/>
              <a:gdLst/>
              <a:ahLst/>
              <a:cxnLst/>
              <a:rect l="l" t="t" r="r" b="b"/>
              <a:pathLst>
                <a:path w="812800" h="685767">
                  <a:moveTo>
                    <a:pt x="406400" y="0"/>
                  </a:moveTo>
                  <a:lnTo>
                    <a:pt x="812800" y="685767"/>
                  </a:lnTo>
                  <a:lnTo>
                    <a:pt x="0" y="685767"/>
                  </a:lnTo>
                  <a:lnTo>
                    <a:pt x="406400" y="0"/>
                  </a:lnTo>
                  <a:close/>
                </a:path>
              </a:pathLst>
            </a:custGeom>
            <a:solidFill>
              <a:srgbClr val="060644"/>
            </a:solidFill>
          </p:spPr>
          <p:txBody>
            <a:bodyPr/>
            <a:lstStyle/>
            <a:p>
              <a:pPr defTabSz="457200"/>
              <a:endParaRPr lang="en-GB" sz="900">
                <a:solidFill>
                  <a:prstClr val="black"/>
                </a:solidFill>
                <a:latin typeface="Calibri"/>
              </a:endParaRPr>
            </a:p>
          </p:txBody>
        </p:sp>
        <p:sp>
          <p:nvSpPr>
            <p:cNvPr id="4" name="TextBox 4"/>
            <p:cNvSpPr txBox="1"/>
            <p:nvPr/>
          </p:nvSpPr>
          <p:spPr>
            <a:xfrm>
              <a:off x="127000" y="251717"/>
              <a:ext cx="558800" cy="385067"/>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5" name="Group 5"/>
          <p:cNvGrpSpPr/>
          <p:nvPr/>
        </p:nvGrpSpPr>
        <p:grpSpPr>
          <a:xfrm rot="1810905">
            <a:off x="8297860" y="1643086"/>
            <a:ext cx="194173" cy="5830651"/>
            <a:chOff x="0" y="0"/>
            <a:chExt cx="102280" cy="3071289"/>
          </a:xfrm>
        </p:grpSpPr>
        <p:sp>
          <p:nvSpPr>
            <p:cNvPr id="6" name="Freeform 6"/>
            <p:cNvSpPr/>
            <p:nvPr/>
          </p:nvSpPr>
          <p:spPr>
            <a:xfrm>
              <a:off x="0" y="0"/>
              <a:ext cx="102280" cy="3071289"/>
            </a:xfrm>
            <a:custGeom>
              <a:avLst/>
              <a:gdLst/>
              <a:ahLst/>
              <a:cxnLst/>
              <a:rect l="l" t="t" r="r" b="b"/>
              <a:pathLst>
                <a:path w="102280" h="3071289">
                  <a:moveTo>
                    <a:pt x="0" y="0"/>
                  </a:moveTo>
                  <a:lnTo>
                    <a:pt x="102280" y="0"/>
                  </a:lnTo>
                  <a:lnTo>
                    <a:pt x="102280" y="3071289"/>
                  </a:lnTo>
                  <a:lnTo>
                    <a:pt x="0" y="3071289"/>
                  </a:lnTo>
                  <a:close/>
                </a:path>
              </a:pathLst>
            </a:custGeom>
            <a:solidFill>
              <a:srgbClr val="FFFFFF"/>
            </a:solidFill>
          </p:spPr>
          <p:txBody>
            <a:bodyPr/>
            <a:lstStyle/>
            <a:p>
              <a:pPr defTabSz="457200"/>
              <a:endParaRPr lang="en-GB" sz="900">
                <a:solidFill>
                  <a:prstClr val="black"/>
                </a:solidFill>
                <a:latin typeface="Calibri"/>
              </a:endParaRPr>
            </a:p>
          </p:txBody>
        </p:sp>
        <p:sp>
          <p:nvSpPr>
            <p:cNvPr id="7" name="TextBox 7"/>
            <p:cNvSpPr txBox="1"/>
            <p:nvPr/>
          </p:nvSpPr>
          <p:spPr>
            <a:xfrm>
              <a:off x="0" y="-66675"/>
              <a:ext cx="102280" cy="3137964"/>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grpSp>
        <p:nvGrpSpPr>
          <p:cNvPr id="8" name="Group 8"/>
          <p:cNvGrpSpPr/>
          <p:nvPr/>
        </p:nvGrpSpPr>
        <p:grpSpPr>
          <a:xfrm rot="1744249">
            <a:off x="8407198" y="1893726"/>
            <a:ext cx="1104355" cy="7294008"/>
            <a:chOff x="0" y="0"/>
            <a:chExt cx="581718" cy="3842111"/>
          </a:xfrm>
        </p:grpSpPr>
        <p:sp>
          <p:nvSpPr>
            <p:cNvPr id="9" name="Freeform 9"/>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2E2768"/>
            </a:solidFill>
          </p:spPr>
          <p:txBody>
            <a:bodyPr/>
            <a:lstStyle/>
            <a:p>
              <a:pPr defTabSz="457200"/>
              <a:endParaRPr lang="en-GB" sz="900">
                <a:solidFill>
                  <a:prstClr val="black"/>
                </a:solidFill>
                <a:latin typeface="Calibri"/>
              </a:endParaRPr>
            </a:p>
          </p:txBody>
        </p:sp>
        <p:sp>
          <p:nvSpPr>
            <p:cNvPr id="10" name="TextBox 10"/>
            <p:cNvSpPr txBox="1"/>
            <p:nvPr/>
          </p:nvSpPr>
          <p:spPr>
            <a:xfrm>
              <a:off x="0" y="-66675"/>
              <a:ext cx="581718" cy="3908786"/>
            </a:xfrm>
            <a:prstGeom prst="rect">
              <a:avLst/>
            </a:prstGeom>
          </p:spPr>
          <p:txBody>
            <a:bodyPr lIns="25400" tIns="25400" rIns="25400" bIns="25400" rtlCol="0" anchor="ctr"/>
            <a:lstStyle/>
            <a:p>
              <a:pPr algn="ctr" defTabSz="457200">
                <a:lnSpc>
                  <a:spcPts val="1400"/>
                </a:lnSpc>
              </a:pPr>
              <a:endParaRPr sz="900">
                <a:solidFill>
                  <a:prstClr val="black"/>
                </a:solidFill>
                <a:latin typeface="Calibri"/>
              </a:endParaRPr>
            </a:p>
          </p:txBody>
        </p:sp>
      </p:grpSp>
      <p:sp>
        <p:nvSpPr>
          <p:cNvPr id="11" name="Freeform 11"/>
          <p:cNvSpPr/>
          <p:nvPr/>
        </p:nvSpPr>
        <p:spPr>
          <a:xfrm>
            <a:off x="7670704" y="2568150"/>
            <a:ext cx="1448486" cy="1716724"/>
          </a:xfrm>
          <a:custGeom>
            <a:avLst/>
            <a:gdLst/>
            <a:ahLst/>
            <a:cxnLst/>
            <a:rect l="l" t="t" r="r" b="b"/>
            <a:pathLst>
              <a:path w="2896971" h="3433447">
                <a:moveTo>
                  <a:pt x="0" y="0"/>
                </a:moveTo>
                <a:lnTo>
                  <a:pt x="2896971" y="0"/>
                </a:lnTo>
                <a:lnTo>
                  <a:pt x="2896971" y="3433446"/>
                </a:lnTo>
                <a:lnTo>
                  <a:pt x="0" y="34334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GB" sz="900">
              <a:solidFill>
                <a:prstClr val="black"/>
              </a:solidFill>
              <a:latin typeface="Calibri"/>
            </a:endParaRPr>
          </a:p>
        </p:txBody>
      </p:sp>
      <p:sp>
        <p:nvSpPr>
          <p:cNvPr id="12" name="TextBox 12"/>
          <p:cNvSpPr txBox="1"/>
          <p:nvPr/>
        </p:nvSpPr>
        <p:spPr>
          <a:xfrm>
            <a:off x="192431" y="1655550"/>
            <a:ext cx="7478273" cy="4047518"/>
          </a:xfrm>
          <a:prstGeom prst="rect">
            <a:avLst/>
          </a:prstGeom>
        </p:spPr>
        <p:txBody>
          <a:bodyPr lIns="0" tIns="0" rIns="0" bIns="0" rtlCol="0" anchor="t">
            <a:spAutoFit/>
          </a:bodyPr>
          <a:lstStyle/>
          <a:p>
            <a:pPr marL="442926" lvl="1" indent="-221463" algn="just" defTabSz="457200">
              <a:lnSpc>
                <a:spcPts val="2872"/>
              </a:lnSpc>
              <a:buFont typeface="Arial"/>
              <a:buChar char="•"/>
            </a:pPr>
            <a:r>
              <a:rPr lang="en-US" sz="2052">
                <a:solidFill>
                  <a:srgbClr val="000000"/>
                </a:solidFill>
                <a:latin typeface="Poppins Medium"/>
              </a:rPr>
              <a:t>Literature review of research linked to behaviour change models for successful secondary prevention</a:t>
            </a:r>
          </a:p>
          <a:p>
            <a:pPr marL="442926" lvl="1" indent="-221463" algn="just" defTabSz="457200">
              <a:lnSpc>
                <a:spcPts val="2872"/>
              </a:lnSpc>
              <a:buFont typeface="Arial"/>
              <a:buChar char="•"/>
            </a:pPr>
            <a:r>
              <a:rPr lang="en-US" sz="2052">
                <a:solidFill>
                  <a:srgbClr val="000000"/>
                </a:solidFill>
                <a:latin typeface="Poppins Medium"/>
              </a:rPr>
              <a:t>Map what is being done</a:t>
            </a:r>
          </a:p>
          <a:p>
            <a:pPr marL="442926" lvl="1" indent="-221463" algn="just" defTabSz="457200">
              <a:lnSpc>
                <a:spcPts val="2872"/>
              </a:lnSpc>
              <a:buFont typeface="Arial"/>
              <a:buChar char="•"/>
            </a:pPr>
            <a:r>
              <a:rPr lang="en-US" sz="2052">
                <a:solidFill>
                  <a:srgbClr val="000000"/>
                </a:solidFill>
                <a:latin typeface="Poppins Medium"/>
              </a:rPr>
              <a:t>? quick wins (BP, workforce/ who does it, staff education)</a:t>
            </a:r>
          </a:p>
          <a:p>
            <a:pPr marL="442926" lvl="1" indent="-221463" algn="just" defTabSz="457200">
              <a:lnSpc>
                <a:spcPts val="2872"/>
              </a:lnSpc>
              <a:buFont typeface="Arial"/>
              <a:buChar char="•"/>
            </a:pPr>
            <a:r>
              <a:rPr lang="en-US" sz="2052">
                <a:solidFill>
                  <a:srgbClr val="000000"/>
                </a:solidFill>
                <a:latin typeface="Poppins Medium"/>
              </a:rPr>
              <a:t>A PPV, possibly with national focus, is used to design any resources and delivery</a:t>
            </a:r>
          </a:p>
          <a:p>
            <a:pPr marL="442926" lvl="1" indent="-221463" algn="just" defTabSz="457200">
              <a:lnSpc>
                <a:spcPts val="2872"/>
              </a:lnSpc>
              <a:buFont typeface="Arial"/>
              <a:buChar char="•"/>
            </a:pPr>
            <a:r>
              <a:rPr lang="en-US" sz="2052">
                <a:solidFill>
                  <a:srgbClr val="000000"/>
                </a:solidFill>
                <a:latin typeface="Poppins Medium"/>
              </a:rPr>
              <a:t>HWB coaches - emerging practice. Is there a brain and heart health approach we could take?</a:t>
            </a:r>
          </a:p>
          <a:p>
            <a:pPr marL="433335" lvl="1" indent="-216668" algn="just" defTabSz="457200">
              <a:lnSpc>
                <a:spcPts val="2810"/>
              </a:lnSpc>
              <a:buFont typeface="Arial"/>
              <a:buChar char="•"/>
            </a:pPr>
            <a:r>
              <a:rPr lang="en-US" sz="2007">
                <a:solidFill>
                  <a:srgbClr val="000000"/>
                </a:solidFill>
                <a:latin typeface="Poppins Medium"/>
              </a:rPr>
              <a:t>COP for brain and heart health prevention leads and mapping of services. ?CVD prevent</a:t>
            </a:r>
          </a:p>
        </p:txBody>
      </p:sp>
      <p:sp>
        <p:nvSpPr>
          <p:cNvPr id="13" name="TextBox 13"/>
          <p:cNvSpPr txBox="1"/>
          <p:nvPr/>
        </p:nvSpPr>
        <p:spPr>
          <a:xfrm>
            <a:off x="1927332" y="776288"/>
            <a:ext cx="4918026" cy="690445"/>
          </a:xfrm>
          <a:prstGeom prst="rect">
            <a:avLst/>
          </a:prstGeom>
        </p:spPr>
        <p:txBody>
          <a:bodyPr lIns="0" tIns="0" rIns="0" bIns="0" rtlCol="0" anchor="t">
            <a:spAutoFit/>
          </a:bodyPr>
          <a:lstStyle/>
          <a:p>
            <a:pPr algn="ctr" defTabSz="457200">
              <a:lnSpc>
                <a:spcPts val="5900"/>
              </a:lnSpc>
            </a:pPr>
            <a:r>
              <a:rPr lang="en-US" sz="4214">
                <a:solidFill>
                  <a:srgbClr val="000000"/>
                </a:solidFill>
                <a:latin typeface="Canva Sans Bold"/>
              </a:rPr>
              <a:t>Recommendations</a:t>
            </a:r>
          </a:p>
        </p:txBody>
      </p:sp>
    </p:spTree>
  </p:cSld>
  <p:clrMapOvr>
    <a:masterClrMapping/>
  </p:clrMapOvr>
  <p:transition spd="slow">
    <p:wip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539552" y="1916832"/>
            <a:ext cx="8424862" cy="3744416"/>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8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Health Inequalities discussion 3 </a:t>
            </a:r>
            <a:endParaRPr lang="en-GB" sz="4800" b="1" dirty="0">
              <a:solidFill>
                <a:srgbClr val="7030A0"/>
              </a:solidFill>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effectLst/>
                <a:latin typeface="Arial" panose="020B0604020202020204" pitchFamily="34" charset="0"/>
                <a:ea typeface="Calibri" panose="020F0502020204030204" pitchFamily="34" charset="0"/>
                <a:cs typeface="Times New Roman" panose="02020603050405020304" pitchFamily="18" charset="0"/>
              </a:rPr>
              <a:t>CSP Head of Practice Improvement Helen Sharma &amp; CSP Professional Advisor Clare Aldridge </a:t>
            </a:r>
            <a:endParaRPr lang="en-GB" b="1" dirty="0">
              <a:solidFill>
                <a:schemeClr val="accent4">
                  <a:lumMod val="75000"/>
                </a:schemeClr>
              </a:solidFill>
              <a:highlight>
                <a:srgbClr val="FFFF00"/>
              </a:highlight>
              <a:latin typeface="Arial"/>
              <a:cs typeface="Arial"/>
            </a:endParaRPr>
          </a:p>
        </p:txBody>
      </p:sp>
      <p:pic>
        <p:nvPicPr>
          <p:cNvPr id="3" name="Picture 2">
            <a:extLst>
              <a:ext uri="{FF2B5EF4-FFF2-40B4-BE49-F238E27FC236}">
                <a16:creationId xmlns:a16="http://schemas.microsoft.com/office/drawing/2014/main" id="{50462F03-E5B3-7B88-D576-2D1BD828C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200" y="188640"/>
            <a:ext cx="1531888" cy="1531888"/>
          </a:xfrm>
          <a:prstGeom prst="rect">
            <a:avLst/>
          </a:prstGeom>
        </p:spPr>
      </p:pic>
    </p:spTree>
    <p:extLst>
      <p:ext uri="{BB962C8B-B14F-4D97-AF65-F5344CB8AC3E}">
        <p14:creationId xmlns:p14="http://schemas.microsoft.com/office/powerpoint/2010/main" val="7536984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6F09BFE-4F99-435E-821A-6283E4B30A0E}"/>
              </a:ext>
            </a:extLst>
          </p:cNvPr>
          <p:cNvSpPr>
            <a:spLocks noChangeArrowheads="1"/>
          </p:cNvSpPr>
          <p:nvPr/>
        </p:nvSpPr>
        <p:spPr bwMode="auto">
          <a:xfrm>
            <a:off x="714375" y="1848969"/>
            <a:ext cx="8329613" cy="260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GB" sz="2100" b="1" dirty="0">
                <a:solidFill>
                  <a:srgbClr val="000000"/>
                </a:solidFill>
                <a:highlight>
                  <a:srgbClr val="FAFBF8"/>
                </a:highlight>
              </a:rPr>
              <a:t>15% Solutions</a:t>
            </a:r>
            <a:endParaRPr lang="en-US" altLang="en-US" sz="2100" dirty="0">
              <a:solidFill>
                <a:prstClr val="black"/>
              </a:solidFill>
            </a:endParaRPr>
          </a:p>
          <a:p>
            <a:pPr algn="ctr" defTabSz="685800"/>
            <a:r>
              <a:rPr lang="en-US" altLang="en-US" sz="3600" dirty="0">
                <a:solidFill>
                  <a:srgbClr val="B69C53"/>
                </a:solidFill>
                <a:cs typeface="Arial" panose="020B0604020202020204" pitchFamily="34" charset="0"/>
              </a:rPr>
              <a:t>Discover and focus on what each person has the freedom and resources to do now to contribute towards tackling health inequalities.</a:t>
            </a:r>
            <a:endParaRPr lang="en-US" altLang="en-US" sz="3600" dirty="0">
              <a:solidFill>
                <a:prstClr val="black"/>
              </a:solidFill>
            </a:endParaRPr>
          </a:p>
        </p:txBody>
      </p:sp>
    </p:spTree>
    <p:extLst>
      <p:ext uri="{BB962C8B-B14F-4D97-AF65-F5344CB8AC3E}">
        <p14:creationId xmlns:p14="http://schemas.microsoft.com/office/powerpoint/2010/main" val="30903036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6F09BFE-4F99-435E-821A-6283E4B30A0E}"/>
              </a:ext>
            </a:extLst>
          </p:cNvPr>
          <p:cNvSpPr>
            <a:spLocks noChangeArrowheads="1"/>
          </p:cNvSpPr>
          <p:nvPr/>
        </p:nvSpPr>
        <p:spPr bwMode="auto">
          <a:xfrm>
            <a:off x="532210" y="1730350"/>
            <a:ext cx="8329613" cy="42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GB" sz="2100" b="1" dirty="0">
                <a:solidFill>
                  <a:srgbClr val="000000"/>
                </a:solidFill>
                <a:highlight>
                  <a:srgbClr val="FAFBF8"/>
                </a:highlight>
              </a:rPr>
              <a:t>15% Solutions</a:t>
            </a:r>
          </a:p>
          <a:p>
            <a:pPr defTabSz="685800"/>
            <a:endParaRPr lang="en-GB" altLang="en-US" sz="2100" b="1" dirty="0">
              <a:solidFill>
                <a:srgbClr val="000000"/>
              </a:solidFill>
              <a:highlight>
                <a:srgbClr val="FAFBF8"/>
              </a:highlight>
            </a:endParaRPr>
          </a:p>
          <a:p>
            <a:pPr defTabSz="342900">
              <a:buFont typeface="Arial" panose="020B0604020202020204" pitchFamily="34" charset="0"/>
              <a:buChar char="•"/>
            </a:pPr>
            <a:r>
              <a:rPr lang="en-GB" sz="2100" dirty="0">
                <a:solidFill>
                  <a:srgbClr val="000000"/>
                </a:solidFill>
                <a:highlight>
                  <a:srgbClr val="FAFBF8"/>
                </a:highlight>
              </a:rPr>
              <a:t>First in pairs, generates a list of </a:t>
            </a:r>
            <a:r>
              <a:rPr lang="en-GB" sz="2100" b="1" dirty="0">
                <a:solidFill>
                  <a:srgbClr val="000000"/>
                </a:solidFill>
                <a:highlight>
                  <a:srgbClr val="FAFBF8"/>
                </a:highlight>
              </a:rPr>
              <a:t>15% Solutions</a:t>
            </a:r>
            <a:r>
              <a:rPr lang="en-GB" sz="2100" dirty="0">
                <a:solidFill>
                  <a:srgbClr val="000000"/>
                </a:solidFill>
                <a:highlight>
                  <a:srgbClr val="FAFBF8"/>
                </a:highlight>
              </a:rPr>
              <a:t>. </a:t>
            </a:r>
            <a:r>
              <a:rPr lang="en-GB" sz="2100" b="1" dirty="0">
                <a:solidFill>
                  <a:srgbClr val="000000"/>
                </a:solidFill>
                <a:highlight>
                  <a:srgbClr val="FAFBF8"/>
                </a:highlight>
              </a:rPr>
              <a:t>5 min</a:t>
            </a:r>
            <a:r>
              <a:rPr lang="en-GB" sz="2100" dirty="0">
                <a:solidFill>
                  <a:srgbClr val="000000"/>
                </a:solidFill>
                <a:highlight>
                  <a:srgbClr val="FAFBF8"/>
                </a:highlight>
              </a:rPr>
              <a:t>.</a:t>
            </a:r>
          </a:p>
          <a:p>
            <a:pPr defTabSz="342900"/>
            <a:endParaRPr lang="en-GB" sz="2100" dirty="0">
              <a:solidFill>
                <a:srgbClr val="000000"/>
              </a:solidFill>
              <a:highlight>
                <a:srgbClr val="FAFBF8"/>
              </a:highlight>
            </a:endParaRPr>
          </a:p>
          <a:p>
            <a:pPr defTabSz="342900">
              <a:buFont typeface="Arial" panose="020B0604020202020204" pitchFamily="34" charset="0"/>
              <a:buChar char="•"/>
            </a:pPr>
            <a:r>
              <a:rPr lang="en-GB" sz="2100" dirty="0">
                <a:solidFill>
                  <a:srgbClr val="000000"/>
                </a:solidFill>
                <a:highlight>
                  <a:srgbClr val="FAFBF8"/>
                </a:highlight>
              </a:rPr>
              <a:t>Individuals share their ideas with a small group (4 members). </a:t>
            </a:r>
            <a:r>
              <a:rPr lang="en-GB" sz="2100" b="1" dirty="0">
                <a:solidFill>
                  <a:srgbClr val="000000"/>
                </a:solidFill>
                <a:highlight>
                  <a:srgbClr val="FAFBF8"/>
                </a:highlight>
              </a:rPr>
              <a:t>2 min</a:t>
            </a:r>
            <a:r>
              <a:rPr lang="en-GB" sz="2100" dirty="0">
                <a:solidFill>
                  <a:srgbClr val="000000"/>
                </a:solidFill>
                <a:highlight>
                  <a:srgbClr val="FAFBF8"/>
                </a:highlight>
              </a:rPr>
              <a:t>. per pair.</a:t>
            </a:r>
          </a:p>
          <a:p>
            <a:pPr defTabSz="342900"/>
            <a:endParaRPr lang="en-GB" sz="2100" dirty="0">
              <a:solidFill>
                <a:srgbClr val="000000"/>
              </a:solidFill>
              <a:highlight>
                <a:srgbClr val="FAFBF8"/>
              </a:highlight>
            </a:endParaRPr>
          </a:p>
          <a:p>
            <a:pPr defTabSz="342900">
              <a:buFont typeface="Arial" panose="020B0604020202020204" pitchFamily="34" charset="0"/>
              <a:buChar char="•"/>
            </a:pPr>
            <a:r>
              <a:rPr lang="en-GB" sz="2100" dirty="0">
                <a:solidFill>
                  <a:srgbClr val="000000"/>
                </a:solidFill>
                <a:highlight>
                  <a:srgbClr val="FAFBF8"/>
                </a:highlight>
              </a:rPr>
              <a:t>Group members provide a consultation to one another (asking clarifying questions and offering advice). </a:t>
            </a:r>
            <a:r>
              <a:rPr lang="en-GB" sz="2100" b="1" dirty="0">
                <a:solidFill>
                  <a:srgbClr val="000000"/>
                </a:solidFill>
                <a:highlight>
                  <a:srgbClr val="FAFBF8"/>
                </a:highlight>
              </a:rPr>
              <a:t>2 min</a:t>
            </a:r>
            <a:r>
              <a:rPr lang="en-GB" sz="2100" dirty="0">
                <a:solidFill>
                  <a:srgbClr val="000000"/>
                </a:solidFill>
                <a:highlight>
                  <a:srgbClr val="FAFBF8"/>
                </a:highlight>
              </a:rPr>
              <a:t>. per person and one person at a time.</a:t>
            </a:r>
          </a:p>
          <a:p>
            <a:pPr defTabSz="342900">
              <a:buFont typeface="Arial" panose="020B0604020202020204" pitchFamily="34" charset="0"/>
              <a:buChar char="•"/>
            </a:pPr>
            <a:endParaRPr lang="en-GB" sz="2100" b="1" dirty="0">
              <a:solidFill>
                <a:srgbClr val="000000"/>
              </a:solidFill>
              <a:highlight>
                <a:srgbClr val="FAFBF8"/>
              </a:highlight>
            </a:endParaRPr>
          </a:p>
          <a:p>
            <a:pPr defTabSz="342900"/>
            <a:r>
              <a:rPr lang="en-GB" sz="2100" b="1" dirty="0">
                <a:solidFill>
                  <a:srgbClr val="000000"/>
                </a:solidFill>
                <a:highlight>
                  <a:srgbClr val="FAFBF8"/>
                </a:highlight>
              </a:rPr>
              <a:t>Please note down and share your top 3 ideas</a:t>
            </a:r>
          </a:p>
          <a:p>
            <a:pPr defTabSz="685800"/>
            <a:endParaRPr lang="en-US" altLang="en-US" sz="2100" dirty="0">
              <a:solidFill>
                <a:prstClr val="black"/>
              </a:solidFill>
            </a:endParaRPr>
          </a:p>
        </p:txBody>
      </p:sp>
    </p:spTree>
    <p:extLst>
      <p:ext uri="{BB962C8B-B14F-4D97-AF65-F5344CB8AC3E}">
        <p14:creationId xmlns:p14="http://schemas.microsoft.com/office/powerpoint/2010/main" val="8590039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78886" y="1336710"/>
            <a:ext cx="51435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94904" y="1153655"/>
            <a:ext cx="4759657"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46681" y="2971475"/>
            <a:ext cx="1876484"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18751" y="1496845"/>
            <a:ext cx="51435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614065" y="1703623"/>
            <a:ext cx="3238727"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F54575B5-F183-D9AE-F787-BC0BC2D48F03}"/>
              </a:ext>
            </a:extLst>
          </p:cNvPr>
          <p:cNvSpPr>
            <a:spLocks noGrp="1"/>
          </p:cNvSpPr>
          <p:nvPr>
            <p:ph type="title"/>
          </p:nvPr>
        </p:nvSpPr>
        <p:spPr>
          <a:xfrm>
            <a:off x="619797" y="1297392"/>
            <a:ext cx="3172575" cy="2826869"/>
          </a:xfrm>
        </p:spPr>
        <p:txBody>
          <a:bodyPr anchor="b">
            <a:normAutofit/>
          </a:bodyPr>
          <a:lstStyle/>
          <a:p>
            <a:pPr algn="r"/>
            <a:r>
              <a:rPr lang="en-GB" sz="3000" dirty="0">
                <a:solidFill>
                  <a:srgbClr val="FFFFFF"/>
                </a:solidFill>
              </a:rPr>
              <a:t>Please share your health inequalities project and work with the CSP</a:t>
            </a:r>
          </a:p>
        </p:txBody>
      </p:sp>
      <p:sp>
        <p:nvSpPr>
          <p:cNvPr id="9" name="TextBox 8">
            <a:extLst>
              <a:ext uri="{FF2B5EF4-FFF2-40B4-BE49-F238E27FC236}">
                <a16:creationId xmlns:a16="http://schemas.microsoft.com/office/drawing/2014/main" id="{7946239A-73D7-25EC-067F-10EDF97B4B9E}"/>
              </a:ext>
            </a:extLst>
          </p:cNvPr>
          <p:cNvSpPr txBox="1"/>
          <p:nvPr/>
        </p:nvSpPr>
        <p:spPr>
          <a:xfrm>
            <a:off x="4732423" y="4577743"/>
            <a:ext cx="4090733" cy="923330"/>
          </a:xfrm>
          <a:prstGeom prst="rect">
            <a:avLst/>
          </a:prstGeom>
          <a:noFill/>
        </p:spPr>
        <p:txBody>
          <a:bodyPr wrap="square" rtlCol="0">
            <a:spAutoFit/>
          </a:bodyPr>
          <a:lstStyle/>
          <a:p>
            <a:pPr defTabSz="342900"/>
            <a:r>
              <a:rPr lang="en-GB" sz="2700" dirty="0">
                <a:solidFill>
                  <a:prstClr val="black"/>
                </a:solidFill>
                <a:latin typeface="Calibri" panose="020F0502020204030204"/>
                <a:hlinkClick r:id="rId3"/>
              </a:rPr>
              <a:t>https://forms.office.com/e/DXwYyUBuF</a:t>
            </a:r>
            <a:r>
              <a:rPr lang="en-GB" sz="2700" dirty="0">
                <a:solidFill>
                  <a:prstClr val="black"/>
                </a:solidFill>
                <a:latin typeface="Calibri" panose="020F0502020204030204"/>
              </a:rPr>
              <a:t> </a:t>
            </a:r>
          </a:p>
        </p:txBody>
      </p:sp>
      <p:pic>
        <p:nvPicPr>
          <p:cNvPr id="13" name="Picture 12">
            <a:extLst>
              <a:ext uri="{FF2B5EF4-FFF2-40B4-BE49-F238E27FC236}">
                <a16:creationId xmlns:a16="http://schemas.microsoft.com/office/drawing/2014/main" id="{A6C1BEE1-2F99-1BBA-84BE-FD345177A151}"/>
              </a:ext>
            </a:extLst>
          </p:cNvPr>
          <p:cNvPicPr>
            <a:picLocks noChangeAspect="1"/>
          </p:cNvPicPr>
          <p:nvPr/>
        </p:nvPicPr>
        <p:blipFill>
          <a:blip r:embed="rId4"/>
          <a:stretch>
            <a:fillRect/>
          </a:stretch>
        </p:blipFill>
        <p:spPr>
          <a:xfrm>
            <a:off x="4958848" y="1065642"/>
            <a:ext cx="3539708" cy="3495043"/>
          </a:xfrm>
          <a:prstGeom prst="rect">
            <a:avLst/>
          </a:prstGeom>
        </p:spPr>
      </p:pic>
    </p:spTree>
    <p:extLst>
      <p:ext uri="{BB962C8B-B14F-4D97-AF65-F5344CB8AC3E}">
        <p14:creationId xmlns:p14="http://schemas.microsoft.com/office/powerpoint/2010/main" val="26713791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107504" y="908720"/>
            <a:ext cx="8424862" cy="525658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000" b="1" noProof="0" dirty="0">
                <a:solidFill>
                  <a:srgbClr val="5D2884"/>
                </a:solidFill>
              </a:rPr>
              <a:t>Before you go….</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lang="en-GB" sz="2800" b="1" noProof="0" dirty="0">
              <a:solidFill>
                <a:srgbClr val="5D2884"/>
              </a:solidFill>
            </a:endParaRPr>
          </a:p>
          <a:p>
            <a:pPr marL="0" lvl="0" indent="0">
              <a:spcBef>
                <a:spcPts val="0"/>
              </a:spcBef>
              <a:buNone/>
              <a:defRPr/>
            </a:pPr>
            <a:endParaRPr lang="en-GB" sz="2000" b="1" dirty="0">
              <a:solidFill>
                <a:srgbClr val="5D2884"/>
              </a:solidFill>
              <a:latin typeface="Calibri"/>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4000" b="1" i="0" u="none" strike="noStrike" kern="1200" cap="none" spc="0" normalizeH="0" baseline="0" noProof="0" dirty="0">
              <a:ln>
                <a:noFill/>
              </a:ln>
              <a:solidFill>
                <a:srgbClr val="5D2884"/>
              </a:solidFill>
              <a:effectLst/>
              <a:uLnTx/>
              <a:uFillTx/>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134" y="188640"/>
            <a:ext cx="1709936" cy="1709936"/>
          </a:xfrm>
          <a:prstGeom prst="rect">
            <a:avLst/>
          </a:prstGeom>
        </p:spPr>
      </p:pic>
      <p:pic>
        <p:nvPicPr>
          <p:cNvPr id="6" name="Picture 5">
            <a:extLst>
              <a:ext uri="{FF2B5EF4-FFF2-40B4-BE49-F238E27FC236}">
                <a16:creationId xmlns:a16="http://schemas.microsoft.com/office/drawing/2014/main" id="{64DB6F9E-9A18-4B6B-8E0D-DF1B9251E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08" y="2564904"/>
            <a:ext cx="5031292" cy="3237575"/>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EB3565DF-F351-49DD-02B1-AEE781AE7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9896" y="2213486"/>
            <a:ext cx="3029322" cy="3029322"/>
          </a:xfrm>
          <a:prstGeom prst="rect">
            <a:avLst/>
          </a:prstGeom>
        </p:spPr>
      </p:pic>
      <p:sp>
        <p:nvSpPr>
          <p:cNvPr id="5" name="TextBox 4">
            <a:extLst>
              <a:ext uri="{FF2B5EF4-FFF2-40B4-BE49-F238E27FC236}">
                <a16:creationId xmlns:a16="http://schemas.microsoft.com/office/drawing/2014/main" id="{75500F85-84D0-C932-2951-EB84DAAB3B88}"/>
              </a:ext>
            </a:extLst>
          </p:cNvPr>
          <p:cNvSpPr txBox="1"/>
          <p:nvPr/>
        </p:nvSpPr>
        <p:spPr>
          <a:xfrm>
            <a:off x="5816748" y="4959425"/>
            <a:ext cx="3029322" cy="1631216"/>
          </a:xfrm>
          <a:prstGeom prst="rect">
            <a:avLst/>
          </a:prstGeom>
          <a:noFill/>
        </p:spPr>
        <p:txBody>
          <a:bodyPr wrap="square" rtlCol="0">
            <a:spAutoFit/>
          </a:bodyPr>
          <a:lstStyle/>
          <a:p>
            <a:r>
              <a:rPr lang="en-GB" sz="2000" dirty="0"/>
              <a:t>Please tell us your reflections and actions using this QR code or </a:t>
            </a:r>
            <a:r>
              <a:rPr lang="en-GB" sz="2000" b="1" dirty="0"/>
              <a:t>visit menti.com </a:t>
            </a:r>
            <a:r>
              <a:rPr lang="en-GB" sz="2000" dirty="0"/>
              <a:t>and enter code: </a:t>
            </a:r>
            <a:r>
              <a:rPr lang="en-GB" sz="2000" b="1" dirty="0"/>
              <a:t>7487 0046</a:t>
            </a:r>
          </a:p>
        </p:txBody>
      </p:sp>
    </p:spTree>
    <p:extLst>
      <p:ext uri="{BB962C8B-B14F-4D97-AF65-F5344CB8AC3E}">
        <p14:creationId xmlns:p14="http://schemas.microsoft.com/office/powerpoint/2010/main" val="42096380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107504" y="908720"/>
            <a:ext cx="8640960" cy="594928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000" b="1" noProof="0" dirty="0">
                <a:solidFill>
                  <a:srgbClr val="5D2884"/>
                </a:solidFill>
              </a:rPr>
              <a:t>Dates for your diary</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2800" b="1" dirty="0">
                <a:solidFill>
                  <a:srgbClr val="5D2884"/>
                </a:solidFill>
              </a:rPr>
              <a:t>Upcoming series of events focused on international recruitment:</a:t>
            </a:r>
            <a:br>
              <a:rPr lang="en-GB" sz="2800" b="1" dirty="0">
                <a:solidFill>
                  <a:srgbClr val="5D2884"/>
                </a:solidFill>
              </a:rPr>
            </a:br>
            <a:endParaRPr lang="en-GB" sz="2800" b="1" noProof="0" dirty="0">
              <a:solidFill>
                <a:srgbClr val="5D2884"/>
              </a:solidFill>
            </a:endParaRPr>
          </a:p>
          <a:p>
            <a:pPr>
              <a:spcBef>
                <a:spcPts val="0"/>
              </a:spcBef>
              <a:defRPr/>
            </a:pPr>
            <a:r>
              <a:rPr lang="en-GB" sz="2800" b="1" dirty="0">
                <a:solidFill>
                  <a:srgbClr val="7030A0"/>
                </a:solidFill>
                <a:effectLst/>
                <a:latin typeface="Helvetica" panose="020B0604020202020204" pitchFamily="34" charset="0"/>
                <a:ea typeface="Aptos" panose="020B0004020202020204" pitchFamily="34" charset="0"/>
              </a:rPr>
              <a:t>Wednesday 10 July</a:t>
            </a:r>
            <a:r>
              <a:rPr lang="en-GB" sz="2800" dirty="0">
                <a:solidFill>
                  <a:srgbClr val="000000"/>
                </a:solidFill>
                <a:effectLst/>
                <a:latin typeface="Helvetica" panose="020B0604020202020204" pitchFamily="34" charset="0"/>
                <a:ea typeface="Aptos" panose="020B0004020202020204" pitchFamily="34" charset="0"/>
              </a:rPr>
              <a:t> 12:30 </a:t>
            </a:r>
            <a:r>
              <a:rPr lang="en-GB" sz="2400" dirty="0">
                <a:solidFill>
                  <a:srgbClr val="000000"/>
                </a:solidFill>
                <a:effectLst/>
                <a:latin typeface="Helvetica" panose="020B0604020202020204" pitchFamily="34" charset="0"/>
                <a:ea typeface="Aptos" panose="020B0004020202020204" pitchFamily="34" charset="0"/>
              </a:rPr>
              <a:t>(online event 1)</a:t>
            </a:r>
          </a:p>
          <a:p>
            <a:pPr>
              <a:spcBef>
                <a:spcPts val="0"/>
              </a:spcBef>
              <a:defRPr/>
            </a:pPr>
            <a:r>
              <a:rPr lang="en-GB" sz="2800" b="1" dirty="0">
                <a:solidFill>
                  <a:srgbClr val="7030A0"/>
                </a:solidFill>
                <a:effectLst/>
                <a:latin typeface="Helvetica" panose="020B0604020202020204" pitchFamily="34" charset="0"/>
                <a:ea typeface="Aptos" panose="020B0004020202020204" pitchFamily="34" charset="0"/>
              </a:rPr>
              <a:t>Wednesday 11</a:t>
            </a:r>
            <a:r>
              <a:rPr lang="en-GB" sz="2800" b="1" baseline="30000" dirty="0">
                <a:solidFill>
                  <a:srgbClr val="7030A0"/>
                </a:solidFill>
                <a:effectLst/>
                <a:latin typeface="Helvetica" panose="020B0604020202020204" pitchFamily="34" charset="0"/>
                <a:ea typeface="Aptos" panose="020B0004020202020204" pitchFamily="34" charset="0"/>
              </a:rPr>
              <a:t>th</a:t>
            </a:r>
            <a:r>
              <a:rPr lang="en-GB" sz="2800" b="1" dirty="0">
                <a:solidFill>
                  <a:srgbClr val="7030A0"/>
                </a:solidFill>
                <a:effectLst/>
                <a:latin typeface="Helvetica" panose="020B0604020202020204" pitchFamily="34" charset="0"/>
                <a:ea typeface="Aptos" panose="020B0004020202020204" pitchFamily="34" charset="0"/>
              </a:rPr>
              <a:t> September</a:t>
            </a:r>
            <a:r>
              <a:rPr lang="en-GB" sz="2800" dirty="0">
                <a:solidFill>
                  <a:srgbClr val="000000"/>
                </a:solidFill>
                <a:effectLst/>
                <a:latin typeface="Helvetica" panose="020B0604020202020204" pitchFamily="34" charset="0"/>
                <a:ea typeface="Aptos" panose="020B0004020202020204" pitchFamily="34" charset="0"/>
              </a:rPr>
              <a:t> 12:30 </a:t>
            </a:r>
            <a:r>
              <a:rPr lang="en-GB" sz="2400" dirty="0">
                <a:solidFill>
                  <a:srgbClr val="000000"/>
                </a:solidFill>
                <a:effectLst/>
                <a:latin typeface="Helvetica" panose="020B0604020202020204" pitchFamily="34" charset="0"/>
                <a:ea typeface="Aptos" panose="020B0004020202020204" pitchFamily="34" charset="0"/>
              </a:rPr>
              <a:t>(online event 2)</a:t>
            </a:r>
          </a:p>
          <a:p>
            <a:pPr>
              <a:spcBef>
                <a:spcPts val="0"/>
              </a:spcBef>
              <a:defRPr/>
            </a:pPr>
            <a:r>
              <a:rPr lang="en-GB" sz="2800" b="1" dirty="0">
                <a:solidFill>
                  <a:srgbClr val="7030A0"/>
                </a:solidFill>
                <a:effectLst/>
                <a:latin typeface="Helvetica" panose="020B0604020202020204" pitchFamily="34" charset="0"/>
                <a:ea typeface="Aptos" panose="020B0004020202020204" pitchFamily="34" charset="0"/>
              </a:rPr>
              <a:t>Thursday 7</a:t>
            </a:r>
            <a:r>
              <a:rPr lang="en-GB" sz="2800" b="1" baseline="30000" dirty="0">
                <a:solidFill>
                  <a:srgbClr val="7030A0"/>
                </a:solidFill>
                <a:effectLst/>
                <a:latin typeface="Helvetica" panose="020B0604020202020204" pitchFamily="34" charset="0"/>
                <a:ea typeface="Aptos" panose="020B0004020202020204" pitchFamily="34" charset="0"/>
              </a:rPr>
              <a:t>th</a:t>
            </a:r>
            <a:r>
              <a:rPr lang="en-GB" sz="2800" b="1" dirty="0">
                <a:solidFill>
                  <a:srgbClr val="7030A0"/>
                </a:solidFill>
                <a:effectLst/>
                <a:latin typeface="Helvetica" panose="020B0604020202020204" pitchFamily="34" charset="0"/>
                <a:ea typeface="Aptos" panose="020B0004020202020204" pitchFamily="34" charset="0"/>
              </a:rPr>
              <a:t> November </a:t>
            </a:r>
            <a:r>
              <a:rPr lang="en-GB" sz="2400" dirty="0">
                <a:solidFill>
                  <a:srgbClr val="000000"/>
                </a:solidFill>
                <a:effectLst/>
                <a:latin typeface="Helvetica" panose="020B0604020202020204" pitchFamily="34" charset="0"/>
                <a:ea typeface="Aptos" panose="020B0004020202020204" pitchFamily="34" charset="0"/>
              </a:rPr>
              <a:t>(all day in-person event at London Holiday Inn Gatwick – venue to be confirmed subject to availability)</a:t>
            </a:r>
            <a:endParaRPr lang="en-GB" sz="2400" b="1" dirty="0">
              <a:solidFill>
                <a:srgbClr val="5D2884"/>
              </a:solidFill>
              <a:latin typeface="Calibri"/>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4000" b="1" i="0" u="none" strike="noStrike" kern="1200" cap="none" spc="0" normalizeH="0" baseline="0" noProof="0" dirty="0">
              <a:ln>
                <a:noFill/>
              </a:ln>
              <a:solidFill>
                <a:srgbClr val="5D2884"/>
              </a:solidFill>
              <a:effectLst/>
              <a:uLnTx/>
              <a:uFillTx/>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134" y="188640"/>
            <a:ext cx="1709936" cy="1709936"/>
          </a:xfrm>
          <a:prstGeom prst="rect">
            <a:avLst/>
          </a:prstGeom>
        </p:spPr>
      </p:pic>
    </p:spTree>
    <p:extLst>
      <p:ext uri="{BB962C8B-B14F-4D97-AF65-F5344CB8AC3E}">
        <p14:creationId xmlns:p14="http://schemas.microsoft.com/office/powerpoint/2010/main" val="157822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35" y="1368437"/>
            <a:ext cx="6858000" cy="2098946"/>
          </a:xfrm>
        </p:spPr>
        <p:txBody>
          <a:bodyPr>
            <a:normAutofit fontScale="90000"/>
          </a:bodyPr>
          <a:lstStyle/>
          <a:p>
            <a:br>
              <a:rPr lang="en-GB" dirty="0">
                <a:solidFill>
                  <a:srgbClr val="FFFF00"/>
                </a:solidFill>
              </a:rPr>
            </a:br>
            <a:r>
              <a:rPr lang="en-GB" sz="2700" b="1" dirty="0">
                <a:solidFill>
                  <a:srgbClr val="002060"/>
                </a:solidFill>
              </a:rPr>
              <a:t>Form two circles.</a:t>
            </a:r>
            <a:br>
              <a:rPr lang="en-GB" sz="2700" b="1" dirty="0">
                <a:solidFill>
                  <a:srgbClr val="002060"/>
                </a:solidFill>
              </a:rPr>
            </a:br>
            <a:br>
              <a:rPr lang="en-GB" sz="2700" dirty="0"/>
            </a:br>
            <a:r>
              <a:rPr lang="en-GB" sz="2700" dirty="0"/>
              <a:t>You will find yourself directly across from one other person. One person facing ‘out’ and the other ‘in’. Finish the sentence that appears on the screen.</a:t>
            </a:r>
            <a:br>
              <a:rPr lang="en-GB" dirty="0">
                <a:solidFill>
                  <a:srgbClr val="FFFF00"/>
                </a:solidFill>
              </a:rPr>
            </a:br>
            <a:endParaRPr lang="en-GB" dirty="0">
              <a:solidFill>
                <a:srgbClr val="FFFF00"/>
              </a:solidFill>
            </a:endParaRPr>
          </a:p>
        </p:txBody>
      </p:sp>
      <p:sp>
        <p:nvSpPr>
          <p:cNvPr id="5" name="Subtitle 4"/>
          <p:cNvSpPr>
            <a:spLocks noGrp="1"/>
          </p:cNvSpPr>
          <p:nvPr>
            <p:ph type="subTitle" idx="1"/>
          </p:nvPr>
        </p:nvSpPr>
        <p:spPr>
          <a:xfrm>
            <a:off x="152435" y="3467383"/>
            <a:ext cx="7329039" cy="1995987"/>
          </a:xfrm>
        </p:spPr>
        <p:txBody>
          <a:bodyPr>
            <a:normAutofit/>
          </a:bodyPr>
          <a:lstStyle/>
          <a:p>
            <a:r>
              <a:rPr lang="en-GB" sz="2100" dirty="0"/>
              <a:t>1) First person speaks for 30 secs – </a:t>
            </a:r>
            <a:r>
              <a:rPr lang="en-GB" sz="2100" dirty="0">
                <a:solidFill>
                  <a:srgbClr val="002060"/>
                </a:solidFill>
              </a:rPr>
              <a:t>DING </a:t>
            </a:r>
            <a:r>
              <a:rPr lang="en-GB" sz="2100" dirty="0"/>
              <a:t>– switch roles </a:t>
            </a:r>
          </a:p>
          <a:p>
            <a:r>
              <a:rPr lang="en-GB" sz="2100" dirty="0"/>
              <a:t>2) Second person speaks for 30 secs – </a:t>
            </a:r>
            <a:r>
              <a:rPr lang="en-GB" sz="2100" dirty="0">
                <a:solidFill>
                  <a:srgbClr val="002060"/>
                </a:solidFill>
              </a:rPr>
              <a:t>DING</a:t>
            </a:r>
            <a:r>
              <a:rPr lang="en-GB" sz="2100" dirty="0">
                <a:solidFill>
                  <a:srgbClr val="FFFF00"/>
                </a:solidFill>
              </a:rPr>
              <a:t> </a:t>
            </a:r>
            <a:r>
              <a:rPr lang="en-GB" sz="2100" dirty="0" err="1">
                <a:solidFill>
                  <a:srgbClr val="FFFF00"/>
                </a:solidFill>
              </a:rPr>
              <a:t>DING</a:t>
            </a:r>
            <a:r>
              <a:rPr lang="en-GB" sz="2100" dirty="0">
                <a:solidFill>
                  <a:srgbClr val="FFFF00"/>
                </a:solidFill>
              </a:rPr>
              <a:t> </a:t>
            </a:r>
            <a:r>
              <a:rPr lang="en-GB" sz="2100" dirty="0"/>
              <a:t>– move one space to your right</a:t>
            </a:r>
          </a:p>
        </p:txBody>
      </p:sp>
      <p:sp>
        <p:nvSpPr>
          <p:cNvPr id="7" name="Oval 6"/>
          <p:cNvSpPr/>
          <p:nvPr/>
        </p:nvSpPr>
        <p:spPr>
          <a:xfrm>
            <a:off x="7243550" y="1642031"/>
            <a:ext cx="1405720" cy="1294548"/>
          </a:xfrm>
          <a:prstGeom prst="ellipse">
            <a:avLst/>
          </a:pr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sp>
        <p:nvSpPr>
          <p:cNvPr id="8" name="Oval 7"/>
          <p:cNvSpPr/>
          <p:nvPr/>
        </p:nvSpPr>
        <p:spPr>
          <a:xfrm>
            <a:off x="7010436" y="1368437"/>
            <a:ext cx="1849462" cy="1790701"/>
          </a:xfrm>
          <a:prstGeom prst="ellipse">
            <a:avLst/>
          </a:pr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prstClr val="white"/>
              </a:solidFill>
              <a:latin typeface="Calibri" panose="020F0502020204030204"/>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9584" y="3329772"/>
            <a:ext cx="578462" cy="44585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2974" y="4638456"/>
            <a:ext cx="578462" cy="44585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3009" y="4638456"/>
            <a:ext cx="578462" cy="445858"/>
          </a:xfrm>
          <a:prstGeom prst="rect">
            <a:avLst/>
          </a:prstGeom>
        </p:spPr>
      </p:pic>
      <p:pic>
        <p:nvPicPr>
          <p:cNvPr id="3" name="Picture 2">
            <a:extLst>
              <a:ext uri="{FF2B5EF4-FFF2-40B4-BE49-F238E27FC236}">
                <a16:creationId xmlns:a16="http://schemas.microsoft.com/office/drawing/2014/main" id="{728A7D73-7A8B-F46C-9C90-18EC102925E5}"/>
              </a:ext>
            </a:extLst>
          </p:cNvPr>
          <p:cNvPicPr>
            <a:picLocks noChangeAspect="1"/>
          </p:cNvPicPr>
          <p:nvPr/>
        </p:nvPicPr>
        <p:blipFill>
          <a:blip r:embed="rId4"/>
          <a:stretch>
            <a:fillRect/>
          </a:stretch>
        </p:blipFill>
        <p:spPr>
          <a:xfrm>
            <a:off x="152435" y="949373"/>
            <a:ext cx="1862918" cy="859808"/>
          </a:xfrm>
          <a:prstGeom prst="rect">
            <a:avLst/>
          </a:prstGeom>
        </p:spPr>
      </p:pic>
    </p:spTree>
    <p:extLst>
      <p:ext uri="{BB962C8B-B14F-4D97-AF65-F5344CB8AC3E}">
        <p14:creationId xmlns:p14="http://schemas.microsoft.com/office/powerpoint/2010/main" val="17653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BBD8D-E420-37B5-F012-65A6E10DF2A3}"/>
              </a:ext>
            </a:extLst>
          </p:cNvPr>
          <p:cNvSpPr>
            <a:spLocks noGrp="1"/>
          </p:cNvSpPr>
          <p:nvPr>
            <p:ph type="title"/>
          </p:nvPr>
        </p:nvSpPr>
        <p:spPr/>
        <p:txBody>
          <a:bodyPr>
            <a:normAutofit/>
          </a:bodyPr>
          <a:lstStyle/>
          <a:p>
            <a:r>
              <a:rPr lang="en-GB" sz="4050" b="1" dirty="0"/>
              <a:t>Question 1:</a:t>
            </a:r>
          </a:p>
        </p:txBody>
      </p:sp>
      <p:sp>
        <p:nvSpPr>
          <p:cNvPr id="3" name="Content Placeholder 2">
            <a:extLst>
              <a:ext uri="{FF2B5EF4-FFF2-40B4-BE49-F238E27FC236}">
                <a16:creationId xmlns:a16="http://schemas.microsoft.com/office/drawing/2014/main" id="{FAD4917D-AC8C-23C8-69F9-C8C5992F51D8}"/>
              </a:ext>
            </a:extLst>
          </p:cNvPr>
          <p:cNvSpPr>
            <a:spLocks noGrp="1"/>
          </p:cNvSpPr>
          <p:nvPr>
            <p:ph idx="1"/>
          </p:nvPr>
        </p:nvSpPr>
        <p:spPr>
          <a:xfrm>
            <a:off x="736934" y="2657725"/>
            <a:ext cx="7886700" cy="3263504"/>
          </a:xfrm>
        </p:spPr>
        <p:txBody>
          <a:bodyPr/>
          <a:lstStyle/>
          <a:p>
            <a:pPr marL="0" indent="0">
              <a:buNone/>
            </a:pPr>
            <a:r>
              <a:rPr lang="en-GB" sz="4050" b="1" dirty="0">
                <a:solidFill>
                  <a:srgbClr val="1E53A3"/>
                </a:solidFill>
              </a:rPr>
              <a:t>My motivations to tackle health inequalities are….</a:t>
            </a:r>
            <a:endParaRPr lang="en-GB" sz="4050" dirty="0"/>
          </a:p>
          <a:p>
            <a:pPr marL="0" indent="0">
              <a:buNone/>
            </a:pPr>
            <a:endParaRPr lang="en-GB" dirty="0"/>
          </a:p>
        </p:txBody>
      </p:sp>
    </p:spTree>
    <p:extLst>
      <p:ext uri="{BB962C8B-B14F-4D97-AF65-F5344CB8AC3E}">
        <p14:creationId xmlns:p14="http://schemas.microsoft.com/office/powerpoint/2010/main" val="458913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BBD8D-E420-37B5-F012-65A6E10DF2A3}"/>
              </a:ext>
            </a:extLst>
          </p:cNvPr>
          <p:cNvSpPr>
            <a:spLocks noGrp="1"/>
          </p:cNvSpPr>
          <p:nvPr>
            <p:ph type="title"/>
          </p:nvPr>
        </p:nvSpPr>
        <p:spPr/>
        <p:txBody>
          <a:bodyPr>
            <a:normAutofit/>
          </a:bodyPr>
          <a:lstStyle/>
          <a:p>
            <a:r>
              <a:rPr lang="en-GB" sz="4050" b="1" dirty="0"/>
              <a:t>Question 2:</a:t>
            </a:r>
          </a:p>
        </p:txBody>
      </p:sp>
      <p:sp>
        <p:nvSpPr>
          <p:cNvPr id="3" name="Content Placeholder 2">
            <a:extLst>
              <a:ext uri="{FF2B5EF4-FFF2-40B4-BE49-F238E27FC236}">
                <a16:creationId xmlns:a16="http://schemas.microsoft.com/office/drawing/2014/main" id="{FAD4917D-AC8C-23C8-69F9-C8C5992F51D8}"/>
              </a:ext>
            </a:extLst>
          </p:cNvPr>
          <p:cNvSpPr>
            <a:spLocks noGrp="1"/>
          </p:cNvSpPr>
          <p:nvPr>
            <p:ph idx="1"/>
          </p:nvPr>
        </p:nvSpPr>
        <p:spPr>
          <a:xfrm>
            <a:off x="736934" y="2657725"/>
            <a:ext cx="7886700" cy="3263504"/>
          </a:xfrm>
        </p:spPr>
        <p:txBody>
          <a:bodyPr/>
          <a:lstStyle/>
          <a:p>
            <a:pPr marL="0" indent="0">
              <a:buNone/>
            </a:pPr>
            <a:r>
              <a:rPr lang="en-GB" sz="4050" b="1" dirty="0">
                <a:solidFill>
                  <a:srgbClr val="1E53A3"/>
                </a:solidFill>
              </a:rPr>
              <a:t>What I find challenging in my current situation is….</a:t>
            </a:r>
            <a:endParaRPr lang="en-GB" sz="4050" dirty="0"/>
          </a:p>
          <a:p>
            <a:pPr marL="0" indent="0">
              <a:buNone/>
            </a:pPr>
            <a:endParaRPr lang="en-GB" dirty="0"/>
          </a:p>
        </p:txBody>
      </p:sp>
    </p:spTree>
    <p:extLst>
      <p:ext uri="{BB962C8B-B14F-4D97-AF65-F5344CB8AC3E}">
        <p14:creationId xmlns:p14="http://schemas.microsoft.com/office/powerpoint/2010/main" val="2144023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BBD8D-E420-37B5-F012-65A6E10DF2A3}"/>
              </a:ext>
            </a:extLst>
          </p:cNvPr>
          <p:cNvSpPr>
            <a:spLocks noGrp="1"/>
          </p:cNvSpPr>
          <p:nvPr>
            <p:ph type="title"/>
          </p:nvPr>
        </p:nvSpPr>
        <p:spPr/>
        <p:txBody>
          <a:bodyPr>
            <a:normAutofit/>
          </a:bodyPr>
          <a:lstStyle/>
          <a:p>
            <a:r>
              <a:rPr lang="en-GB" sz="4050" b="1" dirty="0"/>
              <a:t>Question 3:</a:t>
            </a:r>
          </a:p>
        </p:txBody>
      </p:sp>
      <p:sp>
        <p:nvSpPr>
          <p:cNvPr id="3" name="Content Placeholder 2">
            <a:extLst>
              <a:ext uri="{FF2B5EF4-FFF2-40B4-BE49-F238E27FC236}">
                <a16:creationId xmlns:a16="http://schemas.microsoft.com/office/drawing/2014/main" id="{FAD4917D-AC8C-23C8-69F9-C8C5992F51D8}"/>
              </a:ext>
            </a:extLst>
          </p:cNvPr>
          <p:cNvSpPr>
            <a:spLocks noGrp="1"/>
          </p:cNvSpPr>
          <p:nvPr>
            <p:ph idx="1"/>
          </p:nvPr>
        </p:nvSpPr>
        <p:spPr>
          <a:xfrm>
            <a:off x="736934" y="2657725"/>
            <a:ext cx="7886700" cy="3263504"/>
          </a:xfrm>
        </p:spPr>
        <p:txBody>
          <a:bodyPr/>
          <a:lstStyle/>
          <a:p>
            <a:pPr marL="0" indent="0">
              <a:buNone/>
            </a:pPr>
            <a:r>
              <a:rPr lang="en-GB" sz="4050" b="1" dirty="0">
                <a:solidFill>
                  <a:srgbClr val="1E53A3"/>
                </a:solidFill>
              </a:rPr>
              <a:t>If we do nothing to address health inequalities…...</a:t>
            </a:r>
            <a:endParaRPr lang="en-GB" sz="4050" dirty="0"/>
          </a:p>
          <a:p>
            <a:pPr marL="0" indent="0">
              <a:buNone/>
            </a:pPr>
            <a:endParaRPr lang="en-GB" dirty="0"/>
          </a:p>
        </p:txBody>
      </p:sp>
    </p:spTree>
    <p:extLst>
      <p:ext uri="{BB962C8B-B14F-4D97-AF65-F5344CB8AC3E}">
        <p14:creationId xmlns:p14="http://schemas.microsoft.com/office/powerpoint/2010/main" val="3916975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BBD8D-E420-37B5-F012-65A6E10DF2A3}"/>
              </a:ext>
            </a:extLst>
          </p:cNvPr>
          <p:cNvSpPr>
            <a:spLocks noGrp="1"/>
          </p:cNvSpPr>
          <p:nvPr>
            <p:ph type="title"/>
          </p:nvPr>
        </p:nvSpPr>
        <p:spPr/>
        <p:txBody>
          <a:bodyPr>
            <a:normAutofit/>
          </a:bodyPr>
          <a:lstStyle/>
          <a:p>
            <a:r>
              <a:rPr lang="en-GB" sz="4050" b="1" dirty="0"/>
              <a:t>Question 4:</a:t>
            </a:r>
          </a:p>
        </p:txBody>
      </p:sp>
      <p:sp>
        <p:nvSpPr>
          <p:cNvPr id="3" name="Content Placeholder 2">
            <a:extLst>
              <a:ext uri="{FF2B5EF4-FFF2-40B4-BE49-F238E27FC236}">
                <a16:creationId xmlns:a16="http://schemas.microsoft.com/office/drawing/2014/main" id="{FAD4917D-AC8C-23C8-69F9-C8C5992F51D8}"/>
              </a:ext>
            </a:extLst>
          </p:cNvPr>
          <p:cNvSpPr>
            <a:spLocks noGrp="1"/>
          </p:cNvSpPr>
          <p:nvPr>
            <p:ph idx="1"/>
          </p:nvPr>
        </p:nvSpPr>
        <p:spPr>
          <a:xfrm>
            <a:off x="736934" y="2657725"/>
            <a:ext cx="7886700" cy="3263504"/>
          </a:xfrm>
        </p:spPr>
        <p:txBody>
          <a:bodyPr/>
          <a:lstStyle/>
          <a:p>
            <a:pPr marL="0" indent="0">
              <a:buNone/>
            </a:pPr>
            <a:r>
              <a:rPr lang="en-GB" sz="4050" b="1" dirty="0">
                <a:solidFill>
                  <a:srgbClr val="1E53A3"/>
                </a:solidFill>
              </a:rPr>
              <a:t>The most pressing health inequality issues facing the population I serve are….</a:t>
            </a:r>
            <a:endParaRPr lang="en-GB" sz="4050" dirty="0"/>
          </a:p>
          <a:p>
            <a:pPr marL="0" indent="0">
              <a:buNone/>
            </a:pPr>
            <a:endParaRPr lang="en-GB" dirty="0"/>
          </a:p>
        </p:txBody>
      </p:sp>
    </p:spTree>
    <p:extLst>
      <p:ext uri="{BB962C8B-B14F-4D97-AF65-F5344CB8AC3E}">
        <p14:creationId xmlns:p14="http://schemas.microsoft.com/office/powerpoint/2010/main" val="1341201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BBD8D-E420-37B5-F012-65A6E10DF2A3}"/>
              </a:ext>
            </a:extLst>
          </p:cNvPr>
          <p:cNvSpPr>
            <a:spLocks noGrp="1"/>
          </p:cNvSpPr>
          <p:nvPr>
            <p:ph type="title"/>
          </p:nvPr>
        </p:nvSpPr>
        <p:spPr/>
        <p:txBody>
          <a:bodyPr>
            <a:normAutofit/>
          </a:bodyPr>
          <a:lstStyle/>
          <a:p>
            <a:r>
              <a:rPr lang="en-GB" sz="4050" b="1" dirty="0"/>
              <a:t>Question 5:</a:t>
            </a:r>
          </a:p>
        </p:txBody>
      </p:sp>
      <p:sp>
        <p:nvSpPr>
          <p:cNvPr id="3" name="Content Placeholder 2">
            <a:extLst>
              <a:ext uri="{FF2B5EF4-FFF2-40B4-BE49-F238E27FC236}">
                <a16:creationId xmlns:a16="http://schemas.microsoft.com/office/drawing/2014/main" id="{FAD4917D-AC8C-23C8-69F9-C8C5992F51D8}"/>
              </a:ext>
            </a:extLst>
          </p:cNvPr>
          <p:cNvSpPr>
            <a:spLocks noGrp="1"/>
          </p:cNvSpPr>
          <p:nvPr>
            <p:ph idx="1"/>
          </p:nvPr>
        </p:nvSpPr>
        <p:spPr>
          <a:xfrm>
            <a:off x="736934" y="2657725"/>
            <a:ext cx="7886700" cy="3263504"/>
          </a:xfrm>
        </p:spPr>
        <p:txBody>
          <a:bodyPr/>
          <a:lstStyle/>
          <a:p>
            <a:pPr marL="0" indent="0">
              <a:buNone/>
            </a:pPr>
            <a:r>
              <a:rPr lang="en-GB" sz="4050" b="1" dirty="0">
                <a:solidFill>
                  <a:srgbClr val="1E53A3"/>
                </a:solidFill>
              </a:rPr>
              <a:t>The biggest health inequalities challenge in my service is….</a:t>
            </a:r>
            <a:endParaRPr lang="en-GB" sz="4050" dirty="0"/>
          </a:p>
          <a:p>
            <a:pPr marL="0" indent="0">
              <a:buNone/>
            </a:pPr>
            <a:endParaRPr lang="en-GB" dirty="0"/>
          </a:p>
        </p:txBody>
      </p:sp>
    </p:spTree>
    <p:extLst>
      <p:ext uri="{BB962C8B-B14F-4D97-AF65-F5344CB8AC3E}">
        <p14:creationId xmlns:p14="http://schemas.microsoft.com/office/powerpoint/2010/main" val="3753846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15226" y="2204864"/>
            <a:ext cx="8424862" cy="3528392"/>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000" b="1" dirty="0"/>
              <a:t>CSP CEO John Cowman</a:t>
            </a:r>
            <a:br>
              <a:rPr lang="en-GB" b="1" dirty="0"/>
            </a:br>
            <a:endParaRPr lang="en-GB" b="1" dirty="0"/>
          </a:p>
          <a:p>
            <a:pPr marL="0" lvl="0" indent="0" algn="ctr">
              <a:buNone/>
            </a:pPr>
            <a:r>
              <a:rPr lang="en-GB" b="1" dirty="0">
                <a:solidFill>
                  <a:schemeClr val="accent4">
                    <a:lumMod val="75000"/>
                  </a:schemeClr>
                </a:solidFill>
                <a:latin typeface="Arial"/>
                <a:cs typeface="Arial"/>
              </a:rPr>
              <a:t>cowmanj@csp.org.uk</a:t>
            </a:r>
            <a:br>
              <a:rPr lang="en-GB" b="1" dirty="0">
                <a:solidFill>
                  <a:schemeClr val="accent4">
                    <a:lumMod val="75000"/>
                  </a:schemeClr>
                </a:solidFill>
                <a:latin typeface="Arial"/>
                <a:cs typeface="Arial"/>
              </a:rPr>
            </a:br>
            <a:r>
              <a:rPr lang="en-GB" b="1" dirty="0">
                <a:solidFill>
                  <a:schemeClr val="accent4">
                    <a:lumMod val="75000"/>
                  </a:schemeClr>
                </a:solidFill>
                <a:latin typeface="Arial"/>
                <a:cs typeface="Arial"/>
              </a:rPr>
              <a:t>@theCSP</a:t>
            </a:r>
            <a:br>
              <a:rPr lang="en-GB" b="1" dirty="0">
                <a:solidFill>
                  <a:schemeClr val="accent4">
                    <a:lumMod val="75000"/>
                  </a:schemeClr>
                </a:solidFill>
                <a:latin typeface="Arial"/>
                <a:cs typeface="Arial"/>
              </a:rPr>
            </a:br>
            <a:r>
              <a:rPr lang="en-GB" b="1" dirty="0">
                <a:solidFill>
                  <a:schemeClr val="accent4">
                    <a:lumMod val="75000"/>
                  </a:schemeClr>
                </a:solidFill>
                <a:highlight>
                  <a:srgbClr val="FFFF00"/>
                </a:highlight>
                <a:latin typeface="Arial"/>
                <a:cs typeface="Arial"/>
              </a:rPr>
              <a:t>@CSPSouthEast</a:t>
            </a:r>
          </a:p>
        </p:txBody>
      </p:sp>
      <p:pic>
        <p:nvPicPr>
          <p:cNvPr id="3" name="Picture 2">
            <a:extLst>
              <a:ext uri="{FF2B5EF4-FFF2-40B4-BE49-F238E27FC236}">
                <a16:creationId xmlns:a16="http://schemas.microsoft.com/office/drawing/2014/main" id="{50462F03-E5B3-7B88-D576-2D1BD828C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200" y="188640"/>
            <a:ext cx="1531888" cy="1531888"/>
          </a:xfrm>
          <a:prstGeom prst="rect">
            <a:avLst/>
          </a:prstGeom>
        </p:spPr>
      </p:pic>
    </p:spTree>
    <p:extLst>
      <p:ext uri="{BB962C8B-B14F-4D97-AF65-F5344CB8AC3E}">
        <p14:creationId xmlns:p14="http://schemas.microsoft.com/office/powerpoint/2010/main" val="196783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132780"/>
            <a:ext cx="62646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D2884"/>
                </a:solidFill>
                <a:effectLst/>
                <a:uLnTx/>
                <a:uFillTx/>
                <a:latin typeface="Calibri"/>
                <a:ea typeface="+mn-ea"/>
                <a:cs typeface="+mn-cs"/>
              </a:rPr>
              <a:t>Equality vs Equity </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Equity International Women's Day">
            <a:extLst>
              <a:ext uri="{FF2B5EF4-FFF2-40B4-BE49-F238E27FC236}">
                <a16:creationId xmlns:a16="http://schemas.microsoft.com/office/drawing/2014/main" id="{25CCF3A7-9DE1-6814-657E-B71FB6C44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3213"/>
            <a:ext cx="9144000" cy="3711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F136FA2-0C00-1D1A-135C-AA804711F657}"/>
              </a:ext>
            </a:extLst>
          </p:cNvPr>
          <p:cNvSpPr/>
          <p:nvPr/>
        </p:nvSpPr>
        <p:spPr>
          <a:xfrm>
            <a:off x="251520" y="4797152"/>
            <a:ext cx="1440160" cy="360040"/>
          </a:xfrm>
          <a:prstGeom prst="rect">
            <a:avLst/>
          </a:prstGeom>
          <a:solidFill>
            <a:srgbClr val="6FE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532CD74-3E69-2166-4A87-151B87DB1D2F}"/>
              </a:ext>
            </a:extLst>
          </p:cNvPr>
          <p:cNvSpPr/>
          <p:nvPr/>
        </p:nvSpPr>
        <p:spPr>
          <a:xfrm>
            <a:off x="2699792" y="4874319"/>
            <a:ext cx="1728192" cy="360040"/>
          </a:xfrm>
          <a:prstGeom prst="rect">
            <a:avLst/>
          </a:prstGeom>
          <a:solidFill>
            <a:srgbClr val="6FE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897A73D-BA12-6227-B1E2-A2747FA5C380}"/>
              </a:ext>
            </a:extLst>
          </p:cNvPr>
          <p:cNvSpPr/>
          <p:nvPr/>
        </p:nvSpPr>
        <p:spPr>
          <a:xfrm>
            <a:off x="5076056" y="4819682"/>
            <a:ext cx="1440160" cy="360040"/>
          </a:xfrm>
          <a:prstGeom prst="rect">
            <a:avLst/>
          </a:prstGeom>
          <a:solidFill>
            <a:srgbClr val="6FE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E1356A3-58F7-E313-402D-98AF93396403}"/>
              </a:ext>
            </a:extLst>
          </p:cNvPr>
          <p:cNvSpPr/>
          <p:nvPr/>
        </p:nvSpPr>
        <p:spPr>
          <a:xfrm>
            <a:off x="6948264" y="4874319"/>
            <a:ext cx="2016224" cy="360040"/>
          </a:xfrm>
          <a:prstGeom prst="rect">
            <a:avLst/>
          </a:prstGeom>
          <a:solidFill>
            <a:srgbClr val="6FE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808A835C-DB5E-56F6-B301-F714EA8822EB}"/>
              </a:ext>
            </a:extLst>
          </p:cNvPr>
          <p:cNvSpPr txBox="1"/>
          <p:nvPr/>
        </p:nvSpPr>
        <p:spPr>
          <a:xfrm>
            <a:off x="251520" y="5445224"/>
            <a:ext cx="1800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Reality </a:t>
            </a:r>
          </a:p>
        </p:txBody>
      </p:sp>
      <p:sp>
        <p:nvSpPr>
          <p:cNvPr id="9" name="TextBox 8">
            <a:extLst>
              <a:ext uri="{FF2B5EF4-FFF2-40B4-BE49-F238E27FC236}">
                <a16:creationId xmlns:a16="http://schemas.microsoft.com/office/drawing/2014/main" id="{8875C425-E16B-F56E-202F-82C6E114BD70}"/>
              </a:ext>
            </a:extLst>
          </p:cNvPr>
          <p:cNvSpPr txBox="1"/>
          <p:nvPr/>
        </p:nvSpPr>
        <p:spPr>
          <a:xfrm>
            <a:off x="2473970" y="5462793"/>
            <a:ext cx="1800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Equality </a:t>
            </a:r>
          </a:p>
        </p:txBody>
      </p:sp>
      <p:sp>
        <p:nvSpPr>
          <p:cNvPr id="10" name="TextBox 9">
            <a:extLst>
              <a:ext uri="{FF2B5EF4-FFF2-40B4-BE49-F238E27FC236}">
                <a16:creationId xmlns:a16="http://schemas.microsoft.com/office/drawing/2014/main" id="{7E3890B5-740E-79C9-802C-9A0079296D5F}"/>
              </a:ext>
            </a:extLst>
          </p:cNvPr>
          <p:cNvSpPr txBox="1"/>
          <p:nvPr/>
        </p:nvSpPr>
        <p:spPr>
          <a:xfrm>
            <a:off x="4716016" y="5462793"/>
            <a:ext cx="1800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Equity</a:t>
            </a:r>
          </a:p>
        </p:txBody>
      </p:sp>
      <p:sp>
        <p:nvSpPr>
          <p:cNvPr id="11" name="TextBox 10">
            <a:extLst>
              <a:ext uri="{FF2B5EF4-FFF2-40B4-BE49-F238E27FC236}">
                <a16:creationId xmlns:a16="http://schemas.microsoft.com/office/drawing/2014/main" id="{BF5155B7-9770-4D38-11DB-D39B723FB33B}"/>
              </a:ext>
            </a:extLst>
          </p:cNvPr>
          <p:cNvSpPr txBox="1"/>
          <p:nvPr/>
        </p:nvSpPr>
        <p:spPr>
          <a:xfrm>
            <a:off x="6959177" y="5445224"/>
            <a:ext cx="1800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Liberation</a:t>
            </a:r>
          </a:p>
        </p:txBody>
      </p:sp>
    </p:spTree>
    <p:extLst>
      <p:ext uri="{BB962C8B-B14F-4D97-AF65-F5344CB8AC3E}">
        <p14:creationId xmlns:p14="http://schemas.microsoft.com/office/powerpoint/2010/main" val="341220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251520" y="2276872"/>
            <a:ext cx="8424862" cy="51845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2800" b="1" dirty="0">
                <a:solidFill>
                  <a:srgbClr val="5D2884"/>
                </a:solidFill>
              </a:rPr>
              <a:t>Tweet your observations from today:</a:t>
            </a:r>
            <a:endParaRPr kumimoji="0" lang="en-GB" sz="28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1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5400" b="1" i="0" u="none" strike="noStrike" kern="1200" cap="none" spc="0" normalizeH="0" baseline="0" noProof="0" dirty="0">
                <a:ln>
                  <a:noFill/>
                </a:ln>
                <a:solidFill>
                  <a:srgbClr val="5D2884"/>
                </a:solidFill>
                <a:effectLst/>
                <a:uLnTx/>
                <a:uFillTx/>
                <a:latin typeface="Arial" pitchFamily="34" charset="0"/>
                <a:ea typeface="+mn-ea"/>
                <a:cs typeface="Arial" pitchFamily="34" charset="0"/>
              </a:rPr>
              <a:t>@</a:t>
            </a:r>
            <a:r>
              <a:rPr kumimoji="0" lang="en-GB" sz="5400" b="1" i="0" u="none" strike="noStrike" kern="1200" cap="none" spc="0" normalizeH="0" baseline="0" noProof="0" dirty="0" err="1">
                <a:ln>
                  <a:noFill/>
                </a:ln>
                <a:solidFill>
                  <a:srgbClr val="5D2884"/>
                </a:solidFill>
                <a:effectLst/>
                <a:uLnTx/>
                <a:uFillTx/>
                <a:latin typeface="Arial" pitchFamily="34" charset="0"/>
                <a:ea typeface="+mn-ea"/>
                <a:cs typeface="Arial" pitchFamily="34" charset="0"/>
              </a:rPr>
              <a:t>CSPSouthEast</a:t>
            </a:r>
            <a:endParaRPr kumimoji="0" lang="en-GB" sz="54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116632"/>
            <a:ext cx="1709936" cy="1709936"/>
          </a:xfrm>
          <a:prstGeom prst="rect">
            <a:avLst/>
          </a:prstGeom>
        </p:spPr>
      </p:pic>
    </p:spTree>
    <p:extLst>
      <p:ext uri="{BB962C8B-B14F-4D97-AF65-F5344CB8AC3E}">
        <p14:creationId xmlns:p14="http://schemas.microsoft.com/office/powerpoint/2010/main" val="414100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132780"/>
            <a:ext cx="62646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D2884"/>
                </a:solidFill>
                <a:effectLst/>
                <a:uLnTx/>
                <a:uFillTx/>
                <a:latin typeface="Calibri"/>
                <a:ea typeface="+mn-ea"/>
                <a:cs typeface="+mn-cs"/>
              </a:rPr>
              <a:t>Medical versus Social </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6" name="Picture 4" descr="MEDICAL MODEL VS SOCIAL MODEL - NeuroDiverCity">
            <a:extLst>
              <a:ext uri="{FF2B5EF4-FFF2-40B4-BE49-F238E27FC236}">
                <a16:creationId xmlns:a16="http://schemas.microsoft.com/office/drawing/2014/main" id="{AF153C53-3086-EF36-DE6D-65B4F18CD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8119" y="1279996"/>
            <a:ext cx="4847762"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52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132780"/>
            <a:ext cx="62646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D2884"/>
                </a:solidFill>
                <a:effectLst/>
                <a:uLnTx/>
                <a:uFillTx/>
                <a:latin typeface="Calibri"/>
                <a:ea typeface="+mn-ea"/>
                <a:cs typeface="+mn-cs"/>
              </a:rPr>
              <a:t>Health Inequalities </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4" name="Picture 2">
            <a:extLst>
              <a:ext uri="{FF2B5EF4-FFF2-40B4-BE49-F238E27FC236}">
                <a16:creationId xmlns:a16="http://schemas.microsoft.com/office/drawing/2014/main" id="{D1621014-461C-B585-E554-F17460096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40" y="1844824"/>
            <a:ext cx="7452320" cy="4034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132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132780"/>
            <a:ext cx="62646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D2884"/>
                </a:solidFill>
                <a:effectLst/>
                <a:uLnTx/>
                <a:uFillTx/>
                <a:latin typeface="Calibri"/>
                <a:ea typeface="+mn-ea"/>
                <a:cs typeface="+mn-cs"/>
              </a:rPr>
              <a:t>Health Inequalities </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F3887E52-0100-37B0-A57F-140072AA055C}"/>
              </a:ext>
            </a:extLst>
          </p:cNvPr>
          <p:cNvSpPr txBox="1"/>
          <p:nvPr/>
        </p:nvSpPr>
        <p:spPr>
          <a:xfrm>
            <a:off x="755576" y="1772816"/>
            <a:ext cx="799288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rPr>
              <a:t>On average, men die </a:t>
            </a:r>
            <a:r>
              <a:rPr kumimoji="0" lang="en-GB" sz="1600" b="1" i="0" u="none" strike="noStrike" kern="1200" cap="none" spc="0" normalizeH="0" baseline="0" noProof="0" dirty="0">
                <a:ln>
                  <a:noFill/>
                </a:ln>
                <a:solidFill>
                  <a:srgbClr val="212529"/>
                </a:solidFill>
                <a:effectLst/>
                <a:highlight>
                  <a:srgbClr val="FFFFFF"/>
                </a:highlight>
                <a:uLnTx/>
                <a:uFillTx/>
                <a:latin typeface="Calibri"/>
                <a:ea typeface="+mn-ea"/>
                <a:cs typeface="+mn-cs"/>
              </a:rPr>
              <a:t>23 years younger</a:t>
            </a:r>
            <a:r>
              <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rPr>
              <a:t> than women in the general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rPr>
              <a:t>On average, women with die </a:t>
            </a:r>
            <a:r>
              <a:rPr kumimoji="0" lang="en-GB" sz="1600" b="1" i="0" u="none" strike="noStrike" kern="1200" cap="none" spc="0" normalizeH="0" baseline="0" noProof="0" dirty="0">
                <a:ln>
                  <a:noFill/>
                </a:ln>
                <a:solidFill>
                  <a:srgbClr val="212529"/>
                </a:solidFill>
                <a:effectLst/>
                <a:highlight>
                  <a:srgbClr val="FFFFFF"/>
                </a:highlight>
                <a:uLnTx/>
                <a:uFillTx/>
                <a:latin typeface="Calibri"/>
                <a:ea typeface="+mn-ea"/>
                <a:cs typeface="+mn-cs"/>
              </a:rPr>
              <a:t>19 years younger </a:t>
            </a:r>
            <a:r>
              <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rPr>
              <a:t>than women in the general population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rPr>
              <a:t>39% of people died an avoidable death</a:t>
            </a:r>
            <a:br>
              <a:rPr kumimoji="0" lang="en-GB" sz="1600" b="0" i="0" u="none" strike="noStrike" kern="1200" cap="none" spc="0" normalizeH="0" baseline="0" noProof="0" dirty="0">
                <a:ln>
                  <a:noFill/>
                </a:ln>
                <a:solidFill>
                  <a:prstClr val="black"/>
                </a:solidFill>
                <a:effectLst/>
                <a:uLnTx/>
                <a:uFillTx/>
                <a:latin typeface="Calibri"/>
                <a:ea typeface="+mn-ea"/>
                <a:cs typeface="+mn-cs"/>
              </a:rPr>
            </a:br>
            <a:r>
              <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rPr>
              <a:t>32% of people died an avoidable death</a:t>
            </a:r>
            <a:br>
              <a:rPr kumimoji="0" lang="en-GB" sz="1600" b="0" i="0" u="none" strike="noStrike" kern="1200" cap="none" spc="0" normalizeH="0" baseline="0" noProof="0" dirty="0">
                <a:ln>
                  <a:noFill/>
                </a:ln>
                <a:solidFill>
                  <a:prstClr val="black"/>
                </a:solidFill>
                <a:effectLst/>
                <a:uLnTx/>
                <a:uFillTx/>
                <a:latin typeface="Calibri"/>
                <a:ea typeface="+mn-ea"/>
                <a:cs typeface="+mn-cs"/>
              </a:rPr>
            </a:br>
            <a:r>
              <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rPr>
              <a:t>26% of people with an avoidable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rPr>
              <a:t>(</a:t>
            </a:r>
            <a:r>
              <a:rPr kumimoji="0" lang="en-GB" sz="1600" b="0" i="0" u="none" strike="noStrike" kern="1200" cap="none" spc="0" normalizeH="0" baseline="0" noProof="0" dirty="0" err="1">
                <a:ln>
                  <a:noFill/>
                </a:ln>
                <a:solidFill>
                  <a:srgbClr val="212529"/>
                </a:solidFill>
                <a:effectLst/>
                <a:highlight>
                  <a:srgbClr val="FFFFFF"/>
                </a:highlight>
                <a:uLnTx/>
                <a:uFillTx/>
                <a:latin typeface="Calibri"/>
                <a:ea typeface="+mn-ea"/>
                <a:cs typeface="+mn-cs"/>
              </a:rPr>
              <a:t>LeDeR</a:t>
            </a:r>
            <a:r>
              <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rPr>
              <a:t>, 2023; ONS, 2022).</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prstClr val="black"/>
                </a:solidFill>
                <a:effectLst/>
                <a:uLnTx/>
                <a:uFillTx/>
                <a:latin typeface="Calibri"/>
                <a:ea typeface="+mn-ea"/>
                <a:cs typeface="+mn-cs"/>
              </a:rPr>
            </a:br>
            <a:endParaRPr kumimoji="0" lang="en-GB" sz="1600" b="0" i="0" u="none" strike="noStrike" kern="1200" cap="none" spc="0" normalizeH="0" baseline="0" noProof="0" dirty="0">
              <a:ln>
                <a:noFill/>
              </a:ln>
              <a:solidFill>
                <a:srgbClr val="212529"/>
              </a:solidFill>
              <a:effectLst/>
              <a:highlight>
                <a:srgbClr val="FFFFFF"/>
              </a:highlight>
              <a:uLnTx/>
              <a:uFillTx/>
              <a:latin typeface="Calibri"/>
              <a:ea typeface="+mn-ea"/>
              <a:cs typeface="+mn-cs"/>
            </a:endParaRPr>
          </a:p>
        </p:txBody>
      </p:sp>
      <p:pic>
        <p:nvPicPr>
          <p:cNvPr id="4098" name="Picture 2" descr="Direction road sign round bend eps10 Royalty Free Vector">
            <a:extLst>
              <a:ext uri="{FF2B5EF4-FFF2-40B4-BE49-F238E27FC236}">
                <a16:creationId xmlns:a16="http://schemas.microsoft.com/office/drawing/2014/main" id="{E851FD95-F6AD-709B-F6E4-4B88894916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912" y="3969889"/>
            <a:ext cx="1359805" cy="1268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3D8CFD-EFC9-7167-DC95-6BFA2F281DFC}"/>
              </a:ext>
            </a:extLst>
          </p:cNvPr>
          <p:cNvPicPr>
            <a:picLocks noChangeAspect="1"/>
          </p:cNvPicPr>
          <p:nvPr/>
        </p:nvPicPr>
        <p:blipFill>
          <a:blip r:embed="rId3"/>
          <a:stretch>
            <a:fillRect/>
          </a:stretch>
        </p:blipFill>
        <p:spPr>
          <a:xfrm>
            <a:off x="2339752" y="3906891"/>
            <a:ext cx="1251591" cy="1752228"/>
          </a:xfrm>
          <a:prstGeom prst="rect">
            <a:avLst/>
          </a:prstGeom>
        </p:spPr>
      </p:pic>
      <p:pic>
        <p:nvPicPr>
          <p:cNvPr id="4102" name="Picture 6" descr="Oliver McGowan Training helps to provide better care - Care Dynamics">
            <a:extLst>
              <a:ext uri="{FF2B5EF4-FFF2-40B4-BE49-F238E27FC236}">
                <a16:creationId xmlns:a16="http://schemas.microsoft.com/office/drawing/2014/main" id="{72A8D6CB-2B87-5319-1101-08DDA96C36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5599" y="4881177"/>
            <a:ext cx="2658109" cy="175222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TOMP in United Response - United Response">
            <a:extLst>
              <a:ext uri="{FF2B5EF4-FFF2-40B4-BE49-F238E27FC236}">
                <a16:creationId xmlns:a16="http://schemas.microsoft.com/office/drawing/2014/main" id="{1E17082D-7811-C5A3-D24C-280657C3E6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1417" y="3712098"/>
            <a:ext cx="1839450" cy="114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9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132780"/>
            <a:ext cx="62646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D2884"/>
                </a:solidFill>
                <a:effectLst/>
                <a:uLnTx/>
                <a:uFillTx/>
                <a:latin typeface="Calibri"/>
                <a:ea typeface="+mn-ea"/>
                <a:cs typeface="+mn-cs"/>
              </a:rPr>
              <a:t>Barriers to Health Equality </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2">
            <a:extLst>
              <a:ext uri="{FF2B5EF4-FFF2-40B4-BE49-F238E27FC236}">
                <a16:creationId xmlns:a16="http://schemas.microsoft.com/office/drawing/2014/main" id="{6219EA78-F6B7-718B-63E3-16362BF3EAFA}"/>
              </a:ext>
            </a:extLst>
          </p:cNvPr>
          <p:cNvSpPr>
            <a:spLocks noChangeArrowheads="1"/>
          </p:cNvSpPr>
          <p:nvPr/>
        </p:nvSpPr>
        <p:spPr bwMode="auto">
          <a:xfrm>
            <a:off x="611560" y="1928590"/>
            <a:ext cx="7272808" cy="3000821"/>
          </a:xfrm>
          <a:prstGeom prst="rect">
            <a:avLst/>
          </a:prstGeom>
          <a:noFill/>
          <a:ln>
            <a:noFill/>
          </a:ln>
          <a:effec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a lack of </a:t>
            </a:r>
            <a:r>
              <a:rPr kumimoji="0" lang="en-US" altLang="en-US" sz="1600" b="0" i="1" u="none" strike="noStrike" kern="1200" cap="none" spc="0" normalizeH="0" baseline="0" noProof="0" dirty="0">
                <a:ln>
                  <a:noFill/>
                </a:ln>
                <a:solidFill>
                  <a:srgbClr val="212529"/>
                </a:solidFill>
                <a:effectLst/>
                <a:uLnTx/>
                <a:uFillTx/>
                <a:latin typeface="Calibri"/>
                <a:ea typeface="+mn-ea"/>
                <a:cs typeface="+mn-cs"/>
              </a:rPr>
              <a:t>accessible</a:t>
            </a: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 transport links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patients not being identified as having a learning disability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staff having little understanding about learning disability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failure to </a:t>
            </a:r>
            <a:r>
              <a:rPr kumimoji="0" lang="en-US" altLang="en-US" sz="1600" b="0" i="0" u="none" strike="noStrike" kern="1200" cap="none" spc="0" normalizeH="0" baseline="0" noProof="0" dirty="0" err="1">
                <a:ln>
                  <a:noFill/>
                </a:ln>
                <a:solidFill>
                  <a:srgbClr val="212529"/>
                </a:solidFill>
                <a:effectLst/>
                <a:uLnTx/>
                <a:uFillTx/>
                <a:latin typeface="Calibri"/>
                <a:ea typeface="+mn-ea"/>
                <a:cs typeface="+mn-cs"/>
              </a:rPr>
              <a:t>recognise</a:t>
            </a: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 that a person with a learning disability is unwell</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failure to make a correct diagnosis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anxiety or a lack of confidence for people with a learning disability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lack of joint working from different care providers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not enough involvement allowed from </a:t>
            </a:r>
            <a:r>
              <a:rPr kumimoji="0" lang="en-US" altLang="en-US" sz="1600" b="0" i="0" u="none" strike="noStrike" kern="1200" cap="none" spc="0" normalizeH="0" baseline="0" noProof="0" dirty="0" err="1">
                <a:ln>
                  <a:noFill/>
                </a:ln>
                <a:solidFill>
                  <a:srgbClr val="212529"/>
                </a:solidFill>
                <a:effectLst/>
                <a:uLnTx/>
                <a:uFillTx/>
                <a:latin typeface="Calibri"/>
                <a:ea typeface="+mn-ea"/>
                <a:cs typeface="+mn-cs"/>
              </a:rPr>
              <a:t>carers</a:t>
            </a:r>
            <a:endParaRPr kumimoji="0" lang="en-US" altLang="en-US" sz="1600" b="0" i="0" u="none" strike="noStrike" kern="1200" cap="none" spc="0" normalizeH="0" baseline="0" noProof="0" dirty="0">
              <a:ln>
                <a:noFill/>
              </a:ln>
              <a:solidFill>
                <a:srgbClr val="212529"/>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inadequate aftercare or follow-up care.</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600" b="0" i="0" u="none" strike="noStrike" kern="1200" cap="none" spc="0" normalizeH="0" baseline="0" noProof="0" dirty="0">
              <a:ln>
                <a:noFill/>
              </a:ln>
              <a:solidFill>
                <a:srgbClr val="212529"/>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212529"/>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(Heslop et al. 2013; </a:t>
            </a:r>
            <a:r>
              <a:rPr kumimoji="0" lang="en-US" altLang="en-US" sz="1600" b="0" i="0" u="none" strike="noStrike" kern="1200" cap="none" spc="0" normalizeH="0" baseline="0" noProof="0" dirty="0" err="1">
                <a:ln>
                  <a:noFill/>
                </a:ln>
                <a:solidFill>
                  <a:srgbClr val="212529"/>
                </a:solidFill>
                <a:effectLst/>
                <a:uLnTx/>
                <a:uFillTx/>
                <a:latin typeface="Calibri"/>
                <a:ea typeface="+mn-ea"/>
                <a:cs typeface="+mn-cs"/>
              </a:rPr>
              <a:t>Tuffrey-Wijnes</a:t>
            </a:r>
            <a:r>
              <a:rPr kumimoji="0" lang="en-US" altLang="en-US" sz="1600" b="0" i="0" u="none" strike="noStrike" kern="1200" cap="none" spc="0" normalizeH="0" baseline="0" noProof="0" dirty="0">
                <a:ln>
                  <a:noFill/>
                </a:ln>
                <a:solidFill>
                  <a:srgbClr val="212529"/>
                </a:solidFill>
                <a:effectLst/>
                <a:uLnTx/>
                <a:uFillTx/>
                <a:latin typeface="Calibri"/>
                <a:ea typeface="+mn-ea"/>
                <a:cs typeface="+mn-cs"/>
              </a:rPr>
              <a:t> et al. 2013; Allerton and Emerson 2012).</a:t>
            </a:r>
            <a:endParaRPr kumimoji="0" lang="en-US" alt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596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3768" y="132780"/>
            <a:ext cx="64807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D2884"/>
                </a:solidFill>
                <a:effectLst/>
                <a:uLnTx/>
                <a:uFillTx/>
                <a:latin typeface="Calibri"/>
                <a:ea typeface="+mn-ea"/>
                <a:cs typeface="+mn-cs"/>
              </a:rPr>
              <a:t>How the Profession is responding</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F3887E52-0100-37B0-A57F-140072AA055C}"/>
              </a:ext>
            </a:extLst>
          </p:cNvPr>
          <p:cNvSpPr txBox="1"/>
          <p:nvPr/>
        </p:nvSpPr>
        <p:spPr>
          <a:xfrm>
            <a:off x="179512" y="2151727"/>
            <a:ext cx="460851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Key work the CSP is doing nationally: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Easing the pain report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Contributed and influenced the ARMA national inquiry into musculoskeletal (MSK) health inequalities and deprivation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Response to Women’s health strategy</a:t>
            </a:r>
            <a:endParaRPr kumimoji="0" lang="en-GB" sz="16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      Inequalities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Inequalities Health Alliance member</a:t>
            </a:r>
            <a:endParaRPr kumimoji="0" lang="en-GB" sz="1600" b="0" i="0"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2060"/>
                </a:solidFill>
                <a:effectLst/>
                <a:uLnTx/>
                <a:uFillTx/>
                <a:latin typeface="Calibri"/>
                <a:ea typeface="+mn-ea"/>
                <a:cs typeface="+mn-cs"/>
              </a:rPr>
              <a:t>10 year cancer plan consultation </a:t>
            </a:r>
            <a:endParaRPr kumimoji="0" lang="en-GB" sz="1600" b="0" i="1" u="none" strike="noStrike" kern="1200" cap="none" spc="0" normalizeH="0" baseline="0" noProof="0" dirty="0">
              <a:ln>
                <a:noFill/>
              </a:ln>
              <a:solidFill>
                <a:srgbClr val="002060"/>
              </a:solidFill>
              <a:effectLst/>
              <a:uLnTx/>
              <a:uFillTx/>
              <a:latin typeface="Calibri"/>
              <a:ea typeface="+mn-ea"/>
              <a:cs typeface="Arial" panose="020B0604020202020204" pitchFamily="34" charset="0"/>
            </a:endParaRPr>
          </a:p>
        </p:txBody>
      </p:sp>
      <p:pic>
        <p:nvPicPr>
          <p:cNvPr id="5" name="Picture 4">
            <a:extLst>
              <a:ext uri="{FF2B5EF4-FFF2-40B4-BE49-F238E27FC236}">
                <a16:creationId xmlns:a16="http://schemas.microsoft.com/office/drawing/2014/main" id="{676F4581-BE94-4B15-337A-E18D9F3D07CF}"/>
              </a:ext>
            </a:extLst>
          </p:cNvPr>
          <p:cNvPicPr>
            <a:picLocks noChangeAspect="1"/>
          </p:cNvPicPr>
          <p:nvPr/>
        </p:nvPicPr>
        <p:blipFill>
          <a:blip r:embed="rId3"/>
          <a:stretch>
            <a:fillRect/>
          </a:stretch>
        </p:blipFill>
        <p:spPr>
          <a:xfrm>
            <a:off x="4932040" y="1136746"/>
            <a:ext cx="2448272" cy="1428158"/>
          </a:xfrm>
          <a:prstGeom prst="rect">
            <a:avLst/>
          </a:prstGeom>
        </p:spPr>
      </p:pic>
      <p:pic>
        <p:nvPicPr>
          <p:cNvPr id="7" name="Picture 6">
            <a:extLst>
              <a:ext uri="{FF2B5EF4-FFF2-40B4-BE49-F238E27FC236}">
                <a16:creationId xmlns:a16="http://schemas.microsoft.com/office/drawing/2014/main" id="{1F334AB3-022A-E1FD-ABF5-36D0026C0631}"/>
              </a:ext>
            </a:extLst>
          </p:cNvPr>
          <p:cNvPicPr>
            <a:picLocks noChangeAspect="1"/>
          </p:cNvPicPr>
          <p:nvPr/>
        </p:nvPicPr>
        <p:blipFill>
          <a:blip r:embed="rId4"/>
          <a:stretch>
            <a:fillRect/>
          </a:stretch>
        </p:blipFill>
        <p:spPr>
          <a:xfrm>
            <a:off x="4932040" y="2564904"/>
            <a:ext cx="2592288" cy="1407241"/>
          </a:xfrm>
          <a:prstGeom prst="rect">
            <a:avLst/>
          </a:prstGeom>
        </p:spPr>
      </p:pic>
      <p:pic>
        <p:nvPicPr>
          <p:cNvPr id="9" name="Picture 8">
            <a:extLst>
              <a:ext uri="{FF2B5EF4-FFF2-40B4-BE49-F238E27FC236}">
                <a16:creationId xmlns:a16="http://schemas.microsoft.com/office/drawing/2014/main" id="{639A080C-D113-4EF2-8147-F335CEFE700B}"/>
              </a:ext>
            </a:extLst>
          </p:cNvPr>
          <p:cNvPicPr>
            <a:picLocks noChangeAspect="1"/>
          </p:cNvPicPr>
          <p:nvPr/>
        </p:nvPicPr>
        <p:blipFill>
          <a:blip r:embed="rId5"/>
          <a:stretch>
            <a:fillRect/>
          </a:stretch>
        </p:blipFill>
        <p:spPr>
          <a:xfrm>
            <a:off x="4932040" y="4044854"/>
            <a:ext cx="936104" cy="840583"/>
          </a:xfrm>
          <a:prstGeom prst="rect">
            <a:avLst/>
          </a:prstGeom>
        </p:spPr>
      </p:pic>
      <p:pic>
        <p:nvPicPr>
          <p:cNvPr id="11" name="Picture 10">
            <a:extLst>
              <a:ext uri="{FF2B5EF4-FFF2-40B4-BE49-F238E27FC236}">
                <a16:creationId xmlns:a16="http://schemas.microsoft.com/office/drawing/2014/main" id="{96A632E2-CEA7-0FDC-C8A8-991CAEDA28E4}"/>
              </a:ext>
            </a:extLst>
          </p:cNvPr>
          <p:cNvPicPr>
            <a:picLocks noChangeAspect="1"/>
          </p:cNvPicPr>
          <p:nvPr/>
        </p:nvPicPr>
        <p:blipFill>
          <a:blip r:embed="rId6"/>
          <a:stretch>
            <a:fillRect/>
          </a:stretch>
        </p:blipFill>
        <p:spPr>
          <a:xfrm>
            <a:off x="4932039" y="4958146"/>
            <a:ext cx="2592289" cy="896792"/>
          </a:xfrm>
          <a:prstGeom prst="rect">
            <a:avLst/>
          </a:prstGeom>
        </p:spPr>
      </p:pic>
      <p:pic>
        <p:nvPicPr>
          <p:cNvPr id="13" name="Picture 12">
            <a:extLst>
              <a:ext uri="{FF2B5EF4-FFF2-40B4-BE49-F238E27FC236}">
                <a16:creationId xmlns:a16="http://schemas.microsoft.com/office/drawing/2014/main" id="{FD2E2804-C889-ABB7-1E0D-003084A93535}"/>
              </a:ext>
            </a:extLst>
          </p:cNvPr>
          <p:cNvPicPr>
            <a:picLocks noChangeAspect="1"/>
          </p:cNvPicPr>
          <p:nvPr/>
        </p:nvPicPr>
        <p:blipFill>
          <a:blip r:embed="rId7"/>
          <a:stretch>
            <a:fillRect/>
          </a:stretch>
        </p:blipFill>
        <p:spPr>
          <a:xfrm>
            <a:off x="4860032" y="5927647"/>
            <a:ext cx="1685354" cy="771883"/>
          </a:xfrm>
          <a:prstGeom prst="rect">
            <a:avLst/>
          </a:prstGeom>
        </p:spPr>
      </p:pic>
    </p:spTree>
    <p:extLst>
      <p:ext uri="{BB962C8B-B14F-4D97-AF65-F5344CB8AC3E}">
        <p14:creationId xmlns:p14="http://schemas.microsoft.com/office/powerpoint/2010/main" val="974838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D5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72D0F2-3EC4-AB10-4856-ACFFD8A39D40}"/>
              </a:ext>
            </a:extLst>
          </p:cNvPr>
          <p:cNvSpPr>
            <a:spLocks noGrp="1"/>
          </p:cNvSpPr>
          <p:nvPr>
            <p:ph type="ctrTitle"/>
          </p:nvPr>
        </p:nvSpPr>
        <p:spPr>
          <a:xfrm>
            <a:off x="6820122" y="618681"/>
            <a:ext cx="1960404" cy="4794567"/>
          </a:xfrm>
        </p:spPr>
        <p:txBody>
          <a:bodyPr vert="horz" lIns="91440" tIns="45720" rIns="91440" bIns="45720" rtlCol="0" anchor="ctr">
            <a:normAutofit/>
          </a:bodyPr>
          <a:lstStyle/>
          <a:p>
            <a:pPr algn="l" defTabSz="914400"/>
            <a:r>
              <a:rPr lang="en-US" sz="2600" b="1">
                <a:solidFill>
                  <a:srgbClr val="FFFFFF"/>
                </a:solidFill>
              </a:rPr>
              <a:t>My role in tackling health inequalities: a framework for allied health professionals The King's Fund </a:t>
            </a:r>
            <a:r>
              <a:rPr lang="en-US" sz="2600">
                <a:solidFill>
                  <a:srgbClr val="FFFFFF"/>
                </a:solidFill>
              </a:rPr>
              <a:t>(2021)</a:t>
            </a:r>
            <a:br>
              <a:rPr lang="en-US" sz="2600">
                <a:solidFill>
                  <a:srgbClr val="FFFFFF"/>
                </a:solidFill>
              </a:rPr>
            </a:br>
            <a:endParaRPr lang="en-US" sz="2600">
              <a:solidFill>
                <a:srgbClr val="FFFFFF"/>
              </a:solidFill>
            </a:endParaRPr>
          </a:p>
        </p:txBody>
      </p:sp>
      <p:sp>
        <p:nvSpPr>
          <p:cNvPr id="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diagram of a group of people&#10;&#10;Description automatically generated">
            <a:extLst>
              <a:ext uri="{FF2B5EF4-FFF2-40B4-BE49-F238E27FC236}">
                <a16:creationId xmlns:a16="http://schemas.microsoft.com/office/drawing/2014/main" id="{A2B5F218-D8F0-986B-390B-F2547FEA24DB}"/>
              </a:ext>
            </a:extLst>
          </p:cNvPr>
          <p:cNvPicPr>
            <a:picLocks noChangeAspect="1"/>
          </p:cNvPicPr>
          <p:nvPr/>
        </p:nvPicPr>
        <p:blipFill rotWithShape="1">
          <a:blip r:embed="rId3"/>
          <a:srcRect r="2793"/>
          <a:stretch/>
        </p:blipFill>
        <p:spPr>
          <a:xfrm>
            <a:off x="244883" y="236188"/>
            <a:ext cx="6544228" cy="6137180"/>
          </a:xfrm>
          <a:prstGeom prst="rect">
            <a:avLst/>
          </a:prstGeom>
          <a:effectLst/>
        </p:spPr>
      </p:pic>
    </p:spTree>
    <p:extLst>
      <p:ext uri="{BB962C8B-B14F-4D97-AF65-F5344CB8AC3E}">
        <p14:creationId xmlns:p14="http://schemas.microsoft.com/office/powerpoint/2010/main" val="4287198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a:extLst>
              <a:ext uri="{FF2B5EF4-FFF2-40B4-BE49-F238E27FC236}">
                <a16:creationId xmlns:a16="http://schemas.microsoft.com/office/drawing/2014/main" id="{F41A4610-9A84-21B6-181E-AFF58E15889B}"/>
              </a:ext>
            </a:extLst>
          </p:cNvPr>
          <p:cNvGraphicFramePr>
            <a:graphicFrameLocks noGrp="1"/>
          </p:cNvGraphicFramePr>
          <p:nvPr>
            <p:ph idx="1"/>
          </p:nvPr>
        </p:nvGraphicFramePr>
        <p:xfrm>
          <a:off x="179512" y="260648"/>
          <a:ext cx="8784976"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8567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lowchart: Document 3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2" y="857250"/>
            <a:ext cx="2436019" cy="2550320"/>
          </a:xfrm>
          <a:prstGeom prst="flowChartDocument">
            <a:avLst/>
          </a:prstGeom>
          <a:solidFill>
            <a:srgbClr val="486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72DF843-93EA-1B0D-98DF-BD03B790710B}"/>
              </a:ext>
            </a:extLst>
          </p:cNvPr>
          <p:cNvPicPr>
            <a:picLocks noChangeAspect="1"/>
          </p:cNvPicPr>
          <p:nvPr/>
        </p:nvPicPr>
        <p:blipFill>
          <a:blip r:embed="rId3"/>
          <a:stretch>
            <a:fillRect/>
          </a:stretch>
        </p:blipFill>
        <p:spPr>
          <a:xfrm>
            <a:off x="3158729" y="3163491"/>
            <a:ext cx="5503069" cy="2357438"/>
          </a:xfrm>
          <a:prstGeom prst="rect">
            <a:avLst/>
          </a:prstGeom>
        </p:spPr>
      </p:pic>
      <p:sp>
        <p:nvSpPr>
          <p:cNvPr id="2" name="Title 1">
            <a:extLst>
              <a:ext uri="{FF2B5EF4-FFF2-40B4-BE49-F238E27FC236}">
                <a16:creationId xmlns:a16="http://schemas.microsoft.com/office/drawing/2014/main" id="{5D334923-1331-FFA3-CC15-A5549DF4F3EA}"/>
              </a:ext>
            </a:extLst>
          </p:cNvPr>
          <p:cNvSpPr>
            <a:spLocks noGrp="1"/>
          </p:cNvSpPr>
          <p:nvPr>
            <p:ph type="ctrTitle"/>
          </p:nvPr>
        </p:nvSpPr>
        <p:spPr>
          <a:xfrm>
            <a:off x="631572" y="1045287"/>
            <a:ext cx="2130137" cy="1778361"/>
          </a:xfrm>
        </p:spPr>
        <p:txBody>
          <a:bodyPr vert="horz" lIns="68580" tIns="34290" rIns="68580" bIns="34290" rtlCol="0" anchor="ctr">
            <a:normAutofit/>
          </a:bodyPr>
          <a:lstStyle/>
          <a:p>
            <a:pPr algn="l"/>
            <a:br>
              <a:rPr lang="en-US" sz="2025" dirty="0">
                <a:solidFill>
                  <a:srgbClr val="FFFFFF"/>
                </a:solidFill>
              </a:rPr>
            </a:br>
            <a:br>
              <a:rPr lang="en-US" sz="2025" dirty="0">
                <a:solidFill>
                  <a:srgbClr val="FFFFFF"/>
                </a:solidFill>
              </a:rPr>
            </a:br>
            <a:r>
              <a:rPr lang="en-US" sz="2025" b="1" dirty="0">
                <a:solidFill>
                  <a:srgbClr val="FFFFFF"/>
                </a:solidFill>
              </a:rPr>
              <a:t>The CSP Health Inequalities project team professional network discussion</a:t>
            </a:r>
          </a:p>
        </p:txBody>
      </p:sp>
      <p:sp>
        <p:nvSpPr>
          <p:cNvPr id="3" name="TextBox 2">
            <a:extLst>
              <a:ext uri="{FF2B5EF4-FFF2-40B4-BE49-F238E27FC236}">
                <a16:creationId xmlns:a16="http://schemas.microsoft.com/office/drawing/2014/main" id="{9BCD9FCB-C4C4-98B3-5905-A98EC7CB6A13}"/>
              </a:ext>
            </a:extLst>
          </p:cNvPr>
          <p:cNvSpPr txBox="1"/>
          <p:nvPr/>
        </p:nvSpPr>
        <p:spPr>
          <a:xfrm>
            <a:off x="2761709" y="692696"/>
            <a:ext cx="61206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D2884"/>
                </a:solidFill>
                <a:effectLst/>
                <a:uLnTx/>
                <a:uFillTx/>
                <a:latin typeface="Calibri" panose="020F0502020204030204"/>
                <a:ea typeface="+mn-ea"/>
                <a:cs typeface="+mn-cs"/>
              </a:rPr>
              <a:t>How we can help you make a difference?</a:t>
            </a:r>
            <a:endPar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0AB37DB-1BC3-FA2E-B01B-F3F3EF3BEB2F}"/>
              </a:ext>
            </a:extLst>
          </p:cNvPr>
          <p:cNvPicPr>
            <a:picLocks noChangeAspect="1"/>
          </p:cNvPicPr>
          <p:nvPr/>
        </p:nvPicPr>
        <p:blipFill>
          <a:blip r:embed="rId4"/>
          <a:stretch>
            <a:fillRect/>
          </a:stretch>
        </p:blipFill>
        <p:spPr>
          <a:xfrm>
            <a:off x="179512" y="5520929"/>
            <a:ext cx="1704975" cy="1247775"/>
          </a:xfrm>
          <a:prstGeom prst="rect">
            <a:avLst/>
          </a:prstGeom>
        </p:spPr>
      </p:pic>
    </p:spTree>
    <p:extLst>
      <p:ext uri="{BB962C8B-B14F-4D97-AF65-F5344CB8AC3E}">
        <p14:creationId xmlns:p14="http://schemas.microsoft.com/office/powerpoint/2010/main" val="46248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1481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922415"/>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3" y="354831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3" y="1584538"/>
            <a:ext cx="2925268"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71" y="1914810"/>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DD72F9-378A-288B-DB19-ECA898B40919}"/>
              </a:ext>
            </a:extLst>
          </p:cNvPr>
          <p:cNvSpPr>
            <a:spLocks noGrp="1"/>
          </p:cNvSpPr>
          <p:nvPr>
            <p:ph type="title"/>
          </p:nvPr>
        </p:nvSpPr>
        <p:spPr>
          <a:xfrm>
            <a:off x="205879" y="2386349"/>
            <a:ext cx="2336449" cy="1797269"/>
          </a:xfrm>
        </p:spPr>
        <p:txBody>
          <a:bodyPr anchor="b">
            <a:normAutofit fontScale="90000"/>
          </a:bodyPr>
          <a:lstStyle/>
          <a:p>
            <a:r>
              <a:rPr lang="en-GB" sz="3000" b="1" dirty="0">
                <a:solidFill>
                  <a:srgbClr val="FFFFFF"/>
                </a:solidFill>
                <a:latin typeface="Calibri Light" panose="020F0302020204030204" pitchFamily="34" charset="0"/>
              </a:rPr>
              <a:t>Fundamental</a:t>
            </a:r>
            <a:br>
              <a:rPr lang="en-GB" sz="3000" b="1" dirty="0">
                <a:solidFill>
                  <a:srgbClr val="FFFFFF"/>
                </a:solidFill>
                <a:latin typeface="Calibri Light" panose="020F0302020204030204" pitchFamily="34" charset="0"/>
              </a:rPr>
            </a:br>
            <a:r>
              <a:rPr lang="en-GB" sz="3000" b="1" dirty="0">
                <a:solidFill>
                  <a:srgbClr val="FFFFFF"/>
                </a:solidFill>
                <a:latin typeface="Calibri Light" panose="020F0302020204030204" pitchFamily="34" charset="0"/>
              </a:rPr>
              <a:t>issues, members need:</a:t>
            </a:r>
            <a:br>
              <a:rPr lang="en-GB" sz="3000" b="1" dirty="0">
                <a:solidFill>
                  <a:srgbClr val="FFFFFF"/>
                </a:solidFill>
                <a:latin typeface="Calibri Light" panose="020F0302020204030204" pitchFamily="34" charset="0"/>
              </a:rPr>
            </a:br>
            <a:endParaRPr lang="en-GB" sz="3000" dirty="0">
              <a:solidFill>
                <a:srgbClr val="FFFFFF"/>
              </a:solidFill>
            </a:endParaRPr>
          </a:p>
        </p:txBody>
      </p:sp>
      <p:graphicFrame>
        <p:nvGraphicFramePr>
          <p:cNvPr id="38" name="Content Placeholder 2">
            <a:extLst>
              <a:ext uri="{FF2B5EF4-FFF2-40B4-BE49-F238E27FC236}">
                <a16:creationId xmlns:a16="http://schemas.microsoft.com/office/drawing/2014/main" id="{A60D310B-1E41-145B-434D-5584905C0377}"/>
              </a:ext>
            </a:extLst>
          </p:cNvPr>
          <p:cNvGraphicFramePr/>
          <p:nvPr/>
        </p:nvGraphicFramePr>
        <p:xfrm>
          <a:off x="2748215" y="116632"/>
          <a:ext cx="6288274"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8785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5514AB1-0D06-008C-A9A0-04A246400B0D}"/>
              </a:ext>
            </a:extLst>
          </p:cNvPr>
          <p:cNvGraphicFramePr/>
          <p:nvPr/>
        </p:nvGraphicFramePr>
        <p:xfrm>
          <a:off x="696062" y="1412775"/>
          <a:ext cx="8535376" cy="5156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D8667272-46BA-77B0-6F61-61BEC52FCAE6}"/>
              </a:ext>
            </a:extLst>
          </p:cNvPr>
          <p:cNvSpPr txBox="1"/>
          <p:nvPr/>
        </p:nvSpPr>
        <p:spPr>
          <a:xfrm>
            <a:off x="4264751" y="3990917"/>
            <a:ext cx="1397997" cy="553998"/>
          </a:xfrm>
          <a:prstGeom prst="rect">
            <a:avLst/>
          </a:prstGeom>
          <a:gradFill>
            <a:gsLst>
              <a:gs pos="0">
                <a:schemeClr val="accent1">
                  <a:lumMod val="5000"/>
                  <a:lumOff val="95000"/>
                  <a:alpha val="3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a:ea typeface="+mn-ea"/>
                <a:cs typeface="+mn-cs"/>
              </a:rPr>
              <a:t>Service transformation</a:t>
            </a:r>
          </a:p>
        </p:txBody>
      </p:sp>
      <p:sp>
        <p:nvSpPr>
          <p:cNvPr id="8" name="TextBox 7">
            <a:extLst>
              <a:ext uri="{FF2B5EF4-FFF2-40B4-BE49-F238E27FC236}">
                <a16:creationId xmlns:a16="http://schemas.microsoft.com/office/drawing/2014/main" id="{9FAD196B-8FD6-2ECC-4E9E-1DDD01CEF359}"/>
              </a:ext>
            </a:extLst>
          </p:cNvPr>
          <p:cNvSpPr txBox="1"/>
          <p:nvPr/>
        </p:nvSpPr>
        <p:spPr>
          <a:xfrm>
            <a:off x="1805172" y="857251"/>
            <a:ext cx="7208200" cy="923330"/>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srgbClr val="002060"/>
                </a:solidFill>
                <a:effectLst/>
                <a:uLnTx/>
                <a:uFillTx/>
                <a:latin typeface="Calibri" panose="020F0502020204030204"/>
                <a:ea typeface="+mn-ea"/>
                <a:cs typeface="+mn-cs"/>
              </a:rPr>
              <a:t>What are the CSP’s health inequalities project team’s plans to support members?</a:t>
            </a:r>
          </a:p>
        </p:txBody>
      </p:sp>
      <p:pic>
        <p:nvPicPr>
          <p:cNvPr id="5" name="Picture 4">
            <a:extLst>
              <a:ext uri="{FF2B5EF4-FFF2-40B4-BE49-F238E27FC236}">
                <a16:creationId xmlns:a16="http://schemas.microsoft.com/office/drawing/2014/main" id="{CBA23053-10FF-55EF-F33B-4F0305E3BAA9}"/>
              </a:ext>
            </a:extLst>
          </p:cNvPr>
          <p:cNvPicPr>
            <a:picLocks noChangeAspect="1"/>
          </p:cNvPicPr>
          <p:nvPr/>
        </p:nvPicPr>
        <p:blipFill>
          <a:blip r:embed="rId8"/>
          <a:stretch>
            <a:fillRect/>
          </a:stretch>
        </p:blipFill>
        <p:spPr>
          <a:xfrm>
            <a:off x="100197" y="0"/>
            <a:ext cx="1704975" cy="1247775"/>
          </a:xfrm>
          <a:prstGeom prst="rect">
            <a:avLst/>
          </a:prstGeom>
        </p:spPr>
      </p:pic>
    </p:spTree>
    <p:extLst>
      <p:ext uri="{BB962C8B-B14F-4D97-AF65-F5344CB8AC3E}">
        <p14:creationId xmlns:p14="http://schemas.microsoft.com/office/powerpoint/2010/main" val="127474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359569" y="1340768"/>
            <a:ext cx="8424862" cy="51845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a:defRPr/>
            </a:pPr>
            <a:r>
              <a:rPr kumimoji="0" lang="en-GB" sz="2000" i="0" u="none" strike="noStrike" kern="1200" cap="none" spc="0" normalizeH="0" baseline="0" noProof="0" dirty="0">
                <a:ln>
                  <a:noFill/>
                </a:ln>
                <a:effectLst/>
                <a:uLnTx/>
                <a:uFillTx/>
                <a:latin typeface="Arial" pitchFamily="34" charset="0"/>
                <a:ea typeface="+mn-ea"/>
                <a:cs typeface="Arial" pitchFamily="34" charset="0"/>
              </a:rPr>
              <a:t>Please make sure you have signed in so we know who is in the building for safety purposes</a:t>
            </a:r>
          </a:p>
          <a:p>
            <a:pPr>
              <a:defRPr/>
            </a:pPr>
            <a:r>
              <a:rPr kumimoji="0" lang="en-GB" sz="2000" i="0" u="none" strike="noStrike" kern="1200" cap="none" spc="0" normalizeH="0" baseline="0" noProof="0" dirty="0">
                <a:ln>
                  <a:noFill/>
                </a:ln>
                <a:effectLst/>
                <a:uLnTx/>
                <a:uFillTx/>
                <a:latin typeface="Arial" pitchFamily="34" charset="0"/>
                <a:ea typeface="+mn-ea"/>
                <a:cs typeface="Arial" pitchFamily="34" charset="0"/>
              </a:rPr>
              <a:t>No fire alarms planned – so if an alarm sounds all visitors will need to leave by the main door, use the stairs only and out of the building turn right and walk to the end of the road until asked to go back in.</a:t>
            </a:r>
          </a:p>
          <a:p>
            <a:pPr>
              <a:defRPr/>
            </a:pPr>
            <a:r>
              <a:rPr lang="en-GB" sz="2000" dirty="0"/>
              <a:t>The toilets are situated near the lifts – you will need an access card to get back into the offices – please collect an access card from the registration desk (and make sure your return it) – if you forget your card just ring the bell to get back in</a:t>
            </a:r>
          </a:p>
          <a:p>
            <a:pPr>
              <a:defRPr/>
            </a:pPr>
            <a:r>
              <a:rPr lang="en-GB" sz="2000" dirty="0"/>
              <a:t>Please do not bring any cups and glasses into the Lois Dyer meeting room – we have had too many spillages in the past!</a:t>
            </a:r>
          </a:p>
          <a:p>
            <a:pPr>
              <a:defRPr/>
            </a:pPr>
            <a:r>
              <a:rPr lang="en-GB" sz="2000" dirty="0"/>
              <a:t>Presentations will be recorded (but not the Q&amp;A or delegate participation elements)</a:t>
            </a:r>
          </a:p>
          <a:p>
            <a:pPr>
              <a:defRPr/>
            </a:pPr>
            <a:endParaRPr kumimoji="0" lang="en-GB" sz="2400" i="0" u="none" strike="noStrike" kern="1200" cap="none" spc="0" normalizeH="0" baseline="0" noProof="0" dirty="0">
              <a:ln>
                <a:noFill/>
              </a:ln>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16632"/>
            <a:ext cx="1421904" cy="1421904"/>
          </a:xfrm>
          <a:prstGeom prst="rect">
            <a:avLst/>
          </a:prstGeom>
        </p:spPr>
      </p:pic>
      <p:sp>
        <p:nvSpPr>
          <p:cNvPr id="2" name="TextBox 1">
            <a:extLst>
              <a:ext uri="{FF2B5EF4-FFF2-40B4-BE49-F238E27FC236}">
                <a16:creationId xmlns:a16="http://schemas.microsoft.com/office/drawing/2014/main" id="{00FA6D97-719D-C21C-C1B7-1EDCA2895749}"/>
              </a:ext>
            </a:extLst>
          </p:cNvPr>
          <p:cNvSpPr txBox="1"/>
          <p:nvPr/>
        </p:nvSpPr>
        <p:spPr>
          <a:xfrm>
            <a:off x="3347864" y="692696"/>
            <a:ext cx="3312368" cy="523220"/>
          </a:xfrm>
          <a:prstGeom prst="rect">
            <a:avLst/>
          </a:prstGeom>
          <a:noFill/>
        </p:spPr>
        <p:txBody>
          <a:bodyPr wrap="square" rtlCol="0">
            <a:spAutoFit/>
          </a:bodyPr>
          <a:lstStyle/>
          <a:p>
            <a:pPr algn="ctr"/>
            <a:r>
              <a:rPr lang="en-GB" sz="2800" b="1" dirty="0">
                <a:solidFill>
                  <a:srgbClr val="7030A0"/>
                </a:solidFill>
                <a:latin typeface="Arial" panose="020B0604020202020204" pitchFamily="34" charset="0"/>
                <a:cs typeface="Arial" panose="020B0604020202020204" pitchFamily="34" charset="0"/>
              </a:rPr>
              <a:t>Housekeeping</a:t>
            </a:r>
          </a:p>
        </p:txBody>
      </p:sp>
    </p:spTree>
    <p:extLst>
      <p:ext uri="{BB962C8B-B14F-4D97-AF65-F5344CB8AC3E}">
        <p14:creationId xmlns:p14="http://schemas.microsoft.com/office/powerpoint/2010/main" val="2479564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483833"/>
            <a:ext cx="6120680"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D2884"/>
                </a:solidFill>
                <a:effectLst/>
                <a:uLnTx/>
                <a:uFillTx/>
                <a:latin typeface="Calibri"/>
                <a:ea typeface="+mn-ea"/>
                <a:cs typeface="+mn-cs"/>
              </a:rPr>
              <a:t>How we can help you make a difference</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F3887E52-0100-37B0-A57F-140072AA055C}"/>
              </a:ext>
            </a:extLst>
          </p:cNvPr>
          <p:cNvSpPr txBox="1"/>
          <p:nvPr/>
        </p:nvSpPr>
        <p:spPr>
          <a:xfrm>
            <a:off x="447967" y="1561387"/>
            <a:ext cx="8568952" cy="21646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75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Access the </a:t>
            </a:r>
            <a:r>
              <a:rPr kumimoji="0" lang="en-GB"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CSP Health Inequalities webpages </a:t>
            </a: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to find out more about </a:t>
            </a:r>
            <a:r>
              <a:rPr kumimoji="0" lang="en-GB" sz="1800" b="0" i="0" u="none" strike="noStrike" kern="1200" cap="none" spc="0" normalizeH="0" baseline="0" noProof="0" dirty="0">
                <a:ln>
                  <a:noFill/>
                </a:ln>
                <a:solidFill>
                  <a:srgbClr val="222222"/>
                </a:solidFill>
                <a:effectLst/>
                <a:highlight>
                  <a:srgbClr val="FFFFFF"/>
                </a:highlight>
                <a:uLnTx/>
                <a:uFillTx/>
                <a:latin typeface="Calibri"/>
                <a:ea typeface="Calibri" panose="020F0502020204030204" pitchFamily="34" charset="0"/>
                <a:cs typeface="Arial" panose="020B0604020202020204" pitchFamily="34" charset="0"/>
              </a:rPr>
              <a:t>h</a:t>
            </a:r>
            <a:r>
              <a:rPr kumimoji="0" lang="en-GB" sz="1800" b="0" i="0" u="none" strike="noStrike" kern="1200" cap="none" spc="0" normalizeH="0" baseline="0" noProof="0" dirty="0">
                <a:ln>
                  <a:noFill/>
                </a:ln>
                <a:solidFill>
                  <a:srgbClr val="222222"/>
                </a:solidFill>
                <a:effectLst/>
                <a:highlight>
                  <a:srgbClr val="FFFFFF"/>
                </a:highlight>
                <a:uLnTx/>
                <a:uFillTx/>
                <a:latin typeface="Calibri"/>
                <a:ea typeface="+mn-ea"/>
                <a:cs typeface="+mn-cs"/>
              </a:rPr>
              <a:t>ow health inequalities can impact on your clinical practice, service and community:</a:t>
            </a:r>
          </a:p>
          <a:p>
            <a:pPr marL="0" marR="0" lvl="0" indent="0" algn="l" defTabSz="914400" rtl="0" eaLnBrk="1" fontAlgn="auto" latinLnBrk="0" hangingPunct="1">
              <a:lnSpc>
                <a:spcPct val="100000"/>
              </a:lnSpc>
              <a:spcBef>
                <a:spcPts val="0"/>
              </a:spcBef>
              <a:spcAft>
                <a:spcPts val="75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hlinkClick r:id="rId3"/>
              </a:rPr>
              <a:t>https://www.csp.org.uk/professional-clinical/improvement-innovation/health-inequalities</a:t>
            </a:r>
            <a:r>
              <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75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75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rPr>
              <a:t>CSP Getting started webinar </a:t>
            </a:r>
            <a:r>
              <a:rPr kumimoji="0" lang="en-GB" sz="1800" b="0" i="0" u="none" strike="noStrike" kern="1200" cap="none" spc="0" normalizeH="0" baseline="0" noProof="0" dirty="0">
                <a:ln>
                  <a:noFill/>
                </a:ln>
                <a:solidFill>
                  <a:prstClr val="black"/>
                </a:solidFill>
                <a:effectLst/>
                <a:uLnTx/>
                <a:uFillTx/>
                <a:latin typeface="Calibri"/>
                <a:ea typeface="+mn-lt"/>
                <a:cs typeface="Calibri"/>
                <a:hlinkClick r:id="rId4"/>
              </a:rPr>
              <a:t>https://www.youtube.com/watch?v=q7jNzeakuwo</a:t>
            </a:r>
            <a:r>
              <a:rPr kumimoji="0" lang="en-GB" sz="1800" b="0" i="0" u="none" strike="noStrike" kern="1200" cap="none" spc="0" normalizeH="0" baseline="0" noProof="0" dirty="0">
                <a:ln>
                  <a:noFill/>
                </a:ln>
                <a:solidFill>
                  <a:prstClr val="black"/>
                </a:solidFill>
                <a:effectLst/>
                <a:uLnTx/>
                <a:uFillTx/>
                <a:latin typeface="Calibri"/>
                <a:ea typeface="+mn-lt"/>
                <a:cs typeface="Calibri"/>
              </a:rPr>
              <a:t> </a:t>
            </a:r>
          </a:p>
          <a:p>
            <a:pPr marL="0" marR="0" lvl="0" indent="0" algn="l" defTabSz="914400" rtl="0" eaLnBrk="1" fontAlgn="auto" latinLnBrk="0" hangingPunct="1">
              <a:lnSpc>
                <a:spcPct val="100000"/>
              </a:lnSpc>
              <a:spcBef>
                <a:spcPts val="0"/>
              </a:spcBef>
              <a:spcAft>
                <a:spcPts val="75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CE8DBB9-0A2A-BF74-6D8D-4A6B94A6320D}"/>
              </a:ext>
            </a:extLst>
          </p:cNvPr>
          <p:cNvSpPr txBox="1"/>
          <p:nvPr/>
        </p:nvSpPr>
        <p:spPr>
          <a:xfrm>
            <a:off x="426995" y="3967994"/>
            <a:ext cx="85689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Connect with CSP representatives locally including CSP Stewards and CSP Equality Reps who can help with influencing change (use the online ‘find your rep’ facility: </a:t>
            </a: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5"/>
              </a:rPr>
              <a:t>https://www.csp.org.uk/people-directory/reps</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5" name="TextBox 4">
            <a:extLst>
              <a:ext uri="{FF2B5EF4-FFF2-40B4-BE49-F238E27FC236}">
                <a16:creationId xmlns:a16="http://schemas.microsoft.com/office/drawing/2014/main" id="{97DDFFA2-0A95-7CF3-21E6-96895E941E7F}"/>
              </a:ext>
            </a:extLst>
          </p:cNvPr>
          <p:cNvSpPr txBox="1"/>
          <p:nvPr/>
        </p:nvSpPr>
        <p:spPr>
          <a:xfrm>
            <a:off x="431540" y="5188928"/>
            <a:ext cx="82809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Join the </a:t>
            </a:r>
            <a:r>
              <a:rPr kumimoji="0" lang="en-GB" sz="1800" b="1" i="0" u="none" strike="noStrike" kern="1200" cap="none" spc="0" normalizeH="0" baseline="0" noProof="0" dirty="0">
                <a:ln>
                  <a:noFill/>
                </a:ln>
                <a:solidFill>
                  <a:prstClr val="black"/>
                </a:solidFill>
                <a:effectLst/>
                <a:uLnTx/>
                <a:uFillTx/>
                <a:latin typeface="Calibri"/>
                <a:ea typeface="+mn-ea"/>
                <a:cs typeface="+mn-cs"/>
              </a:rPr>
              <a:t>iCSP Health Inequalities </a:t>
            </a:r>
            <a:r>
              <a:rPr kumimoji="0" lang="en-GB" sz="1800" b="0" i="0" u="none" strike="noStrike" kern="1200" cap="none" spc="0" normalizeH="0" baseline="0" noProof="0" dirty="0">
                <a:ln>
                  <a:noFill/>
                </a:ln>
                <a:solidFill>
                  <a:prstClr val="black"/>
                </a:solidFill>
                <a:effectLst/>
                <a:uLnTx/>
                <a:uFillTx/>
                <a:latin typeface="Calibri"/>
                <a:ea typeface="+mn-ea"/>
                <a:cs typeface="+mn-cs"/>
              </a:rPr>
              <a:t>online network: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6"/>
              </a:rPr>
              <a:t>https://www.csp.org.uk/icsp/health-inequalities</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TextBox 5">
            <a:extLst>
              <a:ext uri="{FF2B5EF4-FFF2-40B4-BE49-F238E27FC236}">
                <a16:creationId xmlns:a16="http://schemas.microsoft.com/office/drawing/2014/main" id="{785CF524-5C1A-1839-BBFB-4E7CD697A4A6}"/>
              </a:ext>
            </a:extLst>
          </p:cNvPr>
          <p:cNvSpPr txBox="1"/>
          <p:nvPr/>
        </p:nvSpPr>
        <p:spPr>
          <a:xfrm>
            <a:off x="434988" y="6093296"/>
            <a:ext cx="85689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Join the iCSP Influencers network:     </a:t>
            </a: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7"/>
              </a:rPr>
              <a:t>https://www.csp.org.uk/icsp/influencers</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218308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483833"/>
            <a:ext cx="6120680"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D2884"/>
                </a:solidFill>
                <a:effectLst/>
                <a:uLnTx/>
                <a:uFillTx/>
                <a:latin typeface="Calibri"/>
                <a:ea typeface="+mn-ea"/>
                <a:cs typeface="+mn-cs"/>
              </a:rPr>
              <a:t>How we can help you make a difference</a:t>
            </a:r>
            <a:endParaRPr kumimoji="0" lang="en-GB"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E1AA6648-3986-6B30-5AA5-5D359A07713C}"/>
              </a:ext>
            </a:extLst>
          </p:cNvPr>
          <p:cNvSpPr txBox="1"/>
          <p:nvPr/>
        </p:nvSpPr>
        <p:spPr>
          <a:xfrm>
            <a:off x="436750" y="1775885"/>
            <a:ext cx="82809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Share your health inequalities work </a:t>
            </a:r>
            <a:r>
              <a:rPr kumimoji="0" lang="en-GB" sz="1800" b="0" i="0" u="none" strike="noStrike" kern="1200" cap="none" spc="0" normalizeH="0" baseline="0" noProof="0" dirty="0">
                <a:ln>
                  <a:noFill/>
                </a:ln>
                <a:solidFill>
                  <a:prstClr val="black"/>
                </a:solidFill>
                <a:effectLst/>
                <a:uLnTx/>
                <a:uFillTx/>
                <a:latin typeface="Calibri"/>
                <a:ea typeface="+mn-ea"/>
                <a:cs typeface="+mn-cs"/>
              </a:rPr>
              <a:t>to inform and inspire other members by completing the linked service improvement MS Form and connecting with the CSP Health Inequalities project team: </a:t>
            </a:r>
            <a:r>
              <a:rPr kumimoji="0" lang="en-GB" sz="1800" b="0" i="0" u="none" strike="noStrike" kern="1200" cap="none" spc="0" normalizeH="0" baseline="0" noProof="0" dirty="0">
                <a:ln>
                  <a:noFill/>
                </a:ln>
                <a:solidFill>
                  <a:prstClr val="black"/>
                </a:solidFill>
                <a:effectLst/>
                <a:uLnTx/>
                <a:uFillTx/>
                <a:latin typeface="Calibri"/>
                <a:ea typeface="+mn-ea"/>
                <a:cs typeface="+mn-cs"/>
                <a:hlinkClick r:id="rId3"/>
              </a:rPr>
              <a:t>https://forms.office.com/e/DXwYyUBuFh</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8" name="Picture 7" descr="A qr code on a blue background&#10;&#10;Description automatically generated">
            <a:extLst>
              <a:ext uri="{FF2B5EF4-FFF2-40B4-BE49-F238E27FC236}">
                <a16:creationId xmlns:a16="http://schemas.microsoft.com/office/drawing/2014/main" id="{96EA9C45-079A-2A14-A196-56B22FB6A14F}"/>
              </a:ext>
            </a:extLst>
          </p:cNvPr>
          <p:cNvPicPr>
            <a:picLocks noChangeAspect="1"/>
          </p:cNvPicPr>
          <p:nvPr/>
        </p:nvPicPr>
        <p:blipFill>
          <a:blip r:embed="rId4"/>
          <a:stretch>
            <a:fillRect/>
          </a:stretch>
        </p:blipFill>
        <p:spPr>
          <a:xfrm>
            <a:off x="2535092" y="2853436"/>
            <a:ext cx="4073816" cy="3898521"/>
          </a:xfrm>
          <a:prstGeom prst="rect">
            <a:avLst/>
          </a:prstGeom>
        </p:spPr>
      </p:pic>
    </p:spTree>
    <p:extLst>
      <p:ext uri="{BB962C8B-B14F-4D97-AF65-F5344CB8AC3E}">
        <p14:creationId xmlns:p14="http://schemas.microsoft.com/office/powerpoint/2010/main" val="3028204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887E52-0100-37B0-A57F-140072AA055C}"/>
              </a:ext>
            </a:extLst>
          </p:cNvPr>
          <p:cNvSpPr txBox="1"/>
          <p:nvPr/>
        </p:nvSpPr>
        <p:spPr>
          <a:xfrm>
            <a:off x="575556" y="1988840"/>
            <a:ext cx="7992888" cy="2410916"/>
          </a:xfrm>
          <a:prstGeom prst="rect">
            <a:avLst/>
          </a:prstGeom>
          <a:noFill/>
        </p:spPr>
        <p:txBody>
          <a:bodyPr wrap="square" rtlCol="0">
            <a:spAutoFit/>
          </a:bodyPr>
          <a:lstStyle/>
          <a:p>
            <a:pPr algn="ctr">
              <a:spcAft>
                <a:spcPts val="750"/>
              </a:spcAft>
            </a:pPr>
            <a:r>
              <a:rPr lang="en-GB" sz="4800" b="1" dirty="0">
                <a:solidFill>
                  <a:srgbClr val="7030A0"/>
                </a:solidFill>
                <a:latin typeface="Arial" panose="020B0604020202020204" pitchFamily="34" charset="0"/>
                <a:ea typeface="Calibri" panose="020F0502020204030204" pitchFamily="34" charset="0"/>
                <a:cs typeface="Arial" panose="020B0604020202020204" pitchFamily="34" charset="0"/>
              </a:rPr>
              <a:t>Thank you!</a:t>
            </a:r>
            <a:br>
              <a:rPr lang="en-GB" sz="4800" b="1" dirty="0">
                <a:latin typeface="Arial" panose="020B0604020202020204" pitchFamily="34" charset="0"/>
                <a:ea typeface="Calibri" panose="020F0502020204030204" pitchFamily="34" charset="0"/>
                <a:cs typeface="Arial" panose="020B0604020202020204" pitchFamily="34" charset="0"/>
              </a:rPr>
            </a:br>
            <a:endParaRPr lang="en-GB" sz="4800" b="1" dirty="0">
              <a:latin typeface="Arial" panose="020B0604020202020204" pitchFamily="34" charset="0"/>
              <a:ea typeface="Calibri" panose="020F0502020204030204" pitchFamily="34" charset="0"/>
              <a:cs typeface="Arial" panose="020B0604020202020204" pitchFamily="34" charset="0"/>
            </a:endParaRPr>
          </a:p>
          <a:p>
            <a:pPr algn="ctr">
              <a:spcAft>
                <a:spcPts val="750"/>
              </a:spcAft>
            </a:pPr>
            <a:r>
              <a:rPr lang="en-GB" sz="4800" b="1" dirty="0">
                <a:latin typeface="Arial" panose="020B0604020202020204" pitchFamily="34" charset="0"/>
                <a:ea typeface="Calibri" panose="020F0502020204030204" pitchFamily="34" charset="0"/>
                <a:cs typeface="Arial" panose="020B0604020202020204" pitchFamily="34" charset="0"/>
              </a:rPr>
              <a:t>cowmanj@csp.org.uk</a:t>
            </a:r>
            <a:endParaRPr lang="en-GB" sz="48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59160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412080" y="2060848"/>
            <a:ext cx="8424862" cy="35283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000" b="1" noProof="0" dirty="0">
                <a:solidFill>
                  <a:srgbClr val="5D2884"/>
                </a:solidFill>
              </a:rPr>
              <a:t>Break – resume 11:25</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134" y="188640"/>
            <a:ext cx="1709936" cy="1709936"/>
          </a:xfrm>
          <a:prstGeom prst="rect">
            <a:avLst/>
          </a:prstGeom>
        </p:spPr>
      </p:pic>
    </p:spTree>
    <p:extLst>
      <p:ext uri="{BB962C8B-B14F-4D97-AF65-F5344CB8AC3E}">
        <p14:creationId xmlns:p14="http://schemas.microsoft.com/office/powerpoint/2010/main" val="3946549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539552" y="1916832"/>
            <a:ext cx="8424862" cy="3744416"/>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8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Head of Research and Development </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800" dirty="0">
                <a:effectLst/>
                <a:latin typeface="Arial" panose="020B0604020202020204" pitchFamily="34" charset="0"/>
                <a:ea typeface="Calibri" panose="020F0502020204030204" pitchFamily="34" charset="0"/>
                <a:cs typeface="Times New Roman" panose="02020603050405020304" pitchFamily="18" charset="0"/>
              </a:rPr>
              <a:t>Matt Liston </a:t>
            </a:r>
            <a:endParaRPr lang="en-GB" b="1" dirty="0">
              <a:solidFill>
                <a:schemeClr val="accent4">
                  <a:lumMod val="75000"/>
                </a:schemeClr>
              </a:solidFill>
              <a:highlight>
                <a:srgbClr val="FFFF00"/>
              </a:highlight>
              <a:latin typeface="Arial"/>
              <a:cs typeface="Arial"/>
            </a:endParaRPr>
          </a:p>
        </p:txBody>
      </p:sp>
      <p:pic>
        <p:nvPicPr>
          <p:cNvPr id="3" name="Picture 2">
            <a:extLst>
              <a:ext uri="{FF2B5EF4-FFF2-40B4-BE49-F238E27FC236}">
                <a16:creationId xmlns:a16="http://schemas.microsoft.com/office/drawing/2014/main" id="{50462F03-E5B3-7B88-D576-2D1BD828C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200" y="188640"/>
            <a:ext cx="1531888" cy="1531888"/>
          </a:xfrm>
          <a:prstGeom prst="rect">
            <a:avLst/>
          </a:prstGeom>
        </p:spPr>
      </p:pic>
    </p:spTree>
    <p:extLst>
      <p:ext uri="{BB962C8B-B14F-4D97-AF65-F5344CB8AC3E}">
        <p14:creationId xmlns:p14="http://schemas.microsoft.com/office/powerpoint/2010/main" val="3836339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6000">
            <a:off x="48123" y="-2283518"/>
            <a:ext cx="9239253" cy="9239253"/>
          </a:xfrm>
          <a:custGeom>
            <a:avLst/>
            <a:gdLst/>
            <a:ahLst/>
            <a:cxnLst/>
            <a:rect l="l" t="t" r="r" b="b"/>
            <a:pathLst>
              <a:path w="18478505" h="18478505">
                <a:moveTo>
                  <a:pt x="191508" y="0"/>
                </a:moveTo>
                <a:lnTo>
                  <a:pt x="18478506" y="191508"/>
                </a:lnTo>
                <a:lnTo>
                  <a:pt x="18286998" y="18478506"/>
                </a:lnTo>
                <a:lnTo>
                  <a:pt x="0" y="18286998"/>
                </a:lnTo>
                <a:lnTo>
                  <a:pt x="191508" y="0"/>
                </a:lnTo>
                <a:close/>
              </a:path>
            </a:pathLst>
          </a:custGeom>
          <a:blipFill>
            <a:blip r:embed="rId2">
              <a:alphaModFix amt="31000"/>
            </a:blip>
            <a:stretch>
              <a:fillRect l="17" t="27" r="-971" b="-982"/>
            </a:stretch>
          </a:blipFill>
        </p:spPr>
        <p:txBody>
          <a:bodyPr/>
          <a:lstStyle/>
          <a:p>
            <a:pPr defTabSz="457200"/>
            <a:endParaRPr lang="en-GB" sz="900">
              <a:solidFill>
                <a:prstClr val="black"/>
              </a:solidFill>
              <a:latin typeface="Calibri"/>
            </a:endParaRPr>
          </a:p>
        </p:txBody>
      </p:sp>
      <p:sp>
        <p:nvSpPr>
          <p:cNvPr id="3" name="Freeform 3"/>
          <p:cNvSpPr/>
          <p:nvPr/>
        </p:nvSpPr>
        <p:spPr>
          <a:xfrm>
            <a:off x="7644760" y="4757272"/>
            <a:ext cx="1499241" cy="1243478"/>
          </a:xfrm>
          <a:custGeom>
            <a:avLst/>
            <a:gdLst/>
            <a:ahLst/>
            <a:cxnLst/>
            <a:rect l="l" t="t" r="r" b="b"/>
            <a:pathLst>
              <a:path w="2998481" h="2486956">
                <a:moveTo>
                  <a:pt x="0" y="0"/>
                </a:moveTo>
                <a:lnTo>
                  <a:pt x="2998481" y="0"/>
                </a:lnTo>
                <a:lnTo>
                  <a:pt x="2998481" y="2486956"/>
                </a:lnTo>
                <a:lnTo>
                  <a:pt x="0" y="2486956"/>
                </a:lnTo>
                <a:lnTo>
                  <a:pt x="0" y="0"/>
                </a:lnTo>
                <a:close/>
              </a:path>
            </a:pathLst>
          </a:custGeom>
          <a:blipFill>
            <a:blip r:embed="rId3"/>
            <a:stretch>
              <a:fillRect/>
            </a:stretch>
          </a:blipFill>
        </p:spPr>
        <p:txBody>
          <a:bodyPr/>
          <a:lstStyle/>
          <a:p>
            <a:pPr defTabSz="457200"/>
            <a:endParaRPr lang="en-GB" sz="900">
              <a:solidFill>
                <a:prstClr val="black"/>
              </a:solidFill>
              <a:latin typeface="Calibri"/>
            </a:endParaRPr>
          </a:p>
        </p:txBody>
      </p:sp>
      <p:sp>
        <p:nvSpPr>
          <p:cNvPr id="4" name="TextBox 4"/>
          <p:cNvSpPr txBox="1"/>
          <p:nvPr/>
        </p:nvSpPr>
        <p:spPr>
          <a:xfrm>
            <a:off x="1755912" y="1788477"/>
            <a:ext cx="5346427" cy="1589731"/>
          </a:xfrm>
          <a:prstGeom prst="rect">
            <a:avLst/>
          </a:prstGeom>
        </p:spPr>
        <p:txBody>
          <a:bodyPr lIns="0" tIns="0" rIns="0" bIns="0" rtlCol="0" anchor="t">
            <a:spAutoFit/>
          </a:bodyPr>
          <a:lstStyle/>
          <a:p>
            <a:pPr algn="ctr" defTabSz="457200">
              <a:lnSpc>
                <a:spcPts val="4900"/>
              </a:lnSpc>
            </a:pPr>
            <a:r>
              <a:rPr lang="en-US" sz="3499">
                <a:solidFill>
                  <a:srgbClr val="545454"/>
                </a:solidFill>
                <a:latin typeface="Canva Sans Bold"/>
              </a:rPr>
              <a:t>Telling Stories With Data</a:t>
            </a:r>
          </a:p>
          <a:p>
            <a:pPr algn="ctr" defTabSz="457200">
              <a:lnSpc>
                <a:spcPts val="4900"/>
              </a:lnSpc>
            </a:pPr>
            <a:endParaRPr lang="en-US" sz="3499">
              <a:solidFill>
                <a:srgbClr val="545454"/>
              </a:solidFill>
              <a:latin typeface="Canva Sans Bold"/>
            </a:endParaRPr>
          </a:p>
          <a:p>
            <a:pPr defTabSz="457200">
              <a:lnSpc>
                <a:spcPts val="2380"/>
              </a:lnSpc>
              <a:spcBef>
                <a:spcPct val="0"/>
              </a:spcBef>
            </a:pPr>
            <a:endParaRPr lang="en-US" sz="3499">
              <a:solidFill>
                <a:srgbClr val="545454"/>
              </a:solidFill>
              <a:latin typeface="Canva Sans Bold"/>
            </a:endParaRPr>
          </a:p>
        </p:txBody>
      </p:sp>
      <p:sp>
        <p:nvSpPr>
          <p:cNvPr id="5" name="TextBox 5"/>
          <p:cNvSpPr txBox="1"/>
          <p:nvPr/>
        </p:nvSpPr>
        <p:spPr>
          <a:xfrm>
            <a:off x="0" y="5206683"/>
            <a:ext cx="1808336" cy="785280"/>
          </a:xfrm>
          <a:prstGeom prst="rect">
            <a:avLst/>
          </a:prstGeom>
        </p:spPr>
        <p:txBody>
          <a:bodyPr lIns="0" tIns="0" rIns="0" bIns="0" rtlCol="0" anchor="t">
            <a:spAutoFit/>
          </a:bodyPr>
          <a:lstStyle/>
          <a:p>
            <a:pPr algn="ctr" defTabSz="457200">
              <a:lnSpc>
                <a:spcPts val="3220"/>
              </a:lnSpc>
            </a:pPr>
            <a:r>
              <a:rPr lang="en-US" sz="2300">
                <a:solidFill>
                  <a:srgbClr val="FFFFFF"/>
                </a:solidFill>
                <a:latin typeface="Canva Sans Italics"/>
              </a:rPr>
              <a:t>Matt Liston</a:t>
            </a:r>
          </a:p>
          <a:p>
            <a:pPr algn="ctr" defTabSz="457200">
              <a:lnSpc>
                <a:spcPts val="3220"/>
              </a:lnSpc>
            </a:pPr>
            <a:r>
              <a:rPr lang="en-US" sz="2300">
                <a:solidFill>
                  <a:srgbClr val="FFFFFF"/>
                </a:solidFill>
                <a:latin typeface="Canva Sans Italics"/>
              </a:rPr>
              <a:t>Head of R&amp;D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1B321-A0C8-9E5B-4F62-E2578B7A1F8A}"/>
              </a:ext>
            </a:extLst>
          </p:cNvPr>
          <p:cNvSpPr>
            <a:spLocks noGrp="1"/>
          </p:cNvSpPr>
          <p:nvPr>
            <p:ph type="title"/>
          </p:nvPr>
        </p:nvSpPr>
        <p:spPr>
          <a:xfrm>
            <a:off x="228600" y="994569"/>
            <a:ext cx="4114800" cy="986631"/>
          </a:xfrm>
        </p:spPr>
        <p:txBody>
          <a:bodyPr>
            <a:normAutofit/>
          </a:bodyPr>
          <a:lstStyle/>
          <a:p>
            <a:r>
              <a:rPr lang="en-GB" sz="3600" b="1" dirty="0">
                <a:latin typeface="Canva Sans" panose="020B0604020202020204" charset="0"/>
              </a:rPr>
              <a:t>What is data?</a:t>
            </a:r>
          </a:p>
        </p:txBody>
      </p:sp>
      <p:sp>
        <p:nvSpPr>
          <p:cNvPr id="6" name="Content Placeholder 2">
            <a:extLst>
              <a:ext uri="{FF2B5EF4-FFF2-40B4-BE49-F238E27FC236}">
                <a16:creationId xmlns:a16="http://schemas.microsoft.com/office/drawing/2014/main" id="{9E10F182-A38C-08A9-AD92-D567078B4CC0}"/>
              </a:ext>
            </a:extLst>
          </p:cNvPr>
          <p:cNvSpPr txBox="1">
            <a:spLocks/>
          </p:cNvSpPr>
          <p:nvPr/>
        </p:nvSpPr>
        <p:spPr>
          <a:xfrm>
            <a:off x="628651" y="1905000"/>
            <a:ext cx="7829549" cy="3588258"/>
          </a:xfrm>
          <a:prstGeom prst="rect">
            <a:avLst/>
          </a:prstGeom>
        </p:spPr>
        <p:txBody>
          <a:bodyPr vert="horz" lIns="68580" tIns="34290" rIns="68580" bIns="3429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spcBef>
                <a:spcPts val="500"/>
              </a:spcBef>
              <a:buNone/>
            </a:pPr>
            <a:endParaRPr lang="en-GB" sz="2100" dirty="0">
              <a:solidFill>
                <a:prstClr val="black"/>
              </a:solidFill>
              <a:latin typeface="Canva Sans" panose="020B0604020202020204" charset="0"/>
            </a:endParaRPr>
          </a:p>
        </p:txBody>
      </p:sp>
      <p:sp>
        <p:nvSpPr>
          <p:cNvPr id="9" name="TextBox 8">
            <a:extLst>
              <a:ext uri="{FF2B5EF4-FFF2-40B4-BE49-F238E27FC236}">
                <a16:creationId xmlns:a16="http://schemas.microsoft.com/office/drawing/2014/main" id="{A97FC51A-0E2E-A3DD-7079-E70AA6A36C9A}"/>
              </a:ext>
            </a:extLst>
          </p:cNvPr>
          <p:cNvSpPr txBox="1"/>
          <p:nvPr/>
        </p:nvSpPr>
        <p:spPr>
          <a:xfrm>
            <a:off x="628651" y="2247900"/>
            <a:ext cx="8039100" cy="2893100"/>
          </a:xfrm>
          <a:prstGeom prst="rect">
            <a:avLst/>
          </a:prstGeom>
          <a:noFill/>
        </p:spPr>
        <p:txBody>
          <a:bodyPr wrap="square">
            <a:spAutoFit/>
          </a:bodyPr>
          <a:lstStyle/>
          <a:p>
            <a:pPr defTabSz="457200"/>
            <a:r>
              <a:rPr lang="en-GB" sz="2200" b="1" dirty="0">
                <a:solidFill>
                  <a:prstClr val="black"/>
                </a:solidFill>
                <a:latin typeface="Canva Sans" panose="020B0604020202020204" charset="0"/>
              </a:rPr>
              <a:t>In its broadest terms</a:t>
            </a:r>
            <a:r>
              <a:rPr lang="en-GB" sz="2000" b="1" dirty="0">
                <a:solidFill>
                  <a:prstClr val="black"/>
                </a:solidFill>
                <a:latin typeface="Canva Sans" panose="020B0604020202020204" charset="0"/>
              </a:rPr>
              <a:t> </a:t>
            </a:r>
          </a:p>
          <a:p>
            <a:pPr defTabSz="457200"/>
            <a:endParaRPr lang="en-GB" sz="2000" b="1" dirty="0">
              <a:solidFill>
                <a:prstClr val="black"/>
              </a:solidFill>
              <a:latin typeface="Canva Sans" panose="020B0604020202020204" charset="0"/>
            </a:endParaRPr>
          </a:p>
          <a:p>
            <a:pPr defTabSz="457200">
              <a:buFontTx/>
              <a:buChar char="-"/>
            </a:pPr>
            <a:r>
              <a:rPr lang="en-GB" sz="2000" dirty="0">
                <a:solidFill>
                  <a:prstClr val="black"/>
                </a:solidFill>
                <a:latin typeface="Canva Sans" panose="020B0604020202020204" charset="0"/>
              </a:rPr>
              <a:t>Facts and statistics collected together for reference or analysis</a:t>
            </a:r>
          </a:p>
          <a:p>
            <a:pPr defTabSz="457200"/>
            <a:endParaRPr lang="en-GB" sz="2000" dirty="0">
              <a:solidFill>
                <a:prstClr val="black"/>
              </a:solidFill>
              <a:latin typeface="Canva Sans" panose="020B0604020202020204" charset="0"/>
            </a:endParaRPr>
          </a:p>
          <a:p>
            <a:pPr defTabSz="457200">
              <a:buFontTx/>
              <a:buChar char="-"/>
            </a:pPr>
            <a:r>
              <a:rPr lang="en-GB" sz="2000" dirty="0">
                <a:solidFill>
                  <a:prstClr val="black"/>
                </a:solidFill>
                <a:latin typeface="Canva Sans" panose="020B0604020202020204" charset="0"/>
              </a:rPr>
              <a:t>Things known or assumed as facts, making the basis of reasoning</a:t>
            </a:r>
          </a:p>
          <a:p>
            <a:pPr defTabSz="457200">
              <a:buFontTx/>
              <a:buChar char="-"/>
            </a:pPr>
            <a:endParaRPr lang="en-GB" sz="2000" dirty="0">
              <a:solidFill>
                <a:prstClr val="black"/>
              </a:solidFill>
              <a:latin typeface="Canva Sans" panose="020B0604020202020204" charset="0"/>
            </a:endParaRPr>
          </a:p>
          <a:p>
            <a:pPr defTabSz="457200"/>
            <a:r>
              <a:rPr lang="en-GB" sz="2000" dirty="0">
                <a:solidFill>
                  <a:prstClr val="black"/>
                </a:solidFill>
                <a:latin typeface="Canva Sans" panose="020B0604020202020204" charset="0"/>
              </a:rPr>
              <a:t>Population statistics, Demographics, Outcome measures, Surveys, Focus group transcripts, User feedback, Webpage hits, Research data,  </a:t>
            </a:r>
          </a:p>
        </p:txBody>
      </p:sp>
    </p:spTree>
    <p:extLst>
      <p:ext uri="{BB962C8B-B14F-4D97-AF65-F5344CB8AC3E}">
        <p14:creationId xmlns:p14="http://schemas.microsoft.com/office/powerpoint/2010/main" val="236506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07" y="843319"/>
            <a:ext cx="5211836" cy="5211836"/>
          </a:xfrm>
          <a:custGeom>
            <a:avLst/>
            <a:gdLst/>
            <a:ahLst/>
            <a:cxnLst/>
            <a:rect l="l" t="t" r="r" b="b"/>
            <a:pathLst>
              <a:path w="10423672" h="10423672">
                <a:moveTo>
                  <a:pt x="0" y="0"/>
                </a:moveTo>
                <a:lnTo>
                  <a:pt x="10423672" y="0"/>
                </a:lnTo>
                <a:lnTo>
                  <a:pt x="10423672" y="10423672"/>
                </a:lnTo>
                <a:lnTo>
                  <a:pt x="0" y="10423672"/>
                </a:lnTo>
                <a:lnTo>
                  <a:pt x="0" y="0"/>
                </a:lnTo>
                <a:close/>
              </a:path>
            </a:pathLst>
          </a:custGeom>
          <a:blipFill>
            <a:blip r:embed="rId3"/>
            <a:stretch>
              <a:fillRect/>
            </a:stretch>
          </a:blipFill>
        </p:spPr>
        <p:txBody>
          <a:bodyPr/>
          <a:lstStyle/>
          <a:p>
            <a:pPr defTabSz="457200">
              <a:defRPr/>
            </a:pPr>
            <a:endParaRPr lang="en-GB" sz="900">
              <a:solidFill>
                <a:prstClr val="black"/>
              </a:solidFill>
              <a:latin typeface="Calibri"/>
            </a:endParaRPr>
          </a:p>
        </p:txBody>
      </p:sp>
      <p:sp>
        <p:nvSpPr>
          <p:cNvPr id="3" name="TextBox 3"/>
          <p:cNvSpPr txBox="1"/>
          <p:nvPr/>
        </p:nvSpPr>
        <p:spPr>
          <a:xfrm>
            <a:off x="5410200" y="1383440"/>
            <a:ext cx="3492500" cy="2898422"/>
          </a:xfrm>
          <a:prstGeom prst="rect">
            <a:avLst/>
          </a:prstGeom>
        </p:spPr>
        <p:txBody>
          <a:bodyPr lIns="0" tIns="0" rIns="0" bIns="0" rtlCol="0" anchor="t">
            <a:spAutoFit/>
          </a:bodyPr>
          <a:lstStyle/>
          <a:p>
            <a:pPr algn="ctr" defTabSz="457200">
              <a:lnSpc>
                <a:spcPts val="4620"/>
              </a:lnSpc>
            </a:pPr>
            <a:r>
              <a:rPr lang="en-US" sz="3300" dirty="0">
                <a:solidFill>
                  <a:srgbClr val="000000"/>
                </a:solidFill>
                <a:latin typeface="Canva Sans Bold"/>
              </a:rPr>
              <a:t>Why Data?</a:t>
            </a:r>
          </a:p>
          <a:p>
            <a:pPr algn="ctr" defTabSz="457200">
              <a:lnSpc>
                <a:spcPts val="4620"/>
              </a:lnSpc>
              <a:defRPr/>
            </a:pPr>
            <a:endParaRPr lang="en-US" sz="3300" dirty="0">
              <a:solidFill>
                <a:srgbClr val="000000"/>
              </a:solidFill>
              <a:latin typeface="Canva Sans Bold"/>
            </a:endParaRPr>
          </a:p>
          <a:p>
            <a:pPr algn="ctr" defTabSz="457200">
              <a:lnSpc>
                <a:spcPts val="4620"/>
              </a:lnSpc>
              <a:defRPr/>
            </a:pPr>
            <a:r>
              <a:rPr lang="en-US" sz="3300" dirty="0">
                <a:solidFill>
                  <a:srgbClr val="000000"/>
                </a:solidFill>
                <a:latin typeface="Canva Sans Bold"/>
              </a:rPr>
              <a:t>Why Stories?</a:t>
            </a:r>
          </a:p>
          <a:p>
            <a:pPr algn="ctr" defTabSz="457200">
              <a:lnSpc>
                <a:spcPts val="4620"/>
              </a:lnSpc>
              <a:defRPr/>
            </a:pPr>
            <a:endParaRPr lang="en-US" sz="3300" dirty="0">
              <a:solidFill>
                <a:srgbClr val="000000"/>
              </a:solidFill>
              <a:latin typeface="Canva Sans Bold"/>
            </a:endParaRPr>
          </a:p>
          <a:p>
            <a:pPr algn="ctr" defTabSz="457200">
              <a:lnSpc>
                <a:spcPts val="4620"/>
              </a:lnSpc>
              <a:defRPr/>
            </a:pPr>
            <a:r>
              <a:rPr lang="en-US" sz="3300" dirty="0">
                <a:solidFill>
                  <a:srgbClr val="000000"/>
                </a:solidFill>
                <a:latin typeface="Canva Sans Bold"/>
              </a:rPr>
              <a:t>What Story?</a:t>
            </a:r>
          </a:p>
        </p:txBody>
      </p:sp>
    </p:spTree>
    <p:extLst>
      <p:ext uri="{BB962C8B-B14F-4D97-AF65-F5344CB8AC3E}">
        <p14:creationId xmlns:p14="http://schemas.microsoft.com/office/powerpoint/2010/main" val="639580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07" y="843319"/>
            <a:ext cx="5211836" cy="5211836"/>
          </a:xfrm>
          <a:custGeom>
            <a:avLst/>
            <a:gdLst/>
            <a:ahLst/>
            <a:cxnLst/>
            <a:rect l="l" t="t" r="r" b="b"/>
            <a:pathLst>
              <a:path w="10423672" h="10423672">
                <a:moveTo>
                  <a:pt x="0" y="0"/>
                </a:moveTo>
                <a:lnTo>
                  <a:pt x="10423672" y="0"/>
                </a:lnTo>
                <a:lnTo>
                  <a:pt x="10423672" y="10423672"/>
                </a:lnTo>
                <a:lnTo>
                  <a:pt x="0" y="10423672"/>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5334000" y="1531938"/>
            <a:ext cx="3492500" cy="2308517"/>
          </a:xfrm>
          <a:prstGeom prst="rect">
            <a:avLst/>
          </a:prstGeom>
        </p:spPr>
        <p:txBody>
          <a:bodyPr lIns="0" tIns="0" rIns="0" bIns="0" rtlCol="0" anchor="t">
            <a:spAutoFit/>
          </a:bodyPr>
          <a:lstStyle/>
          <a:p>
            <a:pPr algn="ctr" defTabSz="457200">
              <a:lnSpc>
                <a:spcPts val="4620"/>
              </a:lnSpc>
            </a:pPr>
            <a:r>
              <a:rPr lang="en-US" sz="3300">
                <a:solidFill>
                  <a:srgbClr val="000000"/>
                </a:solidFill>
                <a:latin typeface="Canva Sans Bold"/>
              </a:rPr>
              <a:t>Does my Chronic Pain service meet the needs of those who need it most?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857250"/>
            <a:ext cx="5211836" cy="5211836"/>
          </a:xfrm>
          <a:custGeom>
            <a:avLst/>
            <a:gdLst/>
            <a:ahLst/>
            <a:cxnLst/>
            <a:rect l="l" t="t" r="r" b="b"/>
            <a:pathLst>
              <a:path w="10423672" h="10423672">
                <a:moveTo>
                  <a:pt x="0" y="0"/>
                </a:moveTo>
                <a:lnTo>
                  <a:pt x="10423672" y="0"/>
                </a:lnTo>
                <a:lnTo>
                  <a:pt x="10423672" y="10423672"/>
                </a:lnTo>
                <a:lnTo>
                  <a:pt x="0" y="10423672"/>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4710656" y="1028700"/>
            <a:ext cx="4242844" cy="4668394"/>
          </a:xfrm>
          <a:prstGeom prst="rect">
            <a:avLst/>
          </a:prstGeom>
        </p:spPr>
        <p:txBody>
          <a:bodyPr wrap="square" lIns="0" tIns="0" rIns="0" bIns="0" rtlCol="0" anchor="t">
            <a:spAutoFit/>
          </a:bodyPr>
          <a:lstStyle/>
          <a:p>
            <a:pPr defTabSz="457200">
              <a:lnSpc>
                <a:spcPts val="4620"/>
              </a:lnSpc>
            </a:pPr>
            <a:r>
              <a:rPr lang="en-US" sz="1200" b="1" dirty="0">
                <a:solidFill>
                  <a:srgbClr val="000000"/>
                </a:solidFill>
                <a:latin typeface="Canva Sans" panose="020B0604020202020204" charset="0"/>
              </a:rPr>
              <a:t>- </a:t>
            </a:r>
            <a:r>
              <a:rPr lang="en-US" sz="1200" b="1" dirty="0" err="1">
                <a:solidFill>
                  <a:srgbClr val="000000"/>
                </a:solidFill>
                <a:latin typeface="Canva Sans" panose="020B0604020202020204" charset="0"/>
              </a:rPr>
              <a:t>Organisational</a:t>
            </a:r>
            <a:r>
              <a:rPr lang="en-US" sz="1200" b="1" dirty="0">
                <a:solidFill>
                  <a:srgbClr val="000000"/>
                </a:solidFill>
                <a:latin typeface="Canva Sans" panose="020B0604020202020204" charset="0"/>
              </a:rPr>
              <a:t> strategy </a:t>
            </a:r>
            <a:r>
              <a:rPr lang="en-US" sz="1200" dirty="0">
                <a:solidFill>
                  <a:srgbClr val="000000"/>
                </a:solidFill>
                <a:latin typeface="Canva Sans" panose="020B0604020202020204" charset="0"/>
              </a:rPr>
              <a:t>determines we should explore inequity.</a:t>
            </a:r>
          </a:p>
          <a:p>
            <a:pPr defTabSz="457200"/>
            <a:endParaRPr lang="en-US" sz="400" dirty="0">
              <a:solidFill>
                <a:srgbClr val="000000"/>
              </a:solidFill>
              <a:latin typeface="Canva Sans" panose="020B0604020202020204" charset="0"/>
            </a:endParaRPr>
          </a:p>
          <a:p>
            <a:pPr defTabSz="457200">
              <a:lnSpc>
                <a:spcPts val="4620"/>
              </a:lnSpc>
            </a:pPr>
            <a:r>
              <a:rPr lang="en-US" sz="1200" dirty="0">
                <a:solidFill>
                  <a:srgbClr val="000000"/>
                </a:solidFill>
                <a:latin typeface="Canva Sans" panose="020B0604020202020204" charset="0"/>
              </a:rPr>
              <a:t>- I have just read the </a:t>
            </a:r>
            <a:r>
              <a:rPr lang="en-US" sz="1200" b="1" dirty="0">
                <a:solidFill>
                  <a:srgbClr val="000000"/>
                </a:solidFill>
                <a:latin typeface="Canva Sans" panose="020B0604020202020204" charset="0"/>
              </a:rPr>
              <a:t>2021 Versus Arthritis report </a:t>
            </a:r>
            <a:r>
              <a:rPr lang="en-US" sz="1200" dirty="0">
                <a:solidFill>
                  <a:srgbClr val="000000"/>
                </a:solidFill>
                <a:latin typeface="Canva Sans" panose="020B0604020202020204" charset="0"/>
              </a:rPr>
              <a:t>exploring inequity in people with chronic pain</a:t>
            </a:r>
          </a:p>
          <a:p>
            <a:pPr defTabSz="457200">
              <a:lnSpc>
                <a:spcPts val="4620"/>
              </a:lnSpc>
            </a:pPr>
            <a:r>
              <a:rPr lang="en-US" sz="1200" dirty="0">
                <a:solidFill>
                  <a:srgbClr val="000000"/>
                </a:solidFill>
                <a:latin typeface="Canva Sans" panose="020B0604020202020204" charset="0"/>
              </a:rPr>
              <a:t>- My chronic pain service has a </a:t>
            </a:r>
            <a:r>
              <a:rPr lang="en-US" sz="1200" b="1" dirty="0">
                <a:solidFill>
                  <a:srgbClr val="000000"/>
                </a:solidFill>
                <a:latin typeface="Canva Sans" panose="020B0604020202020204" charset="0"/>
              </a:rPr>
              <a:t>complex</a:t>
            </a:r>
            <a:r>
              <a:rPr lang="en-US" sz="1200" dirty="0">
                <a:solidFill>
                  <a:srgbClr val="000000"/>
                </a:solidFill>
                <a:latin typeface="Canva Sans" panose="020B0604020202020204" charset="0"/>
              </a:rPr>
              <a:t> and </a:t>
            </a:r>
            <a:r>
              <a:rPr lang="en-US" sz="1200" b="1" dirty="0">
                <a:solidFill>
                  <a:srgbClr val="000000"/>
                </a:solidFill>
                <a:latin typeface="Canva Sans" panose="020B0604020202020204" charset="0"/>
              </a:rPr>
              <a:t>diverse cohort</a:t>
            </a:r>
            <a:r>
              <a:rPr lang="en-US" sz="1200" dirty="0">
                <a:solidFill>
                  <a:srgbClr val="000000"/>
                </a:solidFill>
                <a:latin typeface="Canva Sans" panose="020B0604020202020204" charset="0"/>
              </a:rPr>
              <a:t>, they are highly impacted by pain. </a:t>
            </a:r>
          </a:p>
          <a:p>
            <a:pPr defTabSz="457200">
              <a:lnSpc>
                <a:spcPts val="4620"/>
              </a:lnSpc>
            </a:pPr>
            <a:r>
              <a:rPr lang="en-US" sz="1200" dirty="0">
                <a:solidFill>
                  <a:srgbClr val="000000"/>
                </a:solidFill>
                <a:latin typeface="Canva Sans" panose="020B0604020202020204" charset="0"/>
              </a:rPr>
              <a:t>- I need managers to support work to explore our chronic pain service</a:t>
            </a:r>
          </a:p>
        </p:txBody>
      </p:sp>
    </p:spTree>
    <p:extLst>
      <p:ext uri="{BB962C8B-B14F-4D97-AF65-F5344CB8AC3E}">
        <p14:creationId xmlns:p14="http://schemas.microsoft.com/office/powerpoint/2010/main" val="9162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971600" y="1268760"/>
            <a:ext cx="9144942" cy="612068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8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6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05491758"/>
              </p:ext>
            </p:extLst>
          </p:nvPr>
        </p:nvGraphicFramePr>
        <p:xfrm>
          <a:off x="395536" y="1340768"/>
          <a:ext cx="8496944" cy="5097490"/>
        </p:xfrm>
        <a:graphic>
          <a:graphicData uri="http://schemas.openxmlformats.org/drawingml/2006/table">
            <a:tbl>
              <a:tblPr firstRow="1" firstCol="1" bandRow="1"/>
              <a:tblGrid>
                <a:gridCol w="1465479">
                  <a:extLst>
                    <a:ext uri="{9D8B030D-6E8A-4147-A177-3AD203B41FA5}">
                      <a16:colId xmlns:a16="http://schemas.microsoft.com/office/drawing/2014/main" val="1109876619"/>
                    </a:ext>
                  </a:extLst>
                </a:gridCol>
                <a:gridCol w="7031465">
                  <a:extLst>
                    <a:ext uri="{9D8B030D-6E8A-4147-A177-3AD203B41FA5}">
                      <a16:colId xmlns:a16="http://schemas.microsoft.com/office/drawing/2014/main" val="3781374017"/>
                    </a:ext>
                  </a:extLst>
                </a:gridCol>
              </a:tblGrid>
              <a:tr h="588540">
                <a:tc>
                  <a:txBody>
                    <a:bodyPr/>
                    <a:lstStyle/>
                    <a:p>
                      <a:pP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9:50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Health Inequalities discussion starter with CSP Professional Advisor Clare Aldridge and CSP Head of Practice Improvement Helen Sharma </a:t>
                      </a:r>
                      <a:br>
                        <a:rPr lang="en-GB" sz="1200" dirty="0">
                          <a:effectLst/>
                          <a:latin typeface="Arial" panose="020B060402020202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952875"/>
                  </a:ext>
                </a:extLst>
              </a:tr>
              <a:tr h="389431">
                <a:tc>
                  <a:txBody>
                    <a:bodyPr/>
                    <a:lstStyle/>
                    <a:p>
                      <a:pP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10:15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CSP Chief Executive, John Cowman</a:t>
                      </a:r>
                      <a:br>
                        <a:rPr lang="en-GB" sz="1200" dirty="0">
                          <a:effectLst/>
                          <a:latin typeface="Arial" panose="020B060402020202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7367095"/>
                  </a:ext>
                </a:extLst>
              </a:tr>
              <a:tr h="303291">
                <a:tc>
                  <a:txBody>
                    <a:bodyPr/>
                    <a:lstStyle/>
                    <a:p>
                      <a:pP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 11:15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dirty="0">
                          <a:effectLst/>
                          <a:latin typeface="Arial" panose="020B0604020202020204" pitchFamily="34" charset="0"/>
                          <a:ea typeface="Calibri" panose="020F0502020204030204" pitchFamily="34" charset="0"/>
                          <a:cs typeface="Times New Roman" panose="02020603050405020304" pitchFamily="18" charset="0"/>
                        </a:rPr>
                        <a:t>Break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983068"/>
                  </a:ext>
                </a:extLst>
              </a:tr>
              <a:tr h="461533">
                <a:tc>
                  <a:txBody>
                    <a:bodyPr/>
                    <a:lstStyle/>
                    <a:p>
                      <a:pP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11:30</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Head of Research and Development, Matt Liston </a:t>
                      </a:r>
                      <a:br>
                        <a:rPr lang="en-GB" sz="1200" dirty="0">
                          <a:effectLst/>
                          <a:latin typeface="Arial" panose="020B060402020202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74996"/>
                  </a:ext>
                </a:extLst>
              </a:tr>
              <a:tr h="461533">
                <a:tc>
                  <a:txBody>
                    <a:bodyPr/>
                    <a:lstStyle/>
                    <a:p>
                      <a:pPr marL="0" algn="l" defTabSz="914400" rtl="0" eaLnBrk="1" latinLnBrk="0" hangingPunct="1">
                        <a:lnSpc>
                          <a:spcPct val="107000"/>
                        </a:lnSpc>
                        <a:spcAft>
                          <a:spcPts val="0"/>
                        </a:spcAft>
                      </a:pPr>
                      <a:r>
                        <a:rPr lang="en-GB"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12:10</a:t>
                      </a: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Clare Aldridge and Helen Sharma liberating structures session 2</a:t>
                      </a: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9884387"/>
                  </a:ext>
                </a:extLst>
              </a:tr>
              <a:tr h="461533">
                <a:tc>
                  <a:txBody>
                    <a:bodyPr/>
                    <a:lstStyle/>
                    <a:p>
                      <a:pPr marL="0" algn="l" defTabSz="914400" rtl="0" eaLnBrk="1" latinLnBrk="0" hangingPunct="1">
                        <a:lnSpc>
                          <a:spcPct val="107000"/>
                        </a:lnSpc>
                        <a:spcAft>
                          <a:spcPts val="0"/>
                        </a:spcAft>
                      </a:pPr>
                      <a:r>
                        <a:rPr lang="en-GB"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12:25</a:t>
                      </a: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Anne Canby, Assistant Director of Allied Health Professions, East Sussex Healthcare NHS Trust</a:t>
                      </a: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128600"/>
                  </a:ext>
                </a:extLst>
              </a:tr>
              <a:tr h="303291">
                <a:tc>
                  <a:txBody>
                    <a:bodyPr/>
                    <a:lstStyle/>
                    <a:p>
                      <a:pP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12:55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dirty="0">
                          <a:effectLst/>
                          <a:latin typeface="Arial" panose="020B0604020202020204" pitchFamily="34" charset="0"/>
                          <a:ea typeface="Calibri" panose="020F0502020204030204" pitchFamily="34" charset="0"/>
                          <a:cs typeface="Times New Roman" panose="02020603050405020304" pitchFamily="18" charset="0"/>
                        </a:rPr>
                        <a:t>Lunch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6027465"/>
                  </a:ext>
                </a:extLst>
              </a:tr>
              <a:tr h="388204">
                <a:tc>
                  <a:txBody>
                    <a:bodyPr/>
                    <a:lstStyle/>
                    <a:p>
                      <a:pP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1:55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Pramod </a:t>
                      </a:r>
                      <a:r>
                        <a:rPr lang="en-GB" sz="1200" dirty="0" err="1">
                          <a:effectLst/>
                          <a:latin typeface="Arial" panose="020B0604020202020204" pitchFamily="34" charset="0"/>
                          <a:ea typeface="Calibri" panose="020F0502020204030204" pitchFamily="34" charset="0"/>
                          <a:cs typeface="Times New Roman" panose="02020603050405020304" pitchFamily="18" charset="0"/>
                        </a:rPr>
                        <a:t>Selkar</a:t>
                      </a:r>
                      <a:r>
                        <a:rPr lang="en-GB" sz="1200" dirty="0">
                          <a:effectLst/>
                          <a:latin typeface="Arial" panose="020B0604020202020204" pitchFamily="34" charset="0"/>
                          <a:ea typeface="Calibri" panose="020F0502020204030204" pitchFamily="34" charset="0"/>
                          <a:cs typeface="Times New Roman" panose="02020603050405020304" pitchFamily="18" charset="0"/>
                        </a:rPr>
                        <a:t>, Head of Services - Cardiac and Pulmonary Rehabilitation, Kent Community Health NHS Foundation Trust and Kate Savage, Senior Clinical Lead Physiotherapist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204348"/>
                  </a:ext>
                </a:extLst>
              </a:tr>
              <a:tr h="429854">
                <a:tc>
                  <a:txBody>
                    <a:bodyPr/>
                    <a:lstStyle/>
                    <a:p>
                      <a:pP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2:25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Wendy Vaughan, St George’s University</a:t>
                      </a:r>
                      <a:br>
                        <a:rPr lang="en-GB" sz="1200" dirty="0">
                          <a:effectLst/>
                          <a:latin typeface="Arial" panose="020B0604020202020204" pitchFamily="34" charset="0"/>
                          <a:ea typeface="Calibri" panose="020F0502020204030204" pitchFamily="34" charset="0"/>
                          <a:cs typeface="Times New Roman" panose="02020603050405020304" pitchFamily="18" charset="0"/>
                        </a:rPr>
                      </a:b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8802823"/>
                  </a:ext>
                </a:extLst>
              </a:tr>
              <a:tr h="388588">
                <a:tc>
                  <a:txBody>
                    <a:bodyPr/>
                    <a:lstStyle/>
                    <a:p>
                      <a:pPr marL="0" algn="l" defTabSz="914400" rtl="0" eaLnBrk="1" latinLnBrk="0" hangingPunct="1">
                        <a:lnSpc>
                          <a:spcPct val="107000"/>
                        </a:lnSpc>
                        <a:spcAft>
                          <a:spcPts val="0"/>
                        </a:spcAft>
                      </a:pPr>
                      <a:r>
                        <a:rPr lang="en-GB"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2:55</a:t>
                      </a: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Michelle Long, Stroke rehabilitation quality improvement manager (</a:t>
                      </a:r>
                      <a:r>
                        <a:rPr lang="en-GB" sz="1200"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SQuiRE</a:t>
                      </a:r>
                      <a:r>
                        <a:rPr lang="en-GB" sz="12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South East NHSE</a:t>
                      </a: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0903188"/>
                  </a:ext>
                </a:extLst>
              </a:tr>
              <a:tr h="366298">
                <a:tc>
                  <a:txBody>
                    <a:bodyPr/>
                    <a:lstStyle/>
                    <a:p>
                      <a:pPr marL="0" algn="l" defTabSz="914400" rtl="0" eaLnBrk="1" latinLnBrk="0" hangingPunct="1">
                        <a:lnSpc>
                          <a:spcPct val="107000"/>
                        </a:lnSpc>
                        <a:spcAft>
                          <a:spcPts val="0"/>
                        </a:spcAft>
                      </a:pPr>
                      <a:r>
                        <a:rPr lang="en-GB"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3:20</a:t>
                      </a: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Clare Aldridge and Helen Sharma liberating structures session 3</a:t>
                      </a: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914185"/>
                  </a:ext>
                </a:extLst>
              </a:tr>
              <a:tr h="366298">
                <a:tc>
                  <a:txBody>
                    <a:bodyPr/>
                    <a:lstStyle/>
                    <a:p>
                      <a:pPr marL="0" algn="l" defTabSz="914400" rtl="0" eaLnBrk="1" latinLnBrk="0" hangingPunct="1">
                        <a:lnSpc>
                          <a:spcPct val="107000"/>
                        </a:lnSpc>
                        <a:spcAft>
                          <a:spcPts val="0"/>
                        </a:spcAft>
                      </a:pPr>
                      <a:r>
                        <a:rPr lang="en-GB"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3:35</a:t>
                      </a: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Panel discussion</a:t>
                      </a: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078040"/>
                  </a:ext>
                </a:extLst>
              </a:tr>
              <a:tr h="189096">
                <a:tc>
                  <a:txBody>
                    <a:bodyPr/>
                    <a:lstStyle/>
                    <a:p>
                      <a:pP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4pm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Close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534" marR="46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9469934"/>
                  </a:ext>
                </a:extLst>
              </a:tr>
            </a:tbl>
          </a:graphicData>
        </a:graphic>
      </p:graphicFrame>
      <p:sp>
        <p:nvSpPr>
          <p:cNvPr id="3" name="TextBox 2">
            <a:extLst>
              <a:ext uri="{FF2B5EF4-FFF2-40B4-BE49-F238E27FC236}">
                <a16:creationId xmlns:a16="http://schemas.microsoft.com/office/drawing/2014/main" id="{71B186BD-C458-04C4-1363-20FAD4472CCE}"/>
              </a:ext>
            </a:extLst>
          </p:cNvPr>
          <p:cNvSpPr txBox="1"/>
          <p:nvPr/>
        </p:nvSpPr>
        <p:spPr>
          <a:xfrm>
            <a:off x="2987824" y="260647"/>
            <a:ext cx="4968552" cy="523220"/>
          </a:xfrm>
          <a:prstGeom prst="rect">
            <a:avLst/>
          </a:prstGeom>
          <a:noFill/>
        </p:spPr>
        <p:txBody>
          <a:bodyPr wrap="square" rtlCol="0">
            <a:spAutoFit/>
          </a:bodyPr>
          <a:lstStyle/>
          <a:p>
            <a:pPr algn="ctr"/>
            <a:r>
              <a:rPr lang="en-GB" sz="2800" b="1" dirty="0">
                <a:solidFill>
                  <a:srgbClr val="7030A0"/>
                </a:solidFill>
                <a:latin typeface="Arial" panose="020B0604020202020204" pitchFamily="34" charset="0"/>
                <a:cs typeface="Arial" panose="020B0604020202020204" pitchFamily="34" charset="0"/>
              </a:rPr>
              <a:t>Agenda</a:t>
            </a:r>
          </a:p>
        </p:txBody>
      </p:sp>
    </p:spTree>
    <p:extLst>
      <p:ext uri="{BB962C8B-B14F-4D97-AF65-F5344CB8AC3E}">
        <p14:creationId xmlns:p14="http://schemas.microsoft.com/office/powerpoint/2010/main" val="2186377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190500" y="2247900"/>
            <a:ext cx="5746750" cy="2984600"/>
          </a:xfrm>
          <a:prstGeom prst="rect">
            <a:avLst/>
          </a:prstGeom>
        </p:spPr>
        <p:txBody>
          <a:bodyPr lIns="0" tIns="0" rIns="0" bIns="0" rtlCol="0" anchor="t">
            <a:spAutoFit/>
          </a:bodyPr>
          <a:lstStyle/>
          <a:p>
            <a:pPr defTabSz="457200">
              <a:lnSpc>
                <a:spcPts val="3500"/>
              </a:lnSpc>
            </a:pPr>
            <a:r>
              <a:rPr lang="en-US" sz="1750" dirty="0">
                <a:solidFill>
                  <a:srgbClr val="000000"/>
                </a:solidFill>
                <a:latin typeface="Canva Sans Bold"/>
              </a:rPr>
              <a:t>Who are my audience? </a:t>
            </a:r>
          </a:p>
          <a:p>
            <a:pPr defTabSz="457200">
              <a:lnSpc>
                <a:spcPts val="3500"/>
              </a:lnSpc>
            </a:pPr>
            <a:r>
              <a:rPr lang="en-US" sz="1750" dirty="0">
                <a:solidFill>
                  <a:srgbClr val="000000"/>
                </a:solidFill>
                <a:latin typeface="Canva Sans Bold"/>
              </a:rPr>
              <a:t>What do they need to hear? </a:t>
            </a:r>
          </a:p>
          <a:p>
            <a:pPr defTabSz="457200">
              <a:lnSpc>
                <a:spcPts val="3500"/>
              </a:lnSpc>
            </a:pPr>
            <a:r>
              <a:rPr lang="en-US" sz="1750" dirty="0">
                <a:solidFill>
                  <a:srgbClr val="000000"/>
                </a:solidFill>
                <a:latin typeface="Canva Sans Bold"/>
              </a:rPr>
              <a:t>What is their starting point? </a:t>
            </a:r>
          </a:p>
          <a:p>
            <a:pPr defTabSz="457200">
              <a:lnSpc>
                <a:spcPts val="3500"/>
              </a:lnSpc>
            </a:pPr>
            <a:r>
              <a:rPr lang="en-US" sz="1750" dirty="0">
                <a:solidFill>
                  <a:srgbClr val="000000"/>
                </a:solidFill>
                <a:latin typeface="Canva Sans Bold"/>
              </a:rPr>
              <a:t>Where do I need them to get to? </a:t>
            </a:r>
          </a:p>
          <a:p>
            <a:pPr defTabSz="457200">
              <a:lnSpc>
                <a:spcPts val="3500"/>
              </a:lnSpc>
            </a:pPr>
            <a:r>
              <a:rPr lang="en-US" sz="1750" dirty="0">
                <a:solidFill>
                  <a:srgbClr val="000000"/>
                </a:solidFill>
                <a:latin typeface="Canva Sans Bold"/>
              </a:rPr>
              <a:t>What action do I need them to take? </a:t>
            </a:r>
          </a:p>
          <a:p>
            <a:pPr defTabSz="457200">
              <a:lnSpc>
                <a:spcPts val="3500"/>
              </a:lnSpc>
            </a:pPr>
            <a:r>
              <a:rPr lang="en-US" sz="1750" dirty="0">
                <a:solidFill>
                  <a:srgbClr val="000000"/>
                </a:solidFill>
                <a:latin typeface="Canva Sans Bold"/>
              </a:rPr>
              <a:t>How am I going to get them to take their next step?</a:t>
            </a:r>
          </a:p>
          <a:p>
            <a:pPr algn="r" defTabSz="457200">
              <a:lnSpc>
                <a:spcPts val="2450"/>
              </a:lnSpc>
              <a:spcBef>
                <a:spcPct val="0"/>
              </a:spcBef>
            </a:pPr>
            <a:endParaRPr lang="en-US" sz="1750" dirty="0">
              <a:solidFill>
                <a:srgbClr val="000000"/>
              </a:solidFill>
              <a:latin typeface="Canva Sans Bold"/>
            </a:endParaRPr>
          </a:p>
        </p:txBody>
      </p:sp>
      <p:sp>
        <p:nvSpPr>
          <p:cNvPr id="4" name="TextBox 4"/>
          <p:cNvSpPr txBox="1"/>
          <p:nvPr/>
        </p:nvSpPr>
        <p:spPr>
          <a:xfrm>
            <a:off x="190500" y="1012015"/>
            <a:ext cx="8184654" cy="538802"/>
          </a:xfrm>
          <a:prstGeom prst="rect">
            <a:avLst/>
          </a:prstGeom>
        </p:spPr>
        <p:txBody>
          <a:bodyPr wrap="square" lIns="0" tIns="0" rIns="0" bIns="0" rtlCol="0" anchor="t">
            <a:spAutoFit/>
          </a:bodyPr>
          <a:lstStyle/>
          <a:p>
            <a:pPr algn="ctr" defTabSz="457200">
              <a:lnSpc>
                <a:spcPts val="4620"/>
              </a:lnSpc>
            </a:pPr>
            <a:r>
              <a:rPr lang="en-US" sz="3300" dirty="0">
                <a:solidFill>
                  <a:srgbClr val="000000"/>
                </a:solidFill>
                <a:latin typeface="Canva Sans Bold"/>
              </a:rPr>
              <a:t>What’s the type of Story I need to Tell?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4" name="TextBox 4"/>
          <p:cNvSpPr txBox="1"/>
          <p:nvPr/>
        </p:nvSpPr>
        <p:spPr>
          <a:xfrm>
            <a:off x="190500" y="1718469"/>
            <a:ext cx="5746750" cy="2984600"/>
          </a:xfrm>
          <a:prstGeom prst="rect">
            <a:avLst/>
          </a:prstGeom>
        </p:spPr>
        <p:txBody>
          <a:bodyPr lIns="0" tIns="0" rIns="0" bIns="0" rtlCol="0" anchor="t">
            <a:spAutoFit/>
          </a:bodyPr>
          <a:lstStyle/>
          <a:p>
            <a:pPr defTabSz="457200">
              <a:lnSpc>
                <a:spcPts val="3500"/>
              </a:lnSpc>
            </a:pPr>
            <a:r>
              <a:rPr lang="en-US" sz="1750">
                <a:solidFill>
                  <a:srgbClr val="000000"/>
                </a:solidFill>
                <a:latin typeface="Canva Sans Bold"/>
              </a:rPr>
              <a:t>No assumptions</a:t>
            </a:r>
          </a:p>
          <a:p>
            <a:pPr defTabSz="457200">
              <a:lnSpc>
                <a:spcPts val="3500"/>
              </a:lnSpc>
            </a:pPr>
            <a:r>
              <a:rPr lang="en-US" sz="1750">
                <a:solidFill>
                  <a:srgbClr val="000000"/>
                </a:solidFill>
                <a:latin typeface="Canva Sans Bold"/>
              </a:rPr>
              <a:t>Start at the beginning</a:t>
            </a:r>
          </a:p>
          <a:p>
            <a:pPr defTabSz="457200">
              <a:lnSpc>
                <a:spcPts val="3500"/>
              </a:lnSpc>
            </a:pPr>
            <a:r>
              <a:rPr lang="en-US" sz="1750">
                <a:solidFill>
                  <a:srgbClr val="000000"/>
                </a:solidFill>
                <a:latin typeface="Canva Sans Bold"/>
              </a:rPr>
              <a:t>Provide the context</a:t>
            </a:r>
          </a:p>
          <a:p>
            <a:pPr defTabSz="457200">
              <a:lnSpc>
                <a:spcPts val="3500"/>
              </a:lnSpc>
            </a:pPr>
            <a:r>
              <a:rPr lang="en-US" sz="1750">
                <a:solidFill>
                  <a:srgbClr val="000000"/>
                </a:solidFill>
                <a:latin typeface="Canva Sans Bold"/>
              </a:rPr>
              <a:t>Introduce the characters</a:t>
            </a:r>
          </a:p>
          <a:p>
            <a:pPr defTabSz="457200">
              <a:lnSpc>
                <a:spcPts val="3500"/>
              </a:lnSpc>
            </a:pPr>
            <a:r>
              <a:rPr lang="en-US" sz="1750">
                <a:solidFill>
                  <a:srgbClr val="000000"/>
                </a:solidFill>
                <a:latin typeface="Canva Sans Bold"/>
              </a:rPr>
              <a:t>Define the problems </a:t>
            </a:r>
          </a:p>
          <a:p>
            <a:pPr defTabSz="457200">
              <a:lnSpc>
                <a:spcPts val="3500"/>
              </a:lnSpc>
            </a:pPr>
            <a:r>
              <a:rPr lang="en-US" sz="1750">
                <a:solidFill>
                  <a:srgbClr val="000000"/>
                </a:solidFill>
                <a:latin typeface="Canva Sans Bold"/>
              </a:rPr>
              <a:t>Hit the gap</a:t>
            </a:r>
          </a:p>
          <a:p>
            <a:pPr algn="r" defTabSz="457200">
              <a:lnSpc>
                <a:spcPts val="2450"/>
              </a:lnSpc>
              <a:spcBef>
                <a:spcPct val="0"/>
              </a:spcBef>
            </a:pPr>
            <a:endParaRPr lang="en-US" sz="1750">
              <a:solidFill>
                <a:srgbClr val="000000"/>
              </a:solidFill>
              <a:latin typeface="Canva Sans Bold"/>
            </a:endParaRPr>
          </a:p>
        </p:txBody>
      </p:sp>
      <p:sp>
        <p:nvSpPr>
          <p:cNvPr id="5" name="TextBox 5"/>
          <p:cNvSpPr txBox="1"/>
          <p:nvPr/>
        </p:nvSpPr>
        <p:spPr>
          <a:xfrm>
            <a:off x="83046" y="795338"/>
            <a:ext cx="6366471" cy="538802"/>
          </a:xfrm>
          <a:prstGeom prst="rect">
            <a:avLst/>
          </a:prstGeom>
        </p:spPr>
        <p:txBody>
          <a:bodyPr lIns="0" tIns="0" rIns="0" bIns="0" rtlCol="0" anchor="t">
            <a:spAutoFit/>
          </a:bodyPr>
          <a:lstStyle/>
          <a:p>
            <a:pPr algn="ctr" defTabSz="457200">
              <a:lnSpc>
                <a:spcPts val="4620"/>
              </a:lnSpc>
            </a:pPr>
            <a:r>
              <a:rPr lang="en-US" sz="3300">
                <a:solidFill>
                  <a:srgbClr val="000000"/>
                </a:solidFill>
                <a:latin typeface="Canva Sans Bold"/>
              </a:rPr>
              <a:t>What’s the Story I need to Tell?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4569619" y="2999264"/>
            <a:ext cx="4763" cy="626775"/>
          </a:xfrm>
          <a:prstGeom prst="rect">
            <a:avLst/>
          </a:prstGeom>
        </p:spPr>
        <p:txBody>
          <a:bodyPr lIns="0" tIns="0" rIns="0" bIns="0" rtlCol="0" anchor="t">
            <a:spAutoFit/>
          </a:bodyPr>
          <a:lstStyle/>
          <a:p>
            <a:pPr algn="ctr" defTabSz="457200">
              <a:lnSpc>
                <a:spcPts val="6230"/>
              </a:lnSpc>
            </a:pPr>
            <a:endParaRPr sz="900">
              <a:solidFill>
                <a:prstClr val="black"/>
              </a:solidFill>
              <a:latin typeface="Calibri"/>
            </a:endParaRPr>
          </a:p>
        </p:txBody>
      </p:sp>
      <p:sp>
        <p:nvSpPr>
          <p:cNvPr id="4" name="TextBox 4"/>
          <p:cNvSpPr txBox="1"/>
          <p:nvPr/>
        </p:nvSpPr>
        <p:spPr>
          <a:xfrm>
            <a:off x="3004890" y="3232388"/>
            <a:ext cx="2722563" cy="1385379"/>
          </a:xfrm>
          <a:prstGeom prst="rect">
            <a:avLst/>
          </a:prstGeom>
        </p:spPr>
        <p:txBody>
          <a:bodyPr lIns="0" tIns="0" rIns="0" bIns="0" rtlCol="0" anchor="t">
            <a:spAutoFit/>
          </a:bodyPr>
          <a:lstStyle/>
          <a:p>
            <a:pPr defTabSz="457200">
              <a:lnSpc>
                <a:spcPts val="2170"/>
              </a:lnSpc>
            </a:pPr>
            <a:r>
              <a:rPr lang="en-US" sz="1550">
                <a:solidFill>
                  <a:srgbClr val="000000"/>
                </a:solidFill>
                <a:latin typeface="Canva Sans"/>
              </a:rPr>
              <a:t>Chronic pain impacts peoples peoples ability to enjoy family, recreational and social activities, work or complete activities of daily living. </a:t>
            </a:r>
          </a:p>
        </p:txBody>
      </p:sp>
      <p:sp>
        <p:nvSpPr>
          <p:cNvPr id="5" name="AutoShape 5"/>
          <p:cNvSpPr/>
          <p:nvPr/>
        </p:nvSpPr>
        <p:spPr>
          <a:xfrm flipV="1">
            <a:off x="5847517" y="1517333"/>
            <a:ext cx="448509" cy="0"/>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6" name="AutoShape 6"/>
          <p:cNvSpPr/>
          <p:nvPr/>
        </p:nvSpPr>
        <p:spPr>
          <a:xfrm flipV="1">
            <a:off x="2724569" y="1507808"/>
            <a:ext cx="448742" cy="0"/>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7" name="AutoShape 7"/>
          <p:cNvSpPr/>
          <p:nvPr/>
        </p:nvSpPr>
        <p:spPr>
          <a:xfrm flipH="1">
            <a:off x="5588620" y="3576876"/>
            <a:ext cx="441459" cy="0"/>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8" name="AutoShape 8"/>
          <p:cNvSpPr/>
          <p:nvPr/>
        </p:nvSpPr>
        <p:spPr>
          <a:xfrm flipH="1">
            <a:off x="2503840" y="3586401"/>
            <a:ext cx="441459" cy="0"/>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9" name="AutoShape 9"/>
          <p:cNvSpPr/>
          <p:nvPr/>
        </p:nvSpPr>
        <p:spPr>
          <a:xfrm>
            <a:off x="1406798" y="4578906"/>
            <a:ext cx="0" cy="387509"/>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10" name="AutoShape 10"/>
          <p:cNvSpPr/>
          <p:nvPr/>
        </p:nvSpPr>
        <p:spPr>
          <a:xfrm>
            <a:off x="7585881" y="2622471"/>
            <a:ext cx="0" cy="387509"/>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11" name="TextBox 11"/>
          <p:cNvSpPr txBox="1"/>
          <p:nvPr/>
        </p:nvSpPr>
        <p:spPr>
          <a:xfrm>
            <a:off x="190500" y="1082199"/>
            <a:ext cx="2413546" cy="821122"/>
          </a:xfrm>
          <a:prstGeom prst="rect">
            <a:avLst/>
          </a:prstGeom>
        </p:spPr>
        <p:txBody>
          <a:bodyPr lIns="0" tIns="0" rIns="0" bIns="0" rtlCol="0" anchor="t">
            <a:spAutoFit/>
          </a:bodyPr>
          <a:lstStyle/>
          <a:p>
            <a:pPr algn="ctr" defTabSz="457200">
              <a:lnSpc>
                <a:spcPts val="2170"/>
              </a:lnSpc>
            </a:pPr>
            <a:r>
              <a:rPr lang="en-US" sz="1550" dirty="0">
                <a:solidFill>
                  <a:srgbClr val="000000"/>
                </a:solidFill>
                <a:latin typeface="Canva Sans"/>
              </a:rPr>
              <a:t>Approximately 30% of the UK population live with chronic pain </a:t>
            </a:r>
          </a:p>
        </p:txBody>
      </p:sp>
      <p:sp>
        <p:nvSpPr>
          <p:cNvPr id="12" name="TextBox 12"/>
          <p:cNvSpPr txBox="1"/>
          <p:nvPr/>
        </p:nvSpPr>
        <p:spPr>
          <a:xfrm>
            <a:off x="6296025" y="3232388"/>
            <a:ext cx="2333625" cy="1103251"/>
          </a:xfrm>
          <a:prstGeom prst="rect">
            <a:avLst/>
          </a:prstGeom>
        </p:spPr>
        <p:txBody>
          <a:bodyPr lIns="0" tIns="0" rIns="0" bIns="0" rtlCol="0" anchor="t">
            <a:spAutoFit/>
          </a:bodyPr>
          <a:lstStyle/>
          <a:p>
            <a:pPr defTabSz="457200">
              <a:lnSpc>
                <a:spcPts val="2170"/>
              </a:lnSpc>
            </a:pPr>
            <a:r>
              <a:rPr lang="en-US" sz="1550">
                <a:solidFill>
                  <a:srgbClr val="000000"/>
                </a:solidFill>
                <a:latin typeface="Canva Sans"/>
              </a:rPr>
              <a:t>Chronic pain is defined as persistent or recurrent pain that has gone on for more than 3 months </a:t>
            </a:r>
          </a:p>
        </p:txBody>
      </p:sp>
      <p:sp>
        <p:nvSpPr>
          <p:cNvPr id="13" name="TextBox 13"/>
          <p:cNvSpPr txBox="1"/>
          <p:nvPr/>
        </p:nvSpPr>
        <p:spPr>
          <a:xfrm>
            <a:off x="190500" y="3305652"/>
            <a:ext cx="2119313" cy="1103251"/>
          </a:xfrm>
          <a:prstGeom prst="rect">
            <a:avLst/>
          </a:prstGeom>
        </p:spPr>
        <p:txBody>
          <a:bodyPr lIns="0" tIns="0" rIns="0" bIns="0" rtlCol="0" anchor="t">
            <a:spAutoFit/>
          </a:bodyPr>
          <a:lstStyle/>
          <a:p>
            <a:pPr algn="ctr" defTabSz="457200">
              <a:lnSpc>
                <a:spcPts val="2170"/>
              </a:lnSpc>
            </a:pPr>
            <a:r>
              <a:rPr lang="en-US" sz="1550">
                <a:solidFill>
                  <a:srgbClr val="000000"/>
                </a:solidFill>
                <a:latin typeface="Canva Sans"/>
              </a:rPr>
              <a:t> People with chronic pain are twice as likely to live in the most deprived areas</a:t>
            </a:r>
          </a:p>
        </p:txBody>
      </p:sp>
      <p:sp>
        <p:nvSpPr>
          <p:cNvPr id="14" name="TextBox 14"/>
          <p:cNvSpPr txBox="1"/>
          <p:nvPr/>
        </p:nvSpPr>
        <p:spPr>
          <a:xfrm>
            <a:off x="6382023" y="1082199"/>
            <a:ext cx="2388667" cy="1103251"/>
          </a:xfrm>
          <a:prstGeom prst="rect">
            <a:avLst/>
          </a:prstGeom>
        </p:spPr>
        <p:txBody>
          <a:bodyPr lIns="0" tIns="0" rIns="0" bIns="0" rtlCol="0" anchor="t">
            <a:spAutoFit/>
          </a:bodyPr>
          <a:lstStyle/>
          <a:p>
            <a:pPr algn="ctr" defTabSz="457200">
              <a:lnSpc>
                <a:spcPts val="2170"/>
              </a:lnSpc>
            </a:pPr>
            <a:r>
              <a:rPr lang="en-US" sz="1550">
                <a:solidFill>
                  <a:srgbClr val="000000"/>
                </a:solidFill>
                <a:latin typeface="Canva Sans"/>
              </a:rPr>
              <a:t>Those that experience early social disadvantage are more likely to develop chronic pain in later life</a:t>
            </a:r>
          </a:p>
        </p:txBody>
      </p:sp>
      <p:sp>
        <p:nvSpPr>
          <p:cNvPr id="15" name="TextBox 15"/>
          <p:cNvSpPr txBox="1"/>
          <p:nvPr/>
        </p:nvSpPr>
        <p:spPr>
          <a:xfrm>
            <a:off x="3397449" y="926783"/>
            <a:ext cx="2191172" cy="1949636"/>
          </a:xfrm>
          <a:prstGeom prst="rect">
            <a:avLst/>
          </a:prstGeom>
        </p:spPr>
        <p:txBody>
          <a:bodyPr lIns="0" tIns="0" rIns="0" bIns="0" rtlCol="0" anchor="t">
            <a:spAutoFit/>
          </a:bodyPr>
          <a:lstStyle/>
          <a:p>
            <a:pPr algn="ctr" defTabSz="457200">
              <a:lnSpc>
                <a:spcPts val="2170"/>
              </a:lnSpc>
            </a:pPr>
            <a:r>
              <a:rPr lang="en-US" sz="1550" dirty="0">
                <a:solidFill>
                  <a:srgbClr val="000000"/>
                </a:solidFill>
                <a:latin typeface="Canva Sans"/>
              </a:rPr>
              <a:t>People from minority ethnic backgrounds have greater incidence of chronic pain (44% of people who identify as Black live with Chronic pain)</a:t>
            </a:r>
          </a:p>
        </p:txBody>
      </p:sp>
      <p:sp>
        <p:nvSpPr>
          <p:cNvPr id="16" name="TextBox 16"/>
          <p:cNvSpPr txBox="1"/>
          <p:nvPr/>
        </p:nvSpPr>
        <p:spPr>
          <a:xfrm>
            <a:off x="274042" y="5070317"/>
            <a:ext cx="3123406" cy="821122"/>
          </a:xfrm>
          <a:prstGeom prst="rect">
            <a:avLst/>
          </a:prstGeom>
        </p:spPr>
        <p:txBody>
          <a:bodyPr lIns="0" tIns="0" rIns="0" bIns="0" rtlCol="0" anchor="t">
            <a:spAutoFit/>
          </a:bodyPr>
          <a:lstStyle/>
          <a:p>
            <a:pPr algn="ctr" defTabSz="457200">
              <a:lnSpc>
                <a:spcPts val="2170"/>
              </a:lnSpc>
            </a:pPr>
            <a:r>
              <a:rPr lang="en-US" sz="1550">
                <a:solidFill>
                  <a:srgbClr val="000000"/>
                </a:solidFill>
                <a:latin typeface="Canva Sans"/>
              </a:rPr>
              <a:t>People with chronic pain  are more likely to have other long term conditions</a:t>
            </a:r>
          </a:p>
        </p:txBody>
      </p:sp>
      <p:sp>
        <p:nvSpPr>
          <p:cNvPr id="17" name="TextBox 17"/>
          <p:cNvSpPr txBox="1"/>
          <p:nvPr/>
        </p:nvSpPr>
        <p:spPr>
          <a:xfrm>
            <a:off x="6296025" y="5374243"/>
            <a:ext cx="1887959" cy="327718"/>
          </a:xfrm>
          <a:prstGeom prst="rect">
            <a:avLst/>
          </a:prstGeom>
        </p:spPr>
        <p:txBody>
          <a:bodyPr lIns="0" tIns="0" rIns="0" bIns="0" rtlCol="0" anchor="t">
            <a:spAutoFit/>
          </a:bodyPr>
          <a:lstStyle/>
          <a:p>
            <a:pPr algn="ctr" defTabSz="457200">
              <a:lnSpc>
                <a:spcPts val="2800"/>
              </a:lnSpc>
            </a:pPr>
            <a:r>
              <a:rPr lang="en-US" sz="2000" dirty="0" err="1">
                <a:solidFill>
                  <a:srgbClr val="FF3131"/>
                </a:solidFill>
                <a:latin typeface="Canva Sans Bold"/>
              </a:rPr>
              <a:t>Whats</a:t>
            </a:r>
            <a:r>
              <a:rPr lang="en-US" sz="2000" dirty="0">
                <a:solidFill>
                  <a:srgbClr val="FF3131"/>
                </a:solidFill>
                <a:latin typeface="Canva Sans Bold"/>
              </a:rPr>
              <a:t> the gap?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P spid="9" grpId="0" animBg="1"/>
      <p:bldP spid="10" grpId="0" animBg="1"/>
      <p:bldP spid="12" grpId="0"/>
      <p:bldP spid="13" grpId="0"/>
      <p:bldP spid="14" grpId="0"/>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4569619" y="2999264"/>
            <a:ext cx="4763" cy="626775"/>
          </a:xfrm>
          <a:prstGeom prst="rect">
            <a:avLst/>
          </a:prstGeom>
        </p:spPr>
        <p:txBody>
          <a:bodyPr lIns="0" tIns="0" rIns="0" bIns="0" rtlCol="0" anchor="t">
            <a:spAutoFit/>
          </a:bodyPr>
          <a:lstStyle/>
          <a:p>
            <a:pPr algn="ctr" defTabSz="457200">
              <a:lnSpc>
                <a:spcPts val="6230"/>
              </a:lnSpc>
            </a:pPr>
            <a:endParaRPr sz="900">
              <a:solidFill>
                <a:prstClr val="black"/>
              </a:solidFill>
              <a:latin typeface="Calibri"/>
            </a:endParaRPr>
          </a:p>
        </p:txBody>
      </p:sp>
      <p:sp>
        <p:nvSpPr>
          <p:cNvPr id="4" name="TextBox 4"/>
          <p:cNvSpPr txBox="1"/>
          <p:nvPr/>
        </p:nvSpPr>
        <p:spPr>
          <a:xfrm>
            <a:off x="206921" y="1009174"/>
            <a:ext cx="2333625" cy="1103251"/>
          </a:xfrm>
          <a:prstGeom prst="rect">
            <a:avLst/>
          </a:prstGeom>
        </p:spPr>
        <p:txBody>
          <a:bodyPr lIns="0" tIns="0" rIns="0" bIns="0" rtlCol="0" anchor="t">
            <a:spAutoFit/>
          </a:bodyPr>
          <a:lstStyle/>
          <a:p>
            <a:pPr defTabSz="457200">
              <a:lnSpc>
                <a:spcPts val="2170"/>
              </a:lnSpc>
            </a:pPr>
            <a:r>
              <a:rPr lang="en-US" sz="1550" dirty="0">
                <a:solidFill>
                  <a:srgbClr val="000000"/>
                </a:solidFill>
                <a:latin typeface="Canva Sans"/>
              </a:rPr>
              <a:t>Chronic pain is defined as persistent or recurrent pain that has gone on for more than 3 months </a:t>
            </a:r>
          </a:p>
        </p:txBody>
      </p:sp>
      <p:sp>
        <p:nvSpPr>
          <p:cNvPr id="5" name="TextBox 5"/>
          <p:cNvSpPr txBox="1"/>
          <p:nvPr/>
        </p:nvSpPr>
        <p:spPr>
          <a:xfrm>
            <a:off x="5617121" y="1018699"/>
            <a:ext cx="3123406" cy="821122"/>
          </a:xfrm>
          <a:prstGeom prst="rect">
            <a:avLst/>
          </a:prstGeom>
        </p:spPr>
        <p:txBody>
          <a:bodyPr lIns="0" tIns="0" rIns="0" bIns="0" rtlCol="0" anchor="t">
            <a:spAutoFit/>
          </a:bodyPr>
          <a:lstStyle/>
          <a:p>
            <a:pPr algn="ctr" defTabSz="457200">
              <a:lnSpc>
                <a:spcPts val="2170"/>
              </a:lnSpc>
            </a:pPr>
            <a:r>
              <a:rPr lang="en-US" sz="1550" dirty="0">
                <a:solidFill>
                  <a:srgbClr val="000000"/>
                </a:solidFill>
                <a:latin typeface="Canva Sans"/>
              </a:rPr>
              <a:t>People with chronic pain  are more likely to have other long term conditions</a:t>
            </a:r>
          </a:p>
        </p:txBody>
      </p:sp>
      <p:sp>
        <p:nvSpPr>
          <p:cNvPr id="6" name="AutoShape 6"/>
          <p:cNvSpPr/>
          <p:nvPr/>
        </p:nvSpPr>
        <p:spPr>
          <a:xfrm>
            <a:off x="2277567" y="1434783"/>
            <a:ext cx="262980" cy="0"/>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7" name="AutoShape 7"/>
          <p:cNvSpPr/>
          <p:nvPr/>
        </p:nvSpPr>
        <p:spPr>
          <a:xfrm>
            <a:off x="1829606" y="3961130"/>
            <a:ext cx="0" cy="387509"/>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8" name="AutoShape 8"/>
          <p:cNvSpPr/>
          <p:nvPr/>
        </p:nvSpPr>
        <p:spPr>
          <a:xfrm>
            <a:off x="7188349" y="1822291"/>
            <a:ext cx="0" cy="387509"/>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9" name="AutoShape 9"/>
          <p:cNvSpPr/>
          <p:nvPr/>
        </p:nvSpPr>
        <p:spPr>
          <a:xfrm>
            <a:off x="5354142" y="1381125"/>
            <a:ext cx="262980" cy="0"/>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10" name="AutoShape 10"/>
          <p:cNvSpPr/>
          <p:nvPr/>
        </p:nvSpPr>
        <p:spPr>
          <a:xfrm flipH="1">
            <a:off x="4149725" y="3080227"/>
            <a:ext cx="422275" cy="0"/>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11" name="AutoShape 11"/>
          <p:cNvSpPr/>
          <p:nvPr/>
        </p:nvSpPr>
        <p:spPr>
          <a:xfrm>
            <a:off x="4018236" y="4898867"/>
            <a:ext cx="262980" cy="0"/>
          </a:xfrm>
          <a:prstGeom prst="line">
            <a:avLst/>
          </a:prstGeom>
          <a:ln w="38100" cap="flat">
            <a:solidFill>
              <a:srgbClr val="000000"/>
            </a:solidFill>
            <a:prstDash val="solid"/>
            <a:headEnd type="none" w="sm" len="sm"/>
            <a:tailEnd type="arrow" w="med" len="sm"/>
          </a:ln>
        </p:spPr>
        <p:txBody>
          <a:bodyPr/>
          <a:lstStyle/>
          <a:p>
            <a:pPr defTabSz="457200"/>
            <a:endParaRPr lang="en-GB" sz="900">
              <a:solidFill>
                <a:prstClr val="black"/>
              </a:solidFill>
              <a:latin typeface="Calibri"/>
            </a:endParaRPr>
          </a:p>
        </p:txBody>
      </p:sp>
      <p:sp>
        <p:nvSpPr>
          <p:cNvPr id="12" name="TextBox 12"/>
          <p:cNvSpPr txBox="1"/>
          <p:nvPr/>
        </p:nvSpPr>
        <p:spPr>
          <a:xfrm>
            <a:off x="2794000" y="1009174"/>
            <a:ext cx="2413546" cy="821122"/>
          </a:xfrm>
          <a:prstGeom prst="rect">
            <a:avLst/>
          </a:prstGeom>
        </p:spPr>
        <p:txBody>
          <a:bodyPr lIns="0" tIns="0" rIns="0" bIns="0" rtlCol="0" anchor="t">
            <a:spAutoFit/>
          </a:bodyPr>
          <a:lstStyle/>
          <a:p>
            <a:pPr algn="ctr" defTabSz="457200">
              <a:lnSpc>
                <a:spcPts val="2170"/>
              </a:lnSpc>
            </a:pPr>
            <a:r>
              <a:rPr lang="en-US" sz="1550" dirty="0">
                <a:solidFill>
                  <a:srgbClr val="000000"/>
                </a:solidFill>
                <a:latin typeface="Canva Sans"/>
              </a:rPr>
              <a:t>Approximately 30% of the UK population live with chronic pain </a:t>
            </a:r>
          </a:p>
        </p:txBody>
      </p:sp>
      <p:sp>
        <p:nvSpPr>
          <p:cNvPr id="13" name="TextBox 13"/>
          <p:cNvSpPr txBox="1"/>
          <p:nvPr/>
        </p:nvSpPr>
        <p:spPr>
          <a:xfrm>
            <a:off x="5350669" y="2614613"/>
            <a:ext cx="3143250" cy="1385379"/>
          </a:xfrm>
          <a:prstGeom prst="rect">
            <a:avLst/>
          </a:prstGeom>
        </p:spPr>
        <p:txBody>
          <a:bodyPr lIns="0" tIns="0" rIns="0" bIns="0" rtlCol="0" anchor="t">
            <a:spAutoFit/>
          </a:bodyPr>
          <a:lstStyle/>
          <a:p>
            <a:pPr defTabSz="457200">
              <a:lnSpc>
                <a:spcPts val="2170"/>
              </a:lnSpc>
            </a:pPr>
            <a:r>
              <a:rPr lang="en-US" sz="1550" dirty="0">
                <a:solidFill>
                  <a:srgbClr val="000000"/>
                </a:solidFill>
                <a:latin typeface="Canva Sans"/>
              </a:rPr>
              <a:t>Chronic pain impacts peoples </a:t>
            </a:r>
            <a:r>
              <a:rPr lang="en-US" sz="1550" dirty="0" err="1">
                <a:solidFill>
                  <a:srgbClr val="000000"/>
                </a:solidFill>
                <a:latin typeface="Canva Sans"/>
              </a:rPr>
              <a:t>peoples</a:t>
            </a:r>
            <a:r>
              <a:rPr lang="en-US" sz="1550" dirty="0">
                <a:solidFill>
                  <a:srgbClr val="000000"/>
                </a:solidFill>
                <a:latin typeface="Canva Sans"/>
              </a:rPr>
              <a:t> ability to enjoy family, recreational and social activities, work or complete activities of daily living. </a:t>
            </a:r>
          </a:p>
        </p:txBody>
      </p:sp>
      <p:sp>
        <p:nvSpPr>
          <p:cNvPr id="14" name="TextBox 14"/>
          <p:cNvSpPr txBox="1"/>
          <p:nvPr/>
        </p:nvSpPr>
        <p:spPr>
          <a:xfrm>
            <a:off x="411684" y="4492308"/>
            <a:ext cx="3341688" cy="821122"/>
          </a:xfrm>
          <a:prstGeom prst="rect">
            <a:avLst/>
          </a:prstGeom>
        </p:spPr>
        <p:txBody>
          <a:bodyPr lIns="0" tIns="0" rIns="0" bIns="0" rtlCol="0" anchor="t">
            <a:spAutoFit/>
          </a:bodyPr>
          <a:lstStyle/>
          <a:p>
            <a:pPr algn="ctr" defTabSz="457200">
              <a:lnSpc>
                <a:spcPts val="2170"/>
              </a:lnSpc>
            </a:pPr>
            <a:r>
              <a:rPr lang="en-US" sz="1550" dirty="0">
                <a:solidFill>
                  <a:srgbClr val="000000"/>
                </a:solidFill>
                <a:latin typeface="Canva Sans"/>
              </a:rPr>
              <a:t> People with chronic pain are twice as likely to live in the most deprived areas</a:t>
            </a:r>
          </a:p>
        </p:txBody>
      </p:sp>
      <p:sp>
        <p:nvSpPr>
          <p:cNvPr id="15" name="TextBox 15"/>
          <p:cNvSpPr txBox="1"/>
          <p:nvPr/>
        </p:nvSpPr>
        <p:spPr>
          <a:xfrm>
            <a:off x="411684" y="2954178"/>
            <a:ext cx="3380854" cy="821122"/>
          </a:xfrm>
          <a:prstGeom prst="rect">
            <a:avLst/>
          </a:prstGeom>
        </p:spPr>
        <p:txBody>
          <a:bodyPr lIns="0" tIns="0" rIns="0" bIns="0" rtlCol="0" anchor="t">
            <a:spAutoFit/>
          </a:bodyPr>
          <a:lstStyle/>
          <a:p>
            <a:pPr algn="ctr" defTabSz="457200">
              <a:lnSpc>
                <a:spcPts val="2170"/>
              </a:lnSpc>
            </a:pPr>
            <a:r>
              <a:rPr lang="en-US" sz="1550" dirty="0">
                <a:solidFill>
                  <a:srgbClr val="000000"/>
                </a:solidFill>
                <a:latin typeface="Canva Sans"/>
              </a:rPr>
              <a:t>Those that experience early social disadvantage are more likely to develop chronic pain in later life</a:t>
            </a:r>
          </a:p>
        </p:txBody>
      </p:sp>
      <p:sp>
        <p:nvSpPr>
          <p:cNvPr id="16" name="TextBox 16"/>
          <p:cNvSpPr txBox="1"/>
          <p:nvPr/>
        </p:nvSpPr>
        <p:spPr>
          <a:xfrm>
            <a:off x="4379305" y="4411345"/>
            <a:ext cx="3873922" cy="1103251"/>
          </a:xfrm>
          <a:prstGeom prst="rect">
            <a:avLst/>
          </a:prstGeom>
        </p:spPr>
        <p:txBody>
          <a:bodyPr lIns="0" tIns="0" rIns="0" bIns="0" rtlCol="0" anchor="t">
            <a:spAutoFit/>
          </a:bodyPr>
          <a:lstStyle/>
          <a:p>
            <a:pPr algn="ctr" defTabSz="457200">
              <a:lnSpc>
                <a:spcPts val="2170"/>
              </a:lnSpc>
            </a:pPr>
            <a:r>
              <a:rPr lang="en-US" sz="1550" dirty="0">
                <a:solidFill>
                  <a:srgbClr val="000000"/>
                </a:solidFill>
                <a:latin typeface="Canva Sans"/>
              </a:rPr>
              <a:t>People from minority ethnic backgrounds have greater incidence of chronic pain (44% of people who identify as Black live with Chronic pain)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1" grpId="0" animBg="1"/>
      <p:bldP spid="12" grpId="0"/>
      <p:bldP spid="13" grpId="0"/>
      <p:bldP spid="14" grpId="0"/>
      <p:bldP spid="15"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1403" y="1002189"/>
            <a:ext cx="3021397" cy="749821"/>
          </a:xfrm>
          <a:prstGeom prst="rect">
            <a:avLst/>
          </a:prstGeom>
        </p:spPr>
        <p:txBody>
          <a:bodyPr wrap="square" lIns="0" tIns="0" rIns="0" bIns="0" rtlCol="0" anchor="t">
            <a:spAutoFit/>
          </a:bodyPr>
          <a:lstStyle/>
          <a:p>
            <a:pPr algn="ctr" defTabSz="457200">
              <a:lnSpc>
                <a:spcPts val="6440"/>
              </a:lnSpc>
            </a:pPr>
            <a:r>
              <a:rPr lang="en-US" sz="4600" dirty="0">
                <a:solidFill>
                  <a:srgbClr val="000000"/>
                </a:solidFill>
                <a:latin typeface="Canva Sans Bold"/>
              </a:rPr>
              <a:t>The Gap</a:t>
            </a:r>
          </a:p>
        </p:txBody>
      </p:sp>
      <p:sp>
        <p:nvSpPr>
          <p:cNvPr id="3" name="TextBox 3"/>
          <p:cNvSpPr txBox="1"/>
          <p:nvPr/>
        </p:nvSpPr>
        <p:spPr>
          <a:xfrm>
            <a:off x="1821656" y="2243296"/>
            <a:ext cx="6334125" cy="2742674"/>
          </a:xfrm>
          <a:prstGeom prst="rect">
            <a:avLst/>
          </a:prstGeom>
        </p:spPr>
        <p:txBody>
          <a:bodyPr lIns="0" tIns="0" rIns="0" bIns="0" rtlCol="0" anchor="t">
            <a:spAutoFit/>
          </a:bodyPr>
          <a:lstStyle/>
          <a:p>
            <a:pPr algn="ctr" defTabSz="457200">
              <a:lnSpc>
                <a:spcPts val="2380"/>
              </a:lnSpc>
            </a:pPr>
            <a:r>
              <a:rPr lang="en-US" sz="1700" dirty="0">
                <a:solidFill>
                  <a:srgbClr val="000000"/>
                </a:solidFill>
                <a:latin typeface="Canva Sans"/>
              </a:rPr>
              <a:t>Because of the known interactions between pain, early disadvantage, social deprivation and ethnicity we need to ensure our chronic pain services </a:t>
            </a:r>
            <a:r>
              <a:rPr lang="en-US" sz="1700" dirty="0">
                <a:solidFill>
                  <a:srgbClr val="000000"/>
                </a:solidFill>
                <a:latin typeface="Canva Sans Bold"/>
              </a:rPr>
              <a:t>address the needs of the people that need it most</a:t>
            </a:r>
            <a:r>
              <a:rPr lang="en-US" sz="1700" dirty="0">
                <a:solidFill>
                  <a:srgbClr val="000000"/>
                </a:solidFill>
                <a:latin typeface="Canva Sans"/>
              </a:rPr>
              <a:t>  </a:t>
            </a:r>
          </a:p>
          <a:p>
            <a:pPr algn="ctr" defTabSz="457200">
              <a:lnSpc>
                <a:spcPts val="2380"/>
              </a:lnSpc>
            </a:pPr>
            <a:endParaRPr lang="en-US" sz="1700" dirty="0">
              <a:solidFill>
                <a:srgbClr val="000000"/>
              </a:solidFill>
              <a:latin typeface="Canva Sans"/>
            </a:endParaRPr>
          </a:p>
          <a:p>
            <a:pPr algn="ctr" defTabSz="457200">
              <a:lnSpc>
                <a:spcPts val="2380"/>
              </a:lnSpc>
            </a:pPr>
            <a:r>
              <a:rPr lang="en-US" sz="1700" dirty="0">
                <a:solidFill>
                  <a:srgbClr val="000000"/>
                </a:solidFill>
                <a:latin typeface="Canva Sans"/>
              </a:rPr>
              <a:t>We need to </a:t>
            </a:r>
            <a:r>
              <a:rPr lang="en-US" sz="1700" b="1" dirty="0">
                <a:solidFill>
                  <a:srgbClr val="000000"/>
                </a:solidFill>
                <a:latin typeface="Canva Sans"/>
              </a:rPr>
              <a:t>understand</a:t>
            </a:r>
            <a:r>
              <a:rPr lang="en-US" sz="1700" dirty="0">
                <a:solidFill>
                  <a:srgbClr val="000000"/>
                </a:solidFill>
                <a:latin typeface="Canva Sans"/>
              </a:rPr>
              <a:t> whether our referral routes, provision, uptake and outcomes are equitable</a:t>
            </a:r>
          </a:p>
          <a:p>
            <a:pPr algn="ctr" defTabSz="457200">
              <a:lnSpc>
                <a:spcPts val="2380"/>
              </a:lnSpc>
            </a:pPr>
            <a:endParaRPr lang="en-US" sz="1700" dirty="0">
              <a:solidFill>
                <a:srgbClr val="000000"/>
              </a:solidFill>
              <a:latin typeface="Canva Sans"/>
            </a:endParaRPr>
          </a:p>
          <a:p>
            <a:pPr algn="ctr" defTabSz="457200">
              <a:lnSpc>
                <a:spcPts val="2380"/>
              </a:lnSpc>
            </a:pPr>
            <a:r>
              <a:rPr lang="en-US" sz="1700" dirty="0">
                <a:solidFill>
                  <a:srgbClr val="000000"/>
                </a:solidFill>
                <a:latin typeface="Canva Sans"/>
              </a:rPr>
              <a:t>We need to </a:t>
            </a:r>
            <a:r>
              <a:rPr lang="en-US" sz="1700" b="1" dirty="0">
                <a:solidFill>
                  <a:srgbClr val="000000"/>
                </a:solidFill>
                <a:latin typeface="Canva Sans"/>
              </a:rPr>
              <a:t>understand</a:t>
            </a:r>
            <a:r>
              <a:rPr lang="en-US" sz="1700" dirty="0">
                <a:solidFill>
                  <a:srgbClr val="000000"/>
                </a:solidFill>
                <a:latin typeface="Canva Sans"/>
              </a:rPr>
              <a:t> the knock on effects of any inequity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07" y="843319"/>
            <a:ext cx="5211836" cy="5211836"/>
          </a:xfrm>
          <a:custGeom>
            <a:avLst/>
            <a:gdLst/>
            <a:ahLst/>
            <a:cxnLst/>
            <a:rect l="l" t="t" r="r" b="b"/>
            <a:pathLst>
              <a:path w="10423672" h="10423672">
                <a:moveTo>
                  <a:pt x="0" y="0"/>
                </a:moveTo>
                <a:lnTo>
                  <a:pt x="10423672" y="0"/>
                </a:lnTo>
                <a:lnTo>
                  <a:pt x="10423672" y="10423672"/>
                </a:lnTo>
                <a:lnTo>
                  <a:pt x="0" y="10423672"/>
                </a:lnTo>
                <a:lnTo>
                  <a:pt x="0" y="0"/>
                </a:lnTo>
                <a:close/>
              </a:path>
            </a:pathLst>
          </a:custGeom>
          <a:blipFill>
            <a:blip r:embed="rId2"/>
            <a:stretch>
              <a:fillRect/>
            </a:stretch>
          </a:blipFill>
        </p:spPr>
        <p:txBody>
          <a:bodyPr/>
          <a:lstStyle/>
          <a:p>
            <a:pPr defTabSz="457200">
              <a:defRPr/>
            </a:pPr>
            <a:endParaRPr lang="en-GB" sz="900">
              <a:solidFill>
                <a:prstClr val="black"/>
              </a:solidFill>
              <a:latin typeface="Calibri"/>
            </a:endParaRPr>
          </a:p>
        </p:txBody>
      </p:sp>
      <p:sp>
        <p:nvSpPr>
          <p:cNvPr id="3" name="TextBox 3"/>
          <p:cNvSpPr txBox="1"/>
          <p:nvPr/>
        </p:nvSpPr>
        <p:spPr>
          <a:xfrm>
            <a:off x="5359495" y="1219200"/>
            <a:ext cx="3794125" cy="521233"/>
          </a:xfrm>
          <a:prstGeom prst="rect">
            <a:avLst/>
          </a:prstGeom>
        </p:spPr>
        <p:txBody>
          <a:bodyPr wrap="square" lIns="0" tIns="0" rIns="0" bIns="0" rtlCol="0" anchor="t">
            <a:spAutoFit/>
          </a:bodyPr>
          <a:lstStyle/>
          <a:p>
            <a:pPr algn="ctr" defTabSz="457200">
              <a:lnSpc>
                <a:spcPts val="4620"/>
              </a:lnSpc>
              <a:defRPr/>
            </a:pPr>
            <a:r>
              <a:rPr lang="en-US" sz="2700" dirty="0">
                <a:solidFill>
                  <a:srgbClr val="000000"/>
                </a:solidFill>
                <a:latin typeface="Canva Sans Bold"/>
              </a:rPr>
              <a:t>How does Data Help?</a:t>
            </a:r>
          </a:p>
        </p:txBody>
      </p:sp>
      <p:sp>
        <p:nvSpPr>
          <p:cNvPr id="5" name="TextBox 4">
            <a:extLst>
              <a:ext uri="{FF2B5EF4-FFF2-40B4-BE49-F238E27FC236}">
                <a16:creationId xmlns:a16="http://schemas.microsoft.com/office/drawing/2014/main" id="{E4E86D3F-C9B2-BD50-5906-307958E901DB}"/>
              </a:ext>
            </a:extLst>
          </p:cNvPr>
          <p:cNvSpPr txBox="1"/>
          <p:nvPr/>
        </p:nvSpPr>
        <p:spPr>
          <a:xfrm>
            <a:off x="4800600" y="2057400"/>
            <a:ext cx="4575412" cy="2632003"/>
          </a:xfrm>
          <a:prstGeom prst="rect">
            <a:avLst/>
          </a:prstGeom>
          <a:noFill/>
        </p:spPr>
        <p:txBody>
          <a:bodyPr wrap="square">
            <a:spAutoFit/>
          </a:bodyPr>
          <a:lstStyle/>
          <a:p>
            <a:pPr algn="ctr" defTabSz="457200">
              <a:lnSpc>
                <a:spcPct val="150000"/>
              </a:lnSpc>
              <a:defRPr/>
            </a:pPr>
            <a:r>
              <a:rPr lang="en-US" sz="1600" dirty="0">
                <a:solidFill>
                  <a:srgbClr val="000000"/>
                </a:solidFill>
                <a:latin typeface="Canva Sans" panose="020B0604020202020204" charset="0"/>
              </a:rPr>
              <a:t>Where do I find it?</a:t>
            </a:r>
          </a:p>
          <a:p>
            <a:pPr algn="ctr" defTabSz="457200">
              <a:lnSpc>
                <a:spcPct val="150000"/>
              </a:lnSpc>
              <a:defRPr/>
            </a:pPr>
            <a:endParaRPr lang="en-US" sz="1600" dirty="0">
              <a:solidFill>
                <a:srgbClr val="000000"/>
              </a:solidFill>
              <a:latin typeface="Canva Sans" panose="020B0604020202020204" charset="0"/>
            </a:endParaRPr>
          </a:p>
          <a:p>
            <a:pPr algn="ctr" defTabSz="457200">
              <a:lnSpc>
                <a:spcPct val="150000"/>
              </a:lnSpc>
              <a:defRPr/>
            </a:pPr>
            <a:r>
              <a:rPr lang="en-US" sz="1600" dirty="0">
                <a:solidFill>
                  <a:srgbClr val="000000"/>
                </a:solidFill>
                <a:latin typeface="Canva Sans" panose="020B0604020202020204" charset="0"/>
              </a:rPr>
              <a:t>What can it do?</a:t>
            </a:r>
          </a:p>
          <a:p>
            <a:pPr algn="ctr" defTabSz="457200">
              <a:lnSpc>
                <a:spcPct val="150000"/>
              </a:lnSpc>
              <a:defRPr/>
            </a:pPr>
            <a:endParaRPr lang="en-US" sz="1600" dirty="0">
              <a:solidFill>
                <a:srgbClr val="000000"/>
              </a:solidFill>
              <a:latin typeface="Canva Sans" panose="020B0604020202020204" charset="0"/>
            </a:endParaRPr>
          </a:p>
          <a:p>
            <a:pPr algn="ctr" defTabSz="457200">
              <a:lnSpc>
                <a:spcPct val="150000"/>
              </a:lnSpc>
              <a:defRPr/>
            </a:pPr>
            <a:r>
              <a:rPr lang="en-US" sz="1600" dirty="0">
                <a:solidFill>
                  <a:srgbClr val="000000"/>
                </a:solidFill>
                <a:latin typeface="Canva Sans" panose="020B0604020202020204" charset="0"/>
              </a:rPr>
              <a:t>What can’t it do?</a:t>
            </a:r>
          </a:p>
          <a:p>
            <a:pPr algn="ctr" defTabSz="457200">
              <a:lnSpc>
                <a:spcPct val="150000"/>
              </a:lnSpc>
              <a:defRPr/>
            </a:pPr>
            <a:endParaRPr lang="en-US" sz="1600" dirty="0">
              <a:solidFill>
                <a:srgbClr val="000000"/>
              </a:solidFill>
              <a:latin typeface="Canva Sans" panose="020B0604020202020204" charset="0"/>
            </a:endParaRPr>
          </a:p>
          <a:p>
            <a:pPr algn="ctr" defTabSz="457200">
              <a:lnSpc>
                <a:spcPct val="150000"/>
              </a:lnSpc>
              <a:defRPr/>
            </a:pPr>
            <a:r>
              <a:rPr lang="en-US" sz="1600" dirty="0">
                <a:solidFill>
                  <a:srgbClr val="000000"/>
                </a:solidFill>
                <a:latin typeface="Canva Sans" panose="020B0604020202020204" charset="0"/>
              </a:rPr>
              <a:t>What if I don’t have any?</a:t>
            </a:r>
          </a:p>
        </p:txBody>
      </p:sp>
    </p:spTree>
    <p:extLst>
      <p:ext uri="{BB962C8B-B14F-4D97-AF65-F5344CB8AC3E}">
        <p14:creationId xmlns:p14="http://schemas.microsoft.com/office/powerpoint/2010/main" val="121736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60810" y="1909872"/>
            <a:ext cx="3698656" cy="3698656"/>
          </a:xfrm>
          <a:custGeom>
            <a:avLst/>
            <a:gdLst/>
            <a:ahLst/>
            <a:cxnLst/>
            <a:rect l="l" t="t" r="r" b="b"/>
            <a:pathLst>
              <a:path w="7397312" h="7397312">
                <a:moveTo>
                  <a:pt x="0" y="0"/>
                </a:moveTo>
                <a:lnTo>
                  <a:pt x="7397312" y="0"/>
                </a:lnTo>
                <a:lnTo>
                  <a:pt x="7397312" y="7397312"/>
                </a:lnTo>
                <a:lnTo>
                  <a:pt x="0" y="7397312"/>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342453" y="937102"/>
            <a:ext cx="5639247" cy="749821"/>
          </a:xfrm>
          <a:prstGeom prst="rect">
            <a:avLst/>
          </a:prstGeom>
        </p:spPr>
        <p:txBody>
          <a:bodyPr wrap="square" lIns="0" tIns="0" rIns="0" bIns="0" rtlCol="0" anchor="t">
            <a:spAutoFit/>
          </a:bodyPr>
          <a:lstStyle/>
          <a:p>
            <a:pPr algn="ctr" defTabSz="457200">
              <a:lnSpc>
                <a:spcPts val="6440"/>
              </a:lnSpc>
            </a:pPr>
            <a:r>
              <a:rPr lang="en-US" sz="4600" dirty="0">
                <a:solidFill>
                  <a:srgbClr val="000000"/>
                </a:solidFill>
                <a:latin typeface="Canva Sans Bold"/>
              </a:rPr>
              <a:t>Where to Look?</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54797"/>
            <a:ext cx="4445953" cy="4445953"/>
          </a:xfrm>
          <a:custGeom>
            <a:avLst/>
            <a:gdLst/>
            <a:ahLst/>
            <a:cxnLst/>
            <a:rect l="l" t="t" r="r" b="b"/>
            <a:pathLst>
              <a:path w="8891906" h="8891906">
                <a:moveTo>
                  <a:pt x="0" y="0"/>
                </a:moveTo>
                <a:lnTo>
                  <a:pt x="8891906" y="0"/>
                </a:lnTo>
                <a:lnTo>
                  <a:pt x="8891906" y="8891906"/>
                </a:lnTo>
                <a:lnTo>
                  <a:pt x="0" y="8891906"/>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0" y="771525"/>
            <a:ext cx="5260678" cy="749821"/>
          </a:xfrm>
          <a:prstGeom prst="rect">
            <a:avLst/>
          </a:prstGeom>
        </p:spPr>
        <p:txBody>
          <a:bodyPr lIns="0" tIns="0" rIns="0" bIns="0" rtlCol="0" anchor="t">
            <a:spAutoFit/>
          </a:bodyPr>
          <a:lstStyle/>
          <a:p>
            <a:pPr algn="ctr" defTabSz="457200">
              <a:lnSpc>
                <a:spcPts val="6440"/>
              </a:lnSpc>
            </a:pPr>
            <a:r>
              <a:rPr lang="en-US" sz="4600">
                <a:solidFill>
                  <a:srgbClr val="000000"/>
                </a:solidFill>
                <a:latin typeface="Canva Sans Bold"/>
              </a:rPr>
              <a:t>Health Data Flows</a:t>
            </a:r>
          </a:p>
        </p:txBody>
      </p:sp>
      <p:sp>
        <p:nvSpPr>
          <p:cNvPr id="4" name="AutoShape 4"/>
          <p:cNvSpPr/>
          <p:nvPr/>
        </p:nvSpPr>
        <p:spPr>
          <a:xfrm>
            <a:off x="1486450" y="4099719"/>
            <a:ext cx="4063997" cy="0"/>
          </a:xfrm>
          <a:prstGeom prst="line">
            <a:avLst/>
          </a:prstGeom>
          <a:ln w="104775" cap="flat">
            <a:solidFill>
              <a:srgbClr val="FF7828"/>
            </a:solidFill>
            <a:prstDash val="sysDot"/>
            <a:headEnd type="none" w="sm" len="sm"/>
            <a:tailEnd type="oval" w="lg" len="lg"/>
          </a:ln>
        </p:spPr>
        <p:txBody>
          <a:bodyPr/>
          <a:lstStyle/>
          <a:p>
            <a:pPr defTabSz="457200"/>
            <a:endParaRPr lang="en-GB" sz="900">
              <a:solidFill>
                <a:prstClr val="black"/>
              </a:solidFill>
              <a:latin typeface="Calibri"/>
            </a:endParaRPr>
          </a:p>
        </p:txBody>
      </p:sp>
      <p:sp>
        <p:nvSpPr>
          <p:cNvPr id="5" name="AutoShape 5"/>
          <p:cNvSpPr/>
          <p:nvPr/>
        </p:nvSpPr>
        <p:spPr>
          <a:xfrm flipV="1">
            <a:off x="2372380" y="4770440"/>
            <a:ext cx="3178068" cy="0"/>
          </a:xfrm>
          <a:prstGeom prst="line">
            <a:avLst/>
          </a:prstGeom>
          <a:ln w="104775" cap="flat">
            <a:solidFill>
              <a:srgbClr val="FF7828"/>
            </a:solidFill>
            <a:prstDash val="sysDot"/>
            <a:headEnd type="none" w="sm" len="sm"/>
            <a:tailEnd type="oval" w="lg" len="lg"/>
          </a:ln>
        </p:spPr>
        <p:txBody>
          <a:bodyPr/>
          <a:lstStyle/>
          <a:p>
            <a:pPr defTabSz="457200"/>
            <a:endParaRPr lang="en-GB" sz="900">
              <a:solidFill>
                <a:prstClr val="black"/>
              </a:solidFill>
              <a:latin typeface="Calibri"/>
            </a:endParaRPr>
          </a:p>
        </p:txBody>
      </p:sp>
      <p:sp>
        <p:nvSpPr>
          <p:cNvPr id="6" name="AutoShape 6"/>
          <p:cNvSpPr/>
          <p:nvPr/>
        </p:nvSpPr>
        <p:spPr>
          <a:xfrm>
            <a:off x="1841351" y="3429000"/>
            <a:ext cx="3709096" cy="0"/>
          </a:xfrm>
          <a:prstGeom prst="line">
            <a:avLst/>
          </a:prstGeom>
          <a:ln w="104775" cap="flat">
            <a:solidFill>
              <a:srgbClr val="FF7828"/>
            </a:solidFill>
            <a:prstDash val="sysDot"/>
            <a:headEnd type="none" w="sm" len="sm"/>
            <a:tailEnd type="oval" w="lg" len="lg"/>
          </a:ln>
        </p:spPr>
        <p:txBody>
          <a:bodyPr/>
          <a:lstStyle/>
          <a:p>
            <a:pPr defTabSz="457200"/>
            <a:endParaRPr lang="en-GB" sz="900">
              <a:solidFill>
                <a:prstClr val="black"/>
              </a:solidFill>
              <a:latin typeface="Calibri"/>
            </a:endParaRPr>
          </a:p>
        </p:txBody>
      </p:sp>
      <p:sp>
        <p:nvSpPr>
          <p:cNvPr id="7" name="AutoShape 7"/>
          <p:cNvSpPr/>
          <p:nvPr/>
        </p:nvSpPr>
        <p:spPr>
          <a:xfrm>
            <a:off x="2922749" y="5463778"/>
            <a:ext cx="2627894" cy="0"/>
          </a:xfrm>
          <a:prstGeom prst="line">
            <a:avLst/>
          </a:prstGeom>
          <a:ln w="104775" cap="flat">
            <a:solidFill>
              <a:srgbClr val="FF7828"/>
            </a:solidFill>
            <a:prstDash val="sysDot"/>
            <a:headEnd type="none" w="sm" len="sm"/>
            <a:tailEnd type="oval" w="lg" len="lg"/>
          </a:ln>
        </p:spPr>
        <p:txBody>
          <a:bodyPr/>
          <a:lstStyle/>
          <a:p>
            <a:pPr defTabSz="457200"/>
            <a:endParaRPr lang="en-GB" sz="900">
              <a:solidFill>
                <a:prstClr val="black"/>
              </a:solidFill>
              <a:latin typeface="Calibri"/>
            </a:endParaRPr>
          </a:p>
        </p:txBody>
      </p:sp>
      <p:sp>
        <p:nvSpPr>
          <p:cNvPr id="8" name="TextBox 8"/>
          <p:cNvSpPr txBox="1"/>
          <p:nvPr/>
        </p:nvSpPr>
        <p:spPr>
          <a:xfrm>
            <a:off x="5909903" y="3183414"/>
            <a:ext cx="2435945" cy="422167"/>
          </a:xfrm>
          <a:prstGeom prst="rect">
            <a:avLst/>
          </a:prstGeom>
        </p:spPr>
        <p:txBody>
          <a:bodyPr lIns="0" tIns="0" rIns="0" bIns="0" rtlCol="0" anchor="t">
            <a:spAutoFit/>
          </a:bodyPr>
          <a:lstStyle/>
          <a:p>
            <a:pPr algn="ctr" defTabSz="457200">
              <a:lnSpc>
                <a:spcPts val="3640"/>
              </a:lnSpc>
            </a:pPr>
            <a:r>
              <a:rPr lang="en-US" sz="2600">
                <a:solidFill>
                  <a:srgbClr val="000000"/>
                </a:solidFill>
                <a:latin typeface="Canva Sans Bold"/>
              </a:rPr>
              <a:t>Upstream Data</a:t>
            </a:r>
          </a:p>
        </p:txBody>
      </p:sp>
      <p:sp>
        <p:nvSpPr>
          <p:cNvPr id="9" name="TextBox 9"/>
          <p:cNvSpPr txBox="1"/>
          <p:nvPr/>
        </p:nvSpPr>
        <p:spPr>
          <a:xfrm>
            <a:off x="5890481" y="3854133"/>
            <a:ext cx="2186719" cy="422167"/>
          </a:xfrm>
          <a:prstGeom prst="rect">
            <a:avLst/>
          </a:prstGeom>
        </p:spPr>
        <p:txBody>
          <a:bodyPr wrap="square" lIns="0" tIns="0" rIns="0" bIns="0" rtlCol="0" anchor="t">
            <a:spAutoFit/>
          </a:bodyPr>
          <a:lstStyle/>
          <a:p>
            <a:pPr algn="ctr" defTabSz="457200">
              <a:lnSpc>
                <a:spcPts val="3640"/>
              </a:lnSpc>
            </a:pPr>
            <a:r>
              <a:rPr lang="en-US" sz="2600" dirty="0">
                <a:solidFill>
                  <a:srgbClr val="000000"/>
                </a:solidFill>
                <a:latin typeface="Canva Sans Bold"/>
              </a:rPr>
              <a:t>Service Data</a:t>
            </a:r>
          </a:p>
        </p:txBody>
      </p:sp>
      <p:sp>
        <p:nvSpPr>
          <p:cNvPr id="10" name="TextBox 10"/>
          <p:cNvSpPr txBox="1"/>
          <p:nvPr/>
        </p:nvSpPr>
        <p:spPr>
          <a:xfrm>
            <a:off x="5896434" y="4524854"/>
            <a:ext cx="2900140" cy="422167"/>
          </a:xfrm>
          <a:prstGeom prst="rect">
            <a:avLst/>
          </a:prstGeom>
        </p:spPr>
        <p:txBody>
          <a:bodyPr lIns="0" tIns="0" rIns="0" bIns="0" rtlCol="0" anchor="t">
            <a:spAutoFit/>
          </a:bodyPr>
          <a:lstStyle/>
          <a:p>
            <a:pPr algn="ctr" defTabSz="457200">
              <a:lnSpc>
                <a:spcPts val="3640"/>
              </a:lnSpc>
            </a:pPr>
            <a:r>
              <a:rPr lang="en-US" sz="2600">
                <a:solidFill>
                  <a:srgbClr val="000000"/>
                </a:solidFill>
                <a:latin typeface="Canva Sans Bold"/>
              </a:rPr>
              <a:t>Downstream Data</a:t>
            </a:r>
          </a:p>
        </p:txBody>
      </p:sp>
      <p:sp>
        <p:nvSpPr>
          <p:cNvPr id="11" name="TextBox 11"/>
          <p:cNvSpPr txBox="1"/>
          <p:nvPr/>
        </p:nvSpPr>
        <p:spPr>
          <a:xfrm>
            <a:off x="5909903" y="5197001"/>
            <a:ext cx="2622501" cy="422167"/>
          </a:xfrm>
          <a:prstGeom prst="rect">
            <a:avLst/>
          </a:prstGeom>
        </p:spPr>
        <p:txBody>
          <a:bodyPr lIns="0" tIns="0" rIns="0" bIns="0" rtlCol="0" anchor="t">
            <a:spAutoFit/>
          </a:bodyPr>
          <a:lstStyle/>
          <a:p>
            <a:pPr algn="ctr" defTabSz="457200">
              <a:lnSpc>
                <a:spcPts val="3640"/>
              </a:lnSpc>
              <a:spcBef>
                <a:spcPct val="0"/>
              </a:spcBef>
            </a:pPr>
            <a:r>
              <a:rPr lang="en-US" sz="2600">
                <a:solidFill>
                  <a:srgbClr val="000000"/>
                </a:solidFill>
                <a:latin typeface="Canva Sans Bold"/>
              </a:rPr>
              <a:t>Population Data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54797"/>
            <a:ext cx="4445953" cy="4445953"/>
          </a:xfrm>
          <a:custGeom>
            <a:avLst/>
            <a:gdLst/>
            <a:ahLst/>
            <a:cxnLst/>
            <a:rect l="l" t="t" r="r" b="b"/>
            <a:pathLst>
              <a:path w="8891906" h="8891906">
                <a:moveTo>
                  <a:pt x="0" y="0"/>
                </a:moveTo>
                <a:lnTo>
                  <a:pt x="8891906" y="0"/>
                </a:lnTo>
                <a:lnTo>
                  <a:pt x="8891906" y="8891906"/>
                </a:lnTo>
                <a:lnTo>
                  <a:pt x="0" y="8891906"/>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0" y="771525"/>
            <a:ext cx="5260678" cy="749821"/>
          </a:xfrm>
          <a:prstGeom prst="rect">
            <a:avLst/>
          </a:prstGeom>
        </p:spPr>
        <p:txBody>
          <a:bodyPr lIns="0" tIns="0" rIns="0" bIns="0" rtlCol="0" anchor="t">
            <a:spAutoFit/>
          </a:bodyPr>
          <a:lstStyle/>
          <a:p>
            <a:pPr algn="ctr" defTabSz="457200">
              <a:lnSpc>
                <a:spcPts val="6440"/>
              </a:lnSpc>
            </a:pPr>
            <a:r>
              <a:rPr lang="en-US" sz="4600">
                <a:solidFill>
                  <a:srgbClr val="000000"/>
                </a:solidFill>
                <a:latin typeface="Canva Sans Bold"/>
              </a:rPr>
              <a:t>Health Data Flows</a:t>
            </a:r>
          </a:p>
        </p:txBody>
      </p:sp>
      <p:sp>
        <p:nvSpPr>
          <p:cNvPr id="4" name="AutoShape 4"/>
          <p:cNvSpPr/>
          <p:nvPr/>
        </p:nvSpPr>
        <p:spPr>
          <a:xfrm>
            <a:off x="1486450" y="4099719"/>
            <a:ext cx="4063997" cy="0"/>
          </a:xfrm>
          <a:prstGeom prst="line">
            <a:avLst/>
          </a:prstGeom>
          <a:ln w="104775" cap="flat">
            <a:solidFill>
              <a:srgbClr val="FF7828"/>
            </a:solidFill>
            <a:prstDash val="sysDot"/>
            <a:headEnd type="none" w="sm" len="sm"/>
            <a:tailEnd type="oval" w="lg" len="lg"/>
          </a:ln>
        </p:spPr>
        <p:txBody>
          <a:bodyPr/>
          <a:lstStyle/>
          <a:p>
            <a:pPr defTabSz="457200"/>
            <a:endParaRPr lang="en-GB" sz="900">
              <a:solidFill>
                <a:prstClr val="black"/>
              </a:solidFill>
              <a:latin typeface="Calibri"/>
            </a:endParaRPr>
          </a:p>
        </p:txBody>
      </p:sp>
      <p:sp>
        <p:nvSpPr>
          <p:cNvPr id="5" name="AutoShape 5"/>
          <p:cNvSpPr/>
          <p:nvPr/>
        </p:nvSpPr>
        <p:spPr>
          <a:xfrm>
            <a:off x="2439839" y="4850011"/>
            <a:ext cx="2341455" cy="0"/>
          </a:xfrm>
          <a:prstGeom prst="line">
            <a:avLst/>
          </a:prstGeom>
          <a:ln w="104775" cap="flat">
            <a:solidFill>
              <a:srgbClr val="FF7828"/>
            </a:solidFill>
            <a:prstDash val="sysDot"/>
            <a:headEnd type="none" w="sm" len="sm"/>
            <a:tailEnd type="oval" w="lg" len="lg"/>
          </a:ln>
        </p:spPr>
        <p:txBody>
          <a:bodyPr/>
          <a:lstStyle/>
          <a:p>
            <a:pPr defTabSz="457200"/>
            <a:endParaRPr lang="en-GB" sz="900">
              <a:solidFill>
                <a:prstClr val="black"/>
              </a:solidFill>
              <a:latin typeface="Calibri"/>
            </a:endParaRPr>
          </a:p>
        </p:txBody>
      </p:sp>
      <p:sp>
        <p:nvSpPr>
          <p:cNvPr id="6" name="AutoShape 6"/>
          <p:cNvSpPr/>
          <p:nvPr/>
        </p:nvSpPr>
        <p:spPr>
          <a:xfrm flipV="1">
            <a:off x="1767367" y="3343037"/>
            <a:ext cx="3042912" cy="0"/>
          </a:xfrm>
          <a:prstGeom prst="line">
            <a:avLst/>
          </a:prstGeom>
          <a:ln w="104775" cap="flat">
            <a:solidFill>
              <a:srgbClr val="FF7828"/>
            </a:solidFill>
            <a:prstDash val="sysDot"/>
            <a:headEnd type="none" w="sm" len="sm"/>
            <a:tailEnd type="oval" w="lg" len="lg"/>
          </a:ln>
        </p:spPr>
        <p:txBody>
          <a:bodyPr/>
          <a:lstStyle/>
          <a:p>
            <a:pPr defTabSz="457200"/>
            <a:endParaRPr lang="en-GB" sz="900">
              <a:solidFill>
                <a:prstClr val="black"/>
              </a:solidFill>
              <a:latin typeface="Calibri"/>
            </a:endParaRPr>
          </a:p>
        </p:txBody>
      </p:sp>
      <p:sp>
        <p:nvSpPr>
          <p:cNvPr id="7" name="AutoShape 7"/>
          <p:cNvSpPr/>
          <p:nvPr/>
        </p:nvSpPr>
        <p:spPr>
          <a:xfrm>
            <a:off x="2922749" y="5463778"/>
            <a:ext cx="2627894" cy="0"/>
          </a:xfrm>
          <a:prstGeom prst="line">
            <a:avLst/>
          </a:prstGeom>
          <a:ln w="104775" cap="flat">
            <a:solidFill>
              <a:srgbClr val="FF7828"/>
            </a:solidFill>
            <a:prstDash val="sysDot"/>
            <a:headEnd type="none" w="sm" len="sm"/>
            <a:tailEnd type="oval" w="lg" len="lg"/>
          </a:ln>
        </p:spPr>
        <p:txBody>
          <a:bodyPr/>
          <a:lstStyle/>
          <a:p>
            <a:pPr defTabSz="457200"/>
            <a:endParaRPr lang="en-GB" sz="900">
              <a:solidFill>
                <a:prstClr val="black"/>
              </a:solidFill>
              <a:latin typeface="Calibri"/>
            </a:endParaRPr>
          </a:p>
        </p:txBody>
      </p:sp>
      <p:sp>
        <p:nvSpPr>
          <p:cNvPr id="8" name="TextBox 8"/>
          <p:cNvSpPr txBox="1"/>
          <p:nvPr/>
        </p:nvSpPr>
        <p:spPr>
          <a:xfrm>
            <a:off x="5056190" y="3038209"/>
            <a:ext cx="3042912" cy="612155"/>
          </a:xfrm>
          <a:prstGeom prst="rect">
            <a:avLst/>
          </a:prstGeom>
        </p:spPr>
        <p:txBody>
          <a:bodyPr wrap="square" lIns="0" tIns="0" rIns="0" bIns="0" rtlCol="0" anchor="t">
            <a:spAutoFit/>
          </a:bodyPr>
          <a:lstStyle/>
          <a:p>
            <a:pPr defTabSz="457200">
              <a:lnSpc>
                <a:spcPts val="2450"/>
              </a:lnSpc>
            </a:pPr>
            <a:r>
              <a:rPr lang="en-US" sz="1750" dirty="0">
                <a:solidFill>
                  <a:srgbClr val="60929B"/>
                </a:solidFill>
                <a:latin typeface="Canva Sans Bold"/>
              </a:rPr>
              <a:t>Who’s out there? </a:t>
            </a:r>
          </a:p>
          <a:p>
            <a:pPr defTabSz="457200">
              <a:lnSpc>
                <a:spcPts val="2450"/>
              </a:lnSpc>
            </a:pPr>
            <a:r>
              <a:rPr lang="en-US" sz="1750" dirty="0">
                <a:solidFill>
                  <a:srgbClr val="60929B"/>
                </a:solidFill>
                <a:latin typeface="Canva Sans Bold"/>
              </a:rPr>
              <a:t>What do they need?</a:t>
            </a:r>
          </a:p>
        </p:txBody>
      </p:sp>
      <p:sp>
        <p:nvSpPr>
          <p:cNvPr id="9" name="TextBox 9"/>
          <p:cNvSpPr txBox="1"/>
          <p:nvPr/>
        </p:nvSpPr>
        <p:spPr>
          <a:xfrm>
            <a:off x="5715000" y="3795713"/>
            <a:ext cx="3189047" cy="612155"/>
          </a:xfrm>
          <a:prstGeom prst="rect">
            <a:avLst/>
          </a:prstGeom>
        </p:spPr>
        <p:txBody>
          <a:bodyPr wrap="square" lIns="0" tIns="0" rIns="0" bIns="0" rtlCol="0" anchor="t">
            <a:spAutoFit/>
          </a:bodyPr>
          <a:lstStyle/>
          <a:p>
            <a:pPr defTabSz="457200">
              <a:lnSpc>
                <a:spcPts val="2450"/>
              </a:lnSpc>
            </a:pPr>
            <a:r>
              <a:rPr lang="en-US" sz="1750" dirty="0">
                <a:solidFill>
                  <a:srgbClr val="000000"/>
                </a:solidFill>
                <a:latin typeface="Canva Sans Bold"/>
              </a:rPr>
              <a:t>What do we do?</a:t>
            </a:r>
          </a:p>
          <a:p>
            <a:pPr defTabSz="457200">
              <a:lnSpc>
                <a:spcPts val="2450"/>
              </a:lnSpc>
            </a:pPr>
            <a:r>
              <a:rPr lang="en-US" sz="1750" dirty="0">
                <a:solidFill>
                  <a:srgbClr val="000000"/>
                </a:solidFill>
                <a:latin typeface="Canva Sans Bold"/>
              </a:rPr>
              <a:t>How do we benefit them?</a:t>
            </a:r>
          </a:p>
        </p:txBody>
      </p:sp>
      <p:sp>
        <p:nvSpPr>
          <p:cNvPr id="10" name="TextBox 10"/>
          <p:cNvSpPr txBox="1"/>
          <p:nvPr/>
        </p:nvSpPr>
        <p:spPr>
          <a:xfrm>
            <a:off x="5049366" y="4546005"/>
            <a:ext cx="4333739" cy="612155"/>
          </a:xfrm>
          <a:prstGeom prst="rect">
            <a:avLst/>
          </a:prstGeom>
        </p:spPr>
        <p:txBody>
          <a:bodyPr lIns="0" tIns="0" rIns="0" bIns="0" rtlCol="0" anchor="t">
            <a:spAutoFit/>
          </a:bodyPr>
          <a:lstStyle/>
          <a:p>
            <a:pPr defTabSz="457200">
              <a:lnSpc>
                <a:spcPts val="2450"/>
              </a:lnSpc>
            </a:pPr>
            <a:r>
              <a:rPr lang="en-US" sz="1750" dirty="0">
                <a:solidFill>
                  <a:srgbClr val="60929B"/>
                </a:solidFill>
                <a:latin typeface="Canva Sans Bold"/>
              </a:rPr>
              <a:t>Where do we stop them going?</a:t>
            </a:r>
          </a:p>
          <a:p>
            <a:pPr defTabSz="457200">
              <a:lnSpc>
                <a:spcPts val="2450"/>
              </a:lnSpc>
            </a:pPr>
            <a:r>
              <a:rPr lang="en-US" sz="1750" dirty="0">
                <a:solidFill>
                  <a:srgbClr val="60929B"/>
                </a:solidFill>
                <a:latin typeface="Canva Sans Bold"/>
              </a:rPr>
              <a:t>How much do we save the system?</a:t>
            </a:r>
          </a:p>
        </p:txBody>
      </p:sp>
      <p:sp>
        <p:nvSpPr>
          <p:cNvPr id="11" name="TextBox 11"/>
          <p:cNvSpPr txBox="1"/>
          <p:nvPr/>
        </p:nvSpPr>
        <p:spPr>
          <a:xfrm>
            <a:off x="5701921" y="5296297"/>
            <a:ext cx="2861338" cy="291555"/>
          </a:xfrm>
          <a:prstGeom prst="rect">
            <a:avLst/>
          </a:prstGeom>
        </p:spPr>
        <p:txBody>
          <a:bodyPr wrap="square" lIns="0" tIns="0" rIns="0" bIns="0" rtlCol="0" anchor="t">
            <a:spAutoFit/>
          </a:bodyPr>
          <a:lstStyle/>
          <a:p>
            <a:pPr algn="ctr" defTabSz="457200">
              <a:lnSpc>
                <a:spcPts val="2450"/>
              </a:lnSpc>
              <a:spcBef>
                <a:spcPct val="0"/>
              </a:spcBef>
            </a:pPr>
            <a:r>
              <a:rPr lang="en-US" sz="1750" dirty="0">
                <a:solidFill>
                  <a:srgbClr val="000000"/>
                </a:solidFill>
                <a:latin typeface="Canva Sans Bold"/>
              </a:rPr>
              <a:t>How does this compare?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pPr defTabSz="457200"/>
            <a:endParaRPr lang="en-GB" sz="900">
              <a:solidFill>
                <a:prstClr val="black"/>
              </a:solidFill>
              <a:latin typeface="Calibri"/>
            </a:endParaRPr>
          </a:p>
        </p:txBody>
      </p:sp>
      <p:sp>
        <p:nvSpPr>
          <p:cNvPr id="3" name="TextBox 3"/>
          <p:cNvSpPr txBox="1"/>
          <p:nvPr/>
        </p:nvSpPr>
        <p:spPr>
          <a:xfrm>
            <a:off x="70880" y="896144"/>
            <a:ext cx="2207196" cy="932756"/>
          </a:xfrm>
          <a:prstGeom prst="rect">
            <a:avLst/>
          </a:prstGeom>
        </p:spPr>
        <p:txBody>
          <a:bodyPr lIns="0" tIns="0" rIns="0" bIns="0" rtlCol="0" anchor="t">
            <a:spAutoFit/>
          </a:bodyPr>
          <a:lstStyle/>
          <a:p>
            <a:pPr defTabSz="457200">
              <a:lnSpc>
                <a:spcPts val="2450"/>
              </a:lnSpc>
            </a:pPr>
            <a:r>
              <a:rPr lang="en-US" sz="1750" dirty="0">
                <a:solidFill>
                  <a:srgbClr val="000000"/>
                </a:solidFill>
                <a:latin typeface="Canva Sans Bold"/>
              </a:rPr>
              <a:t>Who is out there?</a:t>
            </a:r>
          </a:p>
          <a:p>
            <a:pPr defTabSz="457200">
              <a:lnSpc>
                <a:spcPts val="2450"/>
              </a:lnSpc>
            </a:pPr>
            <a:endParaRPr lang="en-US" sz="1750" dirty="0">
              <a:solidFill>
                <a:srgbClr val="000000"/>
              </a:solidFill>
              <a:latin typeface="Canva Sans Bold"/>
            </a:endParaRPr>
          </a:p>
          <a:p>
            <a:pPr defTabSz="457200">
              <a:lnSpc>
                <a:spcPts val="2450"/>
              </a:lnSpc>
            </a:pPr>
            <a:r>
              <a:rPr lang="en-US" sz="1750" dirty="0">
                <a:solidFill>
                  <a:srgbClr val="000000"/>
                </a:solidFill>
                <a:latin typeface="Canva Sans Bold"/>
              </a:rPr>
              <a:t>What do they need? </a:t>
            </a:r>
          </a:p>
        </p:txBody>
      </p:sp>
      <p:sp>
        <p:nvSpPr>
          <p:cNvPr id="4" name="TextBox 4"/>
          <p:cNvSpPr txBox="1"/>
          <p:nvPr/>
        </p:nvSpPr>
        <p:spPr>
          <a:xfrm>
            <a:off x="70880" y="2836863"/>
            <a:ext cx="1759298" cy="291555"/>
          </a:xfrm>
          <a:prstGeom prst="rect">
            <a:avLst/>
          </a:prstGeom>
        </p:spPr>
        <p:txBody>
          <a:bodyPr lIns="0" tIns="0" rIns="0" bIns="0" rtlCol="0" anchor="t">
            <a:spAutoFit/>
          </a:bodyPr>
          <a:lstStyle/>
          <a:p>
            <a:pPr defTabSz="457200">
              <a:lnSpc>
                <a:spcPts val="2450"/>
              </a:lnSpc>
            </a:pPr>
            <a:r>
              <a:rPr lang="en-US" sz="1750" dirty="0">
                <a:solidFill>
                  <a:srgbClr val="03367B"/>
                </a:solidFill>
                <a:latin typeface="Canva Sans Bold"/>
              </a:rPr>
              <a:t>What do we do? </a:t>
            </a:r>
          </a:p>
        </p:txBody>
      </p:sp>
      <p:sp>
        <p:nvSpPr>
          <p:cNvPr id="5" name="TextBox 5"/>
          <p:cNvSpPr txBox="1"/>
          <p:nvPr/>
        </p:nvSpPr>
        <p:spPr>
          <a:xfrm>
            <a:off x="70880" y="4864100"/>
            <a:ext cx="3417540" cy="932756"/>
          </a:xfrm>
          <a:prstGeom prst="rect">
            <a:avLst/>
          </a:prstGeom>
        </p:spPr>
        <p:txBody>
          <a:bodyPr lIns="0" tIns="0" rIns="0" bIns="0" rtlCol="0" anchor="t">
            <a:spAutoFit/>
          </a:bodyPr>
          <a:lstStyle/>
          <a:p>
            <a:pPr defTabSz="457200">
              <a:lnSpc>
                <a:spcPts val="2450"/>
              </a:lnSpc>
            </a:pPr>
            <a:r>
              <a:rPr lang="en-US" sz="1750" dirty="0">
                <a:solidFill>
                  <a:srgbClr val="056D25"/>
                </a:solidFill>
                <a:latin typeface="Canva Sans Bold"/>
              </a:rPr>
              <a:t>Where do they go? </a:t>
            </a:r>
          </a:p>
          <a:p>
            <a:pPr defTabSz="457200">
              <a:lnSpc>
                <a:spcPts val="2450"/>
              </a:lnSpc>
            </a:pPr>
            <a:endParaRPr lang="en-US" sz="1750" dirty="0">
              <a:solidFill>
                <a:srgbClr val="056D25"/>
              </a:solidFill>
              <a:latin typeface="Canva Sans Bold"/>
            </a:endParaRPr>
          </a:p>
          <a:p>
            <a:pPr defTabSz="457200">
              <a:lnSpc>
                <a:spcPts val="2450"/>
              </a:lnSpc>
            </a:pPr>
            <a:r>
              <a:rPr lang="en-US" sz="1750" dirty="0">
                <a:solidFill>
                  <a:srgbClr val="056D25"/>
                </a:solidFill>
                <a:latin typeface="Canva Sans Bold"/>
              </a:rPr>
              <a:t>Where do we stop them going?  </a:t>
            </a:r>
          </a:p>
        </p:txBody>
      </p:sp>
      <p:sp>
        <p:nvSpPr>
          <p:cNvPr id="6" name="TextBox 6"/>
          <p:cNvSpPr txBox="1"/>
          <p:nvPr/>
        </p:nvSpPr>
        <p:spPr>
          <a:xfrm>
            <a:off x="4037844" y="1205707"/>
            <a:ext cx="1176933" cy="291555"/>
          </a:xfrm>
          <a:prstGeom prst="rect">
            <a:avLst/>
          </a:prstGeom>
        </p:spPr>
        <p:txBody>
          <a:bodyPr lIns="0" tIns="0" rIns="0" bIns="0" rtlCol="0" anchor="t">
            <a:spAutoFit/>
          </a:bodyPr>
          <a:lstStyle/>
          <a:p>
            <a:pPr algn="ctr" defTabSz="457200">
              <a:lnSpc>
                <a:spcPts val="2450"/>
              </a:lnSpc>
            </a:pPr>
            <a:r>
              <a:rPr lang="en-US" sz="1750">
                <a:solidFill>
                  <a:srgbClr val="000000"/>
                </a:solidFill>
                <a:latin typeface="Canva Sans Bold"/>
              </a:rPr>
              <a:t>Upstream  </a:t>
            </a:r>
          </a:p>
        </p:txBody>
      </p:sp>
      <p:sp>
        <p:nvSpPr>
          <p:cNvPr id="7" name="TextBox 7"/>
          <p:cNvSpPr txBox="1"/>
          <p:nvPr/>
        </p:nvSpPr>
        <p:spPr>
          <a:xfrm>
            <a:off x="4037844" y="2836863"/>
            <a:ext cx="1490588" cy="291555"/>
          </a:xfrm>
          <a:prstGeom prst="rect">
            <a:avLst/>
          </a:prstGeom>
        </p:spPr>
        <p:txBody>
          <a:bodyPr lIns="0" tIns="0" rIns="0" bIns="0" rtlCol="0" anchor="t">
            <a:spAutoFit/>
          </a:bodyPr>
          <a:lstStyle/>
          <a:p>
            <a:pPr algn="ctr" defTabSz="457200">
              <a:lnSpc>
                <a:spcPts val="2450"/>
              </a:lnSpc>
            </a:pPr>
            <a:r>
              <a:rPr lang="en-US" sz="1750">
                <a:solidFill>
                  <a:srgbClr val="03367B"/>
                </a:solidFill>
                <a:latin typeface="Canva Sans Bold"/>
              </a:rPr>
              <a:t>Service level  </a:t>
            </a:r>
          </a:p>
        </p:txBody>
      </p:sp>
      <p:sp>
        <p:nvSpPr>
          <p:cNvPr id="8" name="TextBox 8"/>
          <p:cNvSpPr txBox="1"/>
          <p:nvPr/>
        </p:nvSpPr>
        <p:spPr>
          <a:xfrm>
            <a:off x="4037844" y="4864100"/>
            <a:ext cx="1436936" cy="291555"/>
          </a:xfrm>
          <a:prstGeom prst="rect">
            <a:avLst/>
          </a:prstGeom>
        </p:spPr>
        <p:txBody>
          <a:bodyPr lIns="0" tIns="0" rIns="0" bIns="0" rtlCol="0" anchor="t">
            <a:spAutoFit/>
          </a:bodyPr>
          <a:lstStyle/>
          <a:p>
            <a:pPr algn="ctr" defTabSz="457200">
              <a:lnSpc>
                <a:spcPts val="2450"/>
              </a:lnSpc>
            </a:pPr>
            <a:r>
              <a:rPr lang="en-US" sz="1750">
                <a:solidFill>
                  <a:srgbClr val="056D25"/>
                </a:solidFill>
                <a:latin typeface="Canva Sans Bold"/>
              </a:rPr>
              <a:t>Downstream </a:t>
            </a:r>
          </a:p>
        </p:txBody>
      </p:sp>
      <p:sp>
        <p:nvSpPr>
          <p:cNvPr id="9" name="TextBox 9"/>
          <p:cNvSpPr txBox="1"/>
          <p:nvPr/>
        </p:nvSpPr>
        <p:spPr>
          <a:xfrm>
            <a:off x="6865355" y="823913"/>
            <a:ext cx="2023269" cy="1894558"/>
          </a:xfrm>
          <a:prstGeom prst="rect">
            <a:avLst/>
          </a:prstGeom>
        </p:spPr>
        <p:txBody>
          <a:bodyPr lIns="0" tIns="0" rIns="0" bIns="0" rtlCol="0" anchor="t">
            <a:spAutoFit/>
          </a:bodyPr>
          <a:lstStyle/>
          <a:p>
            <a:pPr defTabSz="457200">
              <a:lnSpc>
                <a:spcPts val="2450"/>
              </a:lnSpc>
            </a:pPr>
            <a:r>
              <a:rPr lang="en-US" sz="1750">
                <a:solidFill>
                  <a:srgbClr val="000000"/>
                </a:solidFill>
                <a:latin typeface="Canva Sans Bold"/>
              </a:rPr>
              <a:t>Population Data</a:t>
            </a:r>
          </a:p>
          <a:p>
            <a:pPr defTabSz="457200">
              <a:lnSpc>
                <a:spcPts val="2450"/>
              </a:lnSpc>
            </a:pPr>
            <a:r>
              <a:rPr lang="en-US" sz="1750">
                <a:solidFill>
                  <a:srgbClr val="000000"/>
                </a:solidFill>
                <a:latin typeface="Canva Sans Bold"/>
              </a:rPr>
              <a:t>Referrals</a:t>
            </a:r>
          </a:p>
          <a:p>
            <a:pPr defTabSz="457200">
              <a:lnSpc>
                <a:spcPts val="2450"/>
              </a:lnSpc>
            </a:pPr>
            <a:r>
              <a:rPr lang="en-US" sz="1750">
                <a:solidFill>
                  <a:srgbClr val="000000"/>
                </a:solidFill>
                <a:latin typeface="Canva Sans Bold"/>
              </a:rPr>
              <a:t>Risk profiles</a:t>
            </a:r>
          </a:p>
          <a:p>
            <a:pPr defTabSz="457200">
              <a:lnSpc>
                <a:spcPts val="2450"/>
              </a:lnSpc>
            </a:pPr>
            <a:r>
              <a:rPr lang="en-US" sz="1750">
                <a:solidFill>
                  <a:srgbClr val="000000"/>
                </a:solidFill>
                <a:latin typeface="Canva Sans Bold"/>
              </a:rPr>
              <a:t>Policy</a:t>
            </a:r>
          </a:p>
          <a:p>
            <a:pPr defTabSz="457200">
              <a:lnSpc>
                <a:spcPts val="2450"/>
              </a:lnSpc>
            </a:pPr>
            <a:r>
              <a:rPr lang="en-US" sz="1750">
                <a:solidFill>
                  <a:srgbClr val="000000"/>
                </a:solidFill>
                <a:latin typeface="Canva Sans Bold"/>
              </a:rPr>
              <a:t>Research</a:t>
            </a:r>
          </a:p>
          <a:p>
            <a:pPr defTabSz="457200">
              <a:lnSpc>
                <a:spcPts val="2450"/>
              </a:lnSpc>
            </a:pPr>
            <a:endParaRPr lang="en-US" sz="1750">
              <a:solidFill>
                <a:srgbClr val="000000"/>
              </a:solidFill>
              <a:latin typeface="Canva Sans Bold"/>
            </a:endParaRPr>
          </a:p>
        </p:txBody>
      </p:sp>
      <p:sp>
        <p:nvSpPr>
          <p:cNvPr id="10" name="TextBox 10"/>
          <p:cNvSpPr txBox="1"/>
          <p:nvPr/>
        </p:nvSpPr>
        <p:spPr>
          <a:xfrm>
            <a:off x="6865355" y="2574925"/>
            <a:ext cx="1700559" cy="1894558"/>
          </a:xfrm>
          <a:prstGeom prst="rect">
            <a:avLst/>
          </a:prstGeom>
        </p:spPr>
        <p:txBody>
          <a:bodyPr lIns="0" tIns="0" rIns="0" bIns="0" rtlCol="0" anchor="t">
            <a:spAutoFit/>
          </a:bodyPr>
          <a:lstStyle/>
          <a:p>
            <a:pPr defTabSz="457200">
              <a:lnSpc>
                <a:spcPts val="2450"/>
              </a:lnSpc>
            </a:pPr>
            <a:r>
              <a:rPr lang="en-US" sz="1750">
                <a:solidFill>
                  <a:srgbClr val="03367B"/>
                </a:solidFill>
                <a:latin typeface="Canva Sans Bold"/>
              </a:rPr>
              <a:t>Transactional</a:t>
            </a:r>
          </a:p>
          <a:p>
            <a:pPr defTabSz="457200">
              <a:lnSpc>
                <a:spcPts val="2450"/>
              </a:lnSpc>
            </a:pPr>
            <a:r>
              <a:rPr lang="en-US" sz="1750">
                <a:solidFill>
                  <a:srgbClr val="03367B"/>
                </a:solidFill>
                <a:latin typeface="Canva Sans Bold"/>
              </a:rPr>
              <a:t>Outputs</a:t>
            </a:r>
          </a:p>
          <a:p>
            <a:pPr defTabSz="457200">
              <a:lnSpc>
                <a:spcPts val="2450"/>
              </a:lnSpc>
            </a:pPr>
            <a:r>
              <a:rPr lang="en-US" sz="1750">
                <a:solidFill>
                  <a:srgbClr val="03367B"/>
                </a:solidFill>
                <a:latin typeface="Canva Sans Bold"/>
              </a:rPr>
              <a:t>Outcomes</a:t>
            </a:r>
          </a:p>
          <a:p>
            <a:pPr defTabSz="457200">
              <a:lnSpc>
                <a:spcPts val="2450"/>
              </a:lnSpc>
            </a:pPr>
            <a:r>
              <a:rPr lang="en-US" sz="1750">
                <a:solidFill>
                  <a:srgbClr val="03367B"/>
                </a:solidFill>
                <a:latin typeface="Canva Sans Bold"/>
              </a:rPr>
              <a:t>Experience</a:t>
            </a:r>
          </a:p>
          <a:p>
            <a:pPr defTabSz="457200">
              <a:lnSpc>
                <a:spcPts val="2450"/>
              </a:lnSpc>
            </a:pPr>
            <a:r>
              <a:rPr lang="en-US" sz="1750">
                <a:solidFill>
                  <a:srgbClr val="03367B"/>
                </a:solidFill>
                <a:latin typeface="Canva Sans Bold"/>
              </a:rPr>
              <a:t>Impact</a:t>
            </a:r>
          </a:p>
          <a:p>
            <a:pPr defTabSz="457200">
              <a:lnSpc>
                <a:spcPts val="2450"/>
              </a:lnSpc>
            </a:pPr>
            <a:r>
              <a:rPr lang="en-US" sz="1750">
                <a:solidFill>
                  <a:srgbClr val="03367B"/>
                </a:solidFill>
                <a:latin typeface="Canva Sans Bold"/>
              </a:rPr>
              <a:t>ROI</a:t>
            </a:r>
          </a:p>
        </p:txBody>
      </p:sp>
      <p:sp>
        <p:nvSpPr>
          <p:cNvPr id="11" name="TextBox 11"/>
          <p:cNvSpPr txBox="1"/>
          <p:nvPr/>
        </p:nvSpPr>
        <p:spPr>
          <a:xfrm>
            <a:off x="6865355" y="4773613"/>
            <a:ext cx="2175979" cy="1253356"/>
          </a:xfrm>
          <a:prstGeom prst="rect">
            <a:avLst/>
          </a:prstGeom>
        </p:spPr>
        <p:txBody>
          <a:bodyPr lIns="0" tIns="0" rIns="0" bIns="0" rtlCol="0" anchor="t">
            <a:spAutoFit/>
          </a:bodyPr>
          <a:lstStyle/>
          <a:p>
            <a:pPr defTabSz="457200">
              <a:lnSpc>
                <a:spcPts val="2450"/>
              </a:lnSpc>
            </a:pPr>
            <a:r>
              <a:rPr lang="en-US" sz="1750">
                <a:solidFill>
                  <a:srgbClr val="056D25"/>
                </a:solidFill>
                <a:latin typeface="Canva Sans Bold"/>
              </a:rPr>
              <a:t>GP / A&amp;E episodes</a:t>
            </a:r>
          </a:p>
          <a:p>
            <a:pPr defTabSz="457200">
              <a:lnSpc>
                <a:spcPts val="2450"/>
              </a:lnSpc>
            </a:pPr>
            <a:r>
              <a:rPr lang="en-US" sz="1750">
                <a:solidFill>
                  <a:srgbClr val="056D25"/>
                </a:solidFill>
                <a:latin typeface="Canva Sans Bold"/>
              </a:rPr>
              <a:t>Escalation of care</a:t>
            </a:r>
          </a:p>
          <a:p>
            <a:pPr defTabSz="457200">
              <a:lnSpc>
                <a:spcPts val="2450"/>
              </a:lnSpc>
            </a:pPr>
            <a:r>
              <a:rPr lang="en-US" sz="1750">
                <a:solidFill>
                  <a:srgbClr val="056D25"/>
                </a:solidFill>
                <a:latin typeface="Canva Sans Bold"/>
              </a:rPr>
              <a:t>Benchmarking</a:t>
            </a:r>
          </a:p>
          <a:p>
            <a:pPr defTabSz="457200">
              <a:lnSpc>
                <a:spcPts val="2450"/>
              </a:lnSpc>
            </a:pPr>
            <a:r>
              <a:rPr lang="en-US" sz="1750">
                <a:solidFill>
                  <a:srgbClr val="056D25"/>
                </a:solidFill>
                <a:latin typeface="Canva Sans Bold"/>
              </a:rPr>
              <a:t>Population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539552" y="1916832"/>
            <a:ext cx="8424862" cy="3744416"/>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8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Health Inequalities discussion starter </a:t>
            </a:r>
            <a:endParaRPr lang="en-GB" sz="4800" b="1" dirty="0">
              <a:solidFill>
                <a:srgbClr val="7030A0"/>
              </a:solidFill>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effectLst/>
                <a:latin typeface="Arial" panose="020B0604020202020204" pitchFamily="34" charset="0"/>
                <a:ea typeface="Calibri" panose="020F0502020204030204" pitchFamily="34" charset="0"/>
                <a:cs typeface="Times New Roman" panose="02020603050405020304" pitchFamily="18" charset="0"/>
              </a:rPr>
              <a:t>CSP Head of Practice Improvement Helen Sharma &amp; CSP Professional Advisor Clare Aldridge </a:t>
            </a:r>
            <a:endParaRPr lang="en-GB" b="1" dirty="0">
              <a:solidFill>
                <a:schemeClr val="accent4">
                  <a:lumMod val="75000"/>
                </a:schemeClr>
              </a:solidFill>
              <a:highlight>
                <a:srgbClr val="FFFF00"/>
              </a:highlight>
              <a:latin typeface="Arial"/>
              <a:cs typeface="Arial"/>
            </a:endParaRPr>
          </a:p>
        </p:txBody>
      </p:sp>
      <p:pic>
        <p:nvPicPr>
          <p:cNvPr id="3" name="Picture 2">
            <a:extLst>
              <a:ext uri="{FF2B5EF4-FFF2-40B4-BE49-F238E27FC236}">
                <a16:creationId xmlns:a16="http://schemas.microsoft.com/office/drawing/2014/main" id="{50462F03-E5B3-7B88-D576-2D1BD828C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200" y="188640"/>
            <a:ext cx="1531888" cy="1531888"/>
          </a:xfrm>
          <a:prstGeom prst="rect">
            <a:avLst/>
          </a:prstGeom>
        </p:spPr>
      </p:pic>
    </p:spTree>
    <p:extLst>
      <p:ext uri="{BB962C8B-B14F-4D97-AF65-F5344CB8AC3E}">
        <p14:creationId xmlns:p14="http://schemas.microsoft.com/office/powerpoint/2010/main" val="2232233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514350" y="1090930"/>
          <a:ext cx="8308975" cy="4412375"/>
        </p:xfrm>
        <a:graphic>
          <a:graphicData uri="http://schemas.openxmlformats.org/drawingml/2006/table">
            <a:tbl>
              <a:tblPr/>
              <a:tblGrid>
                <a:gridCol w="1661795">
                  <a:extLst>
                    <a:ext uri="{9D8B030D-6E8A-4147-A177-3AD203B41FA5}">
                      <a16:colId xmlns:a16="http://schemas.microsoft.com/office/drawing/2014/main" val="20000"/>
                    </a:ext>
                  </a:extLst>
                </a:gridCol>
                <a:gridCol w="1661795">
                  <a:extLst>
                    <a:ext uri="{9D8B030D-6E8A-4147-A177-3AD203B41FA5}">
                      <a16:colId xmlns:a16="http://schemas.microsoft.com/office/drawing/2014/main" val="20001"/>
                    </a:ext>
                  </a:extLst>
                </a:gridCol>
                <a:gridCol w="1661795">
                  <a:extLst>
                    <a:ext uri="{9D8B030D-6E8A-4147-A177-3AD203B41FA5}">
                      <a16:colId xmlns:a16="http://schemas.microsoft.com/office/drawing/2014/main" val="20002"/>
                    </a:ext>
                  </a:extLst>
                </a:gridCol>
                <a:gridCol w="1661795">
                  <a:extLst>
                    <a:ext uri="{9D8B030D-6E8A-4147-A177-3AD203B41FA5}">
                      <a16:colId xmlns:a16="http://schemas.microsoft.com/office/drawing/2014/main" val="20003"/>
                    </a:ext>
                  </a:extLst>
                </a:gridCol>
                <a:gridCol w="1661795">
                  <a:extLst>
                    <a:ext uri="{9D8B030D-6E8A-4147-A177-3AD203B41FA5}">
                      <a16:colId xmlns:a16="http://schemas.microsoft.com/office/drawing/2014/main" val="20004"/>
                    </a:ext>
                  </a:extLst>
                </a:gridCol>
              </a:tblGrid>
              <a:tr h="703174">
                <a:tc>
                  <a:txBody>
                    <a:bodyPr/>
                    <a:lstStyle/>
                    <a:p>
                      <a:pPr algn="ctr">
                        <a:lnSpc>
                          <a:spcPts val="2520"/>
                        </a:lnSpc>
                        <a:defRPr/>
                      </a:pPr>
                      <a:r>
                        <a:rPr lang="en-US" sz="900">
                          <a:solidFill>
                            <a:srgbClr val="000000"/>
                          </a:solidFill>
                          <a:latin typeface="Canva Sans Bold"/>
                        </a:rPr>
                        <a:t>Ethnicity</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Bold"/>
                        </a:rPr>
                        <a:t>ONS Proportion of Local Population (%)</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Bold"/>
                        </a:rPr>
                        <a:t>Proportion of referrals into Chronic Pain Clinic (%)</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Bold"/>
                        </a:rPr>
                        <a:t>DNA Rate (%)</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Bold"/>
                        </a:rPr>
                        <a:t>Completion of intervention (%)</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9333">
                <a:tc>
                  <a:txBody>
                    <a:bodyPr/>
                    <a:lstStyle/>
                    <a:p>
                      <a:pPr algn="ctr">
                        <a:lnSpc>
                          <a:spcPts val="2520"/>
                        </a:lnSpc>
                        <a:defRPr/>
                      </a:pPr>
                      <a:r>
                        <a:rPr lang="en-US" sz="900">
                          <a:solidFill>
                            <a:srgbClr val="000000"/>
                          </a:solidFill>
                          <a:latin typeface="Canva Sans"/>
                        </a:rPr>
                        <a:t>Asian or Asian British</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17.7</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b="1" dirty="0">
                          <a:solidFill>
                            <a:srgbClr val="FF0000"/>
                          </a:solidFill>
                          <a:latin typeface="Canva Sans"/>
                        </a:rPr>
                        <a:t>12.3</a:t>
                      </a:r>
                      <a:endParaRPr lang="en-US" sz="600" b="1" dirty="0">
                        <a:solidFill>
                          <a:srgbClr val="FF0000"/>
                        </a:solidFill>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20</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85</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36844">
                <a:tc>
                  <a:txBody>
                    <a:bodyPr/>
                    <a:lstStyle/>
                    <a:p>
                      <a:pPr algn="ctr">
                        <a:lnSpc>
                          <a:spcPts val="2520"/>
                        </a:lnSpc>
                        <a:defRPr/>
                      </a:pPr>
                      <a:r>
                        <a:rPr lang="en-US" sz="900">
                          <a:solidFill>
                            <a:srgbClr val="000000"/>
                          </a:solidFill>
                          <a:latin typeface="Canva Sans"/>
                        </a:rPr>
                        <a:t>Black, Black British, Caribbean or African</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7.2</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b="1" dirty="0">
                          <a:solidFill>
                            <a:srgbClr val="FF0000"/>
                          </a:solidFill>
                          <a:latin typeface="Canva Sans"/>
                        </a:rPr>
                        <a:t>2.2</a:t>
                      </a:r>
                      <a:endParaRPr lang="en-US" sz="600" b="1" dirty="0">
                        <a:solidFill>
                          <a:srgbClr val="FF0000"/>
                        </a:solidFill>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b="1" dirty="0">
                          <a:solidFill>
                            <a:srgbClr val="FF0000"/>
                          </a:solidFill>
                          <a:latin typeface="Canva Sans"/>
                        </a:rPr>
                        <a:t>35</a:t>
                      </a:r>
                      <a:endParaRPr lang="en-US" sz="600" b="1" dirty="0">
                        <a:solidFill>
                          <a:srgbClr val="FF0000"/>
                        </a:solidFill>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b="1" dirty="0">
                          <a:solidFill>
                            <a:srgbClr val="FF0000"/>
                          </a:solidFill>
                          <a:latin typeface="Canva Sans"/>
                        </a:rPr>
                        <a:t>60</a:t>
                      </a:r>
                      <a:endParaRPr lang="en-US" sz="600" b="1" dirty="0">
                        <a:solidFill>
                          <a:srgbClr val="FF0000"/>
                        </a:solidFill>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1837">
                <a:tc>
                  <a:txBody>
                    <a:bodyPr/>
                    <a:lstStyle/>
                    <a:p>
                      <a:pPr algn="ctr">
                        <a:lnSpc>
                          <a:spcPts val="2520"/>
                        </a:lnSpc>
                        <a:defRPr/>
                      </a:pPr>
                      <a:r>
                        <a:rPr lang="en-US" sz="900">
                          <a:solidFill>
                            <a:srgbClr val="000000"/>
                          </a:solidFill>
                          <a:latin typeface="Canva Sans"/>
                        </a:rPr>
                        <a:t>Mixed or multiple ethnic groups</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5.1</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dirty="0">
                          <a:solidFill>
                            <a:srgbClr val="000000"/>
                          </a:solidFill>
                          <a:latin typeface="Canva Sans"/>
                        </a:rPr>
                        <a:t>7.1</a:t>
                      </a:r>
                      <a:endParaRPr lang="en-US" sz="600" dirty="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17</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79</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4481">
                <a:tc>
                  <a:txBody>
                    <a:bodyPr/>
                    <a:lstStyle/>
                    <a:p>
                      <a:pPr algn="ctr">
                        <a:lnSpc>
                          <a:spcPts val="2520"/>
                        </a:lnSpc>
                        <a:defRPr/>
                      </a:pPr>
                      <a:r>
                        <a:rPr lang="en-US" sz="900">
                          <a:solidFill>
                            <a:srgbClr val="000000"/>
                          </a:solidFill>
                          <a:latin typeface="Canva Sans"/>
                        </a:rPr>
                        <a:t>White</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67.1</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b="1" dirty="0">
                          <a:solidFill>
                            <a:srgbClr val="FF0000"/>
                          </a:solidFill>
                          <a:latin typeface="Canva Sans"/>
                        </a:rPr>
                        <a:t>75</a:t>
                      </a:r>
                      <a:endParaRPr lang="en-US" sz="600" b="1" dirty="0">
                        <a:solidFill>
                          <a:srgbClr val="FF0000"/>
                        </a:solidFill>
                      </a:endParaRPr>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20</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85</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4481">
                <a:tc>
                  <a:txBody>
                    <a:bodyPr/>
                    <a:lstStyle/>
                    <a:p>
                      <a:pPr algn="ctr">
                        <a:lnSpc>
                          <a:spcPts val="2520"/>
                        </a:lnSpc>
                        <a:defRPr/>
                      </a:pPr>
                      <a:r>
                        <a:rPr lang="en-US" sz="900">
                          <a:solidFill>
                            <a:srgbClr val="000000"/>
                          </a:solidFill>
                          <a:latin typeface="Canva Sans"/>
                        </a:rPr>
                        <a:t>Other</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2.9</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3.4</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a:rPr>
                        <a:t>20</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dirty="0">
                          <a:solidFill>
                            <a:srgbClr val="000000"/>
                          </a:solidFill>
                          <a:latin typeface="Canva Sans"/>
                        </a:rPr>
                        <a:t>90</a:t>
                      </a:r>
                      <a:endParaRPr lang="en-US" sz="600" dirty="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514350" y="1090930"/>
          <a:ext cx="8308976" cy="4316414"/>
        </p:xfrm>
        <a:graphic>
          <a:graphicData uri="http://schemas.openxmlformats.org/drawingml/2006/table">
            <a:tbl>
              <a:tblPr/>
              <a:tblGrid>
                <a:gridCol w="2077244">
                  <a:extLst>
                    <a:ext uri="{9D8B030D-6E8A-4147-A177-3AD203B41FA5}">
                      <a16:colId xmlns:a16="http://schemas.microsoft.com/office/drawing/2014/main" val="20000"/>
                    </a:ext>
                  </a:extLst>
                </a:gridCol>
                <a:gridCol w="2077244">
                  <a:extLst>
                    <a:ext uri="{9D8B030D-6E8A-4147-A177-3AD203B41FA5}">
                      <a16:colId xmlns:a16="http://schemas.microsoft.com/office/drawing/2014/main" val="20001"/>
                    </a:ext>
                  </a:extLst>
                </a:gridCol>
                <a:gridCol w="2077244">
                  <a:extLst>
                    <a:ext uri="{9D8B030D-6E8A-4147-A177-3AD203B41FA5}">
                      <a16:colId xmlns:a16="http://schemas.microsoft.com/office/drawing/2014/main" val="20002"/>
                    </a:ext>
                  </a:extLst>
                </a:gridCol>
                <a:gridCol w="2077244">
                  <a:extLst>
                    <a:ext uri="{9D8B030D-6E8A-4147-A177-3AD203B41FA5}">
                      <a16:colId xmlns:a16="http://schemas.microsoft.com/office/drawing/2014/main" val="20003"/>
                    </a:ext>
                  </a:extLst>
                </a:gridCol>
              </a:tblGrid>
              <a:tr h="679350">
                <a:tc>
                  <a:txBody>
                    <a:bodyPr/>
                    <a:lstStyle/>
                    <a:p>
                      <a:pPr algn="ctr">
                        <a:lnSpc>
                          <a:spcPts val="2520"/>
                        </a:lnSpc>
                        <a:defRPr/>
                      </a:pPr>
                      <a:r>
                        <a:rPr lang="en-US" sz="900">
                          <a:solidFill>
                            <a:srgbClr val="000000"/>
                          </a:solidFill>
                          <a:latin typeface="Canva Sans Bold"/>
                        </a:rPr>
                        <a:t>Ethnicity</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Bold"/>
                        </a:rPr>
                        <a:t>PROMS</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Bold"/>
                        </a:rPr>
                        <a:t>PREMS</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dirty="0">
                          <a:solidFill>
                            <a:srgbClr val="000000"/>
                          </a:solidFill>
                          <a:latin typeface="Canva Sans Bold"/>
                        </a:rPr>
                        <a:t>Feedback / Qual / Other insight</a:t>
                      </a:r>
                      <a:endParaRPr lang="en-US" sz="600" dirty="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9350">
                <a:tc>
                  <a:txBody>
                    <a:bodyPr/>
                    <a:lstStyle/>
                    <a:p>
                      <a:pPr algn="ctr">
                        <a:lnSpc>
                          <a:spcPts val="2520"/>
                        </a:lnSpc>
                        <a:defRPr/>
                      </a:pPr>
                      <a:r>
                        <a:rPr lang="en-US" sz="900">
                          <a:solidFill>
                            <a:srgbClr val="000000"/>
                          </a:solidFill>
                          <a:latin typeface="Canva Sans"/>
                        </a:rPr>
                        <a:t>Asian or Asian British</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36871">
                <a:tc>
                  <a:txBody>
                    <a:bodyPr/>
                    <a:lstStyle/>
                    <a:p>
                      <a:pPr algn="ctr">
                        <a:lnSpc>
                          <a:spcPts val="2520"/>
                        </a:lnSpc>
                        <a:defRPr/>
                      </a:pPr>
                      <a:r>
                        <a:rPr lang="en-US" sz="900">
                          <a:solidFill>
                            <a:srgbClr val="000000"/>
                          </a:solidFill>
                          <a:latin typeface="Canva Sans"/>
                        </a:rPr>
                        <a:t>Black, Black British, Caribbean or African</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1857">
                <a:tc>
                  <a:txBody>
                    <a:bodyPr/>
                    <a:lstStyle/>
                    <a:p>
                      <a:pPr algn="ctr">
                        <a:lnSpc>
                          <a:spcPts val="2520"/>
                        </a:lnSpc>
                        <a:defRPr/>
                      </a:pPr>
                      <a:r>
                        <a:rPr lang="en-US" sz="900">
                          <a:solidFill>
                            <a:srgbClr val="000000"/>
                          </a:solidFill>
                          <a:latin typeface="Canva Sans"/>
                        </a:rPr>
                        <a:t>Mixed or multiple ethnic groups</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4493">
                <a:tc>
                  <a:txBody>
                    <a:bodyPr/>
                    <a:lstStyle/>
                    <a:p>
                      <a:pPr algn="ctr">
                        <a:lnSpc>
                          <a:spcPts val="2520"/>
                        </a:lnSpc>
                        <a:defRPr/>
                      </a:pPr>
                      <a:r>
                        <a:rPr lang="en-US" sz="900">
                          <a:solidFill>
                            <a:srgbClr val="000000"/>
                          </a:solidFill>
                          <a:latin typeface="Canva Sans"/>
                        </a:rPr>
                        <a:t>White</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4493">
                <a:tc>
                  <a:txBody>
                    <a:bodyPr/>
                    <a:lstStyle/>
                    <a:p>
                      <a:pPr algn="ctr">
                        <a:lnSpc>
                          <a:spcPts val="2520"/>
                        </a:lnSpc>
                        <a:defRPr/>
                      </a:pPr>
                      <a:r>
                        <a:rPr lang="en-US" sz="900">
                          <a:solidFill>
                            <a:srgbClr val="000000"/>
                          </a:solidFill>
                          <a:latin typeface="Canva Sans"/>
                        </a:rPr>
                        <a:t>Other</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dirty="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514350" y="1090930"/>
          <a:ext cx="8308975" cy="4316414"/>
        </p:xfrm>
        <a:graphic>
          <a:graphicData uri="http://schemas.openxmlformats.org/drawingml/2006/table">
            <a:tbl>
              <a:tblPr/>
              <a:tblGrid>
                <a:gridCol w="1661795">
                  <a:extLst>
                    <a:ext uri="{9D8B030D-6E8A-4147-A177-3AD203B41FA5}">
                      <a16:colId xmlns:a16="http://schemas.microsoft.com/office/drawing/2014/main" val="20000"/>
                    </a:ext>
                  </a:extLst>
                </a:gridCol>
                <a:gridCol w="1661795">
                  <a:extLst>
                    <a:ext uri="{9D8B030D-6E8A-4147-A177-3AD203B41FA5}">
                      <a16:colId xmlns:a16="http://schemas.microsoft.com/office/drawing/2014/main" val="20001"/>
                    </a:ext>
                  </a:extLst>
                </a:gridCol>
                <a:gridCol w="1661795">
                  <a:extLst>
                    <a:ext uri="{9D8B030D-6E8A-4147-A177-3AD203B41FA5}">
                      <a16:colId xmlns:a16="http://schemas.microsoft.com/office/drawing/2014/main" val="20002"/>
                    </a:ext>
                  </a:extLst>
                </a:gridCol>
                <a:gridCol w="1661795">
                  <a:extLst>
                    <a:ext uri="{9D8B030D-6E8A-4147-A177-3AD203B41FA5}">
                      <a16:colId xmlns:a16="http://schemas.microsoft.com/office/drawing/2014/main" val="20003"/>
                    </a:ext>
                  </a:extLst>
                </a:gridCol>
                <a:gridCol w="1661795">
                  <a:extLst>
                    <a:ext uri="{9D8B030D-6E8A-4147-A177-3AD203B41FA5}">
                      <a16:colId xmlns:a16="http://schemas.microsoft.com/office/drawing/2014/main" val="20004"/>
                    </a:ext>
                  </a:extLst>
                </a:gridCol>
              </a:tblGrid>
              <a:tr h="679350">
                <a:tc>
                  <a:txBody>
                    <a:bodyPr/>
                    <a:lstStyle/>
                    <a:p>
                      <a:pPr algn="ctr">
                        <a:lnSpc>
                          <a:spcPts val="2520"/>
                        </a:lnSpc>
                        <a:defRPr/>
                      </a:pPr>
                      <a:r>
                        <a:rPr lang="en-US" sz="900">
                          <a:solidFill>
                            <a:srgbClr val="000000"/>
                          </a:solidFill>
                          <a:latin typeface="Canva Sans Bold"/>
                        </a:rPr>
                        <a:t>Ethnicity</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Bold"/>
                        </a:rPr>
                        <a:t>Attendance at GP</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Bold"/>
                        </a:rPr>
                        <a:t>Medication Cost</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Bold"/>
                        </a:rPr>
                        <a:t>Attendance at A&amp;E</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r>
                        <a:rPr lang="en-US" sz="900">
                          <a:solidFill>
                            <a:srgbClr val="000000"/>
                          </a:solidFill>
                          <a:latin typeface="Canva Sans Bold"/>
                        </a:rPr>
                        <a:t>Ambulance Call Out</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79350">
                <a:tc>
                  <a:txBody>
                    <a:bodyPr/>
                    <a:lstStyle/>
                    <a:p>
                      <a:pPr algn="ctr">
                        <a:lnSpc>
                          <a:spcPts val="2520"/>
                        </a:lnSpc>
                        <a:defRPr/>
                      </a:pPr>
                      <a:r>
                        <a:rPr lang="en-US" sz="900">
                          <a:solidFill>
                            <a:srgbClr val="000000"/>
                          </a:solidFill>
                          <a:latin typeface="Canva Sans"/>
                        </a:rPr>
                        <a:t>Asian or Asian British</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36871">
                <a:tc>
                  <a:txBody>
                    <a:bodyPr/>
                    <a:lstStyle/>
                    <a:p>
                      <a:pPr algn="ctr">
                        <a:lnSpc>
                          <a:spcPts val="2520"/>
                        </a:lnSpc>
                        <a:defRPr/>
                      </a:pPr>
                      <a:r>
                        <a:rPr lang="en-US" sz="900">
                          <a:solidFill>
                            <a:srgbClr val="000000"/>
                          </a:solidFill>
                          <a:latin typeface="Canva Sans"/>
                        </a:rPr>
                        <a:t>Black, Black British, Caribbean or African</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1857">
                <a:tc>
                  <a:txBody>
                    <a:bodyPr/>
                    <a:lstStyle/>
                    <a:p>
                      <a:pPr algn="ctr">
                        <a:lnSpc>
                          <a:spcPts val="2520"/>
                        </a:lnSpc>
                        <a:defRPr/>
                      </a:pPr>
                      <a:r>
                        <a:rPr lang="en-US" sz="900">
                          <a:solidFill>
                            <a:srgbClr val="000000"/>
                          </a:solidFill>
                          <a:latin typeface="Canva Sans"/>
                        </a:rPr>
                        <a:t>Mixed or multiple ethnic groups</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4493">
                <a:tc>
                  <a:txBody>
                    <a:bodyPr/>
                    <a:lstStyle/>
                    <a:p>
                      <a:pPr algn="ctr">
                        <a:lnSpc>
                          <a:spcPts val="2520"/>
                        </a:lnSpc>
                        <a:defRPr/>
                      </a:pPr>
                      <a:r>
                        <a:rPr lang="en-US" sz="900">
                          <a:solidFill>
                            <a:srgbClr val="000000"/>
                          </a:solidFill>
                          <a:latin typeface="Canva Sans"/>
                        </a:rPr>
                        <a:t>White</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94493">
                <a:tc>
                  <a:txBody>
                    <a:bodyPr/>
                    <a:lstStyle/>
                    <a:p>
                      <a:pPr algn="ctr">
                        <a:lnSpc>
                          <a:spcPts val="2520"/>
                        </a:lnSpc>
                        <a:defRPr/>
                      </a:pPr>
                      <a:r>
                        <a:rPr lang="en-US" sz="900">
                          <a:solidFill>
                            <a:srgbClr val="000000"/>
                          </a:solidFill>
                          <a:latin typeface="Canva Sans"/>
                        </a:rPr>
                        <a:t>Other</a:t>
                      </a: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520"/>
                        </a:lnSpc>
                        <a:defRPr/>
                      </a:pPr>
                      <a:endParaRPr lang="en-US" sz="600"/>
                    </a:p>
                  </a:txBody>
                  <a:tcPr marL="95250" marR="95250" marT="95250" marB="9525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07" y="843319"/>
            <a:ext cx="5211836" cy="5211836"/>
          </a:xfrm>
          <a:custGeom>
            <a:avLst/>
            <a:gdLst/>
            <a:ahLst/>
            <a:cxnLst/>
            <a:rect l="l" t="t" r="r" b="b"/>
            <a:pathLst>
              <a:path w="10423672" h="10423672">
                <a:moveTo>
                  <a:pt x="0" y="0"/>
                </a:moveTo>
                <a:lnTo>
                  <a:pt x="10423672" y="0"/>
                </a:lnTo>
                <a:lnTo>
                  <a:pt x="10423672" y="10423672"/>
                </a:lnTo>
                <a:lnTo>
                  <a:pt x="0" y="10423672"/>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5349875" y="2016125"/>
            <a:ext cx="3492500" cy="2308517"/>
          </a:xfrm>
          <a:prstGeom prst="rect">
            <a:avLst/>
          </a:prstGeom>
        </p:spPr>
        <p:txBody>
          <a:bodyPr lIns="0" tIns="0" rIns="0" bIns="0" rtlCol="0" anchor="t">
            <a:spAutoFit/>
          </a:bodyPr>
          <a:lstStyle/>
          <a:p>
            <a:pPr algn="ctr" defTabSz="457200">
              <a:lnSpc>
                <a:spcPts val="4620"/>
              </a:lnSpc>
            </a:pPr>
            <a:r>
              <a:rPr lang="en-US" sz="3300">
                <a:solidFill>
                  <a:srgbClr val="000000"/>
                </a:solidFill>
                <a:latin typeface="Canva Sans Bold"/>
              </a:rPr>
              <a:t>Does my service meet the needs of those who need it most?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07" y="843319"/>
            <a:ext cx="5211836" cy="5211836"/>
          </a:xfrm>
          <a:custGeom>
            <a:avLst/>
            <a:gdLst/>
            <a:ahLst/>
            <a:cxnLst/>
            <a:rect l="l" t="t" r="r" b="b"/>
            <a:pathLst>
              <a:path w="10423672" h="10423672">
                <a:moveTo>
                  <a:pt x="0" y="0"/>
                </a:moveTo>
                <a:lnTo>
                  <a:pt x="10423672" y="0"/>
                </a:lnTo>
                <a:lnTo>
                  <a:pt x="10423672" y="10423672"/>
                </a:lnTo>
                <a:lnTo>
                  <a:pt x="0" y="10423672"/>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5372100" y="914400"/>
            <a:ext cx="3695700" cy="4046044"/>
          </a:xfrm>
          <a:prstGeom prst="rect">
            <a:avLst/>
          </a:prstGeom>
        </p:spPr>
        <p:txBody>
          <a:bodyPr wrap="square" lIns="0" tIns="0" rIns="0" bIns="0" rtlCol="0" anchor="t">
            <a:spAutoFit/>
          </a:bodyPr>
          <a:lstStyle/>
          <a:p>
            <a:pPr defTabSz="457200">
              <a:lnSpc>
                <a:spcPts val="4620"/>
              </a:lnSpc>
            </a:pPr>
            <a:r>
              <a:rPr lang="en-US" sz="2200" dirty="0">
                <a:solidFill>
                  <a:srgbClr val="000000"/>
                </a:solidFill>
                <a:latin typeface="Canva Sans Bold"/>
              </a:rPr>
              <a:t>In light of:</a:t>
            </a:r>
          </a:p>
          <a:p>
            <a:pPr defTabSz="457200">
              <a:lnSpc>
                <a:spcPts val="4620"/>
              </a:lnSpc>
            </a:pPr>
            <a:endParaRPr lang="en-US" sz="2200" dirty="0">
              <a:solidFill>
                <a:srgbClr val="000000"/>
              </a:solidFill>
              <a:latin typeface="Canva Sans Bold"/>
            </a:endParaRPr>
          </a:p>
          <a:p>
            <a:pPr defTabSz="457200">
              <a:lnSpc>
                <a:spcPts val="4620"/>
              </a:lnSpc>
            </a:pPr>
            <a:r>
              <a:rPr lang="en-US" sz="2200" dirty="0">
                <a:solidFill>
                  <a:srgbClr val="000000"/>
                </a:solidFill>
                <a:latin typeface="Canva Sans Bold"/>
              </a:rPr>
              <a:t> The published evidence</a:t>
            </a:r>
          </a:p>
          <a:p>
            <a:pPr defTabSz="457200">
              <a:lnSpc>
                <a:spcPts val="4620"/>
              </a:lnSpc>
            </a:pPr>
            <a:endParaRPr lang="en-US" sz="2200" dirty="0">
              <a:solidFill>
                <a:srgbClr val="000000"/>
              </a:solidFill>
              <a:latin typeface="Canva Sans Bold"/>
            </a:endParaRPr>
          </a:p>
          <a:p>
            <a:pPr defTabSz="457200">
              <a:lnSpc>
                <a:spcPts val="4620"/>
              </a:lnSpc>
            </a:pPr>
            <a:r>
              <a:rPr lang="en-US" sz="2200" dirty="0">
                <a:solidFill>
                  <a:srgbClr val="000000"/>
                </a:solidFill>
                <a:latin typeface="Canva Sans Bold"/>
              </a:rPr>
              <a:t>Data collection</a:t>
            </a:r>
          </a:p>
          <a:p>
            <a:pPr defTabSz="457200">
              <a:lnSpc>
                <a:spcPts val="4620"/>
              </a:lnSpc>
            </a:pPr>
            <a:endParaRPr lang="en-US" sz="2200" dirty="0">
              <a:solidFill>
                <a:srgbClr val="000000"/>
              </a:solidFill>
              <a:latin typeface="Canva Sans Bold"/>
            </a:endParaRPr>
          </a:p>
          <a:p>
            <a:pPr defTabSz="457200">
              <a:lnSpc>
                <a:spcPts val="4620"/>
              </a:lnSpc>
            </a:pPr>
            <a:r>
              <a:rPr lang="en-US" sz="2200" dirty="0">
                <a:solidFill>
                  <a:srgbClr val="000000"/>
                </a:solidFill>
                <a:latin typeface="Canva Sans Bold"/>
              </a:rPr>
              <a:t>Community conversations</a:t>
            </a:r>
          </a:p>
        </p:txBody>
      </p:sp>
    </p:spTree>
    <p:extLst>
      <p:ext uri="{BB962C8B-B14F-4D97-AF65-F5344CB8AC3E}">
        <p14:creationId xmlns:p14="http://schemas.microsoft.com/office/powerpoint/2010/main" val="3626737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3822" y="937102"/>
            <a:ext cx="4103378" cy="749821"/>
          </a:xfrm>
          <a:prstGeom prst="rect">
            <a:avLst/>
          </a:prstGeom>
        </p:spPr>
        <p:txBody>
          <a:bodyPr wrap="square" lIns="0" tIns="0" rIns="0" bIns="0" rtlCol="0" anchor="t">
            <a:spAutoFit/>
          </a:bodyPr>
          <a:lstStyle/>
          <a:p>
            <a:pPr algn="ctr" defTabSz="457200">
              <a:lnSpc>
                <a:spcPts val="6440"/>
              </a:lnSpc>
            </a:pPr>
            <a:r>
              <a:rPr lang="en-US" sz="4600" dirty="0">
                <a:solidFill>
                  <a:srgbClr val="000000"/>
                </a:solidFill>
                <a:latin typeface="Canva Sans Bold"/>
              </a:rPr>
              <a:t>What now?</a:t>
            </a:r>
          </a:p>
        </p:txBody>
      </p:sp>
      <p:sp>
        <p:nvSpPr>
          <p:cNvPr id="3" name="TextBox 3"/>
          <p:cNvSpPr txBox="1"/>
          <p:nvPr/>
        </p:nvSpPr>
        <p:spPr>
          <a:xfrm>
            <a:off x="762000" y="2088039"/>
            <a:ext cx="6470514" cy="2245487"/>
          </a:xfrm>
          <a:prstGeom prst="rect">
            <a:avLst/>
          </a:prstGeom>
        </p:spPr>
        <p:txBody>
          <a:bodyPr wrap="square" lIns="0" tIns="0" rIns="0" bIns="0" rtlCol="0" anchor="t">
            <a:spAutoFit/>
          </a:bodyPr>
          <a:lstStyle/>
          <a:p>
            <a:pPr defTabSz="457200">
              <a:lnSpc>
                <a:spcPts val="3640"/>
              </a:lnSpc>
            </a:pPr>
            <a:r>
              <a:rPr lang="en-US" dirty="0">
                <a:solidFill>
                  <a:srgbClr val="000000"/>
                </a:solidFill>
                <a:latin typeface="Canva Sans" panose="020B0604020202020204" charset="0"/>
              </a:rPr>
              <a:t>Where do we start?</a:t>
            </a:r>
          </a:p>
          <a:p>
            <a:pPr defTabSz="457200">
              <a:lnSpc>
                <a:spcPts val="3640"/>
              </a:lnSpc>
            </a:pPr>
            <a:endParaRPr lang="en-US" dirty="0">
              <a:solidFill>
                <a:srgbClr val="000000"/>
              </a:solidFill>
              <a:latin typeface="Canva Sans" panose="020B0604020202020204" charset="0"/>
            </a:endParaRPr>
          </a:p>
          <a:p>
            <a:pPr defTabSz="457200">
              <a:lnSpc>
                <a:spcPts val="3640"/>
              </a:lnSpc>
            </a:pPr>
            <a:r>
              <a:rPr lang="en-US" dirty="0">
                <a:solidFill>
                  <a:srgbClr val="000000"/>
                </a:solidFill>
                <a:latin typeface="Canva Sans" panose="020B0604020202020204" charset="0"/>
              </a:rPr>
              <a:t>What should we do?</a:t>
            </a:r>
          </a:p>
          <a:p>
            <a:pPr defTabSz="457200">
              <a:lnSpc>
                <a:spcPts val="3640"/>
              </a:lnSpc>
            </a:pPr>
            <a:endParaRPr lang="en-US" dirty="0">
              <a:solidFill>
                <a:srgbClr val="000000"/>
              </a:solidFill>
              <a:latin typeface="Canva Sans" panose="020B0604020202020204" charset="0"/>
            </a:endParaRPr>
          </a:p>
          <a:p>
            <a:pPr defTabSz="457200">
              <a:lnSpc>
                <a:spcPts val="3640"/>
              </a:lnSpc>
            </a:pPr>
            <a:r>
              <a:rPr lang="en-US" dirty="0">
                <a:solidFill>
                  <a:srgbClr val="000000"/>
                </a:solidFill>
                <a:latin typeface="Canva Sans" panose="020B0604020202020204" charset="0"/>
              </a:rPr>
              <a:t>What do we measure?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list company milestones for timeline "/>
          <p:cNvSpPr/>
          <p:nvPr/>
        </p:nvSpPr>
        <p:spPr>
          <a:xfrm flipH="1">
            <a:off x="2119155" y="2566871"/>
            <a:ext cx="7024845" cy="4952516"/>
          </a:xfrm>
          <a:custGeom>
            <a:avLst/>
            <a:gdLst/>
            <a:ahLst/>
            <a:cxnLst/>
            <a:rect l="l" t="t" r="r" b="b"/>
            <a:pathLst>
              <a:path w="9990891" h="7043578">
                <a:moveTo>
                  <a:pt x="9990891" y="0"/>
                </a:moveTo>
                <a:lnTo>
                  <a:pt x="0" y="0"/>
                </a:lnTo>
                <a:lnTo>
                  <a:pt x="0" y="7043578"/>
                </a:lnTo>
                <a:lnTo>
                  <a:pt x="9990891" y="7043578"/>
                </a:lnTo>
                <a:lnTo>
                  <a:pt x="999089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42961"/>
            <a:endParaRPr lang="en-GB" sz="1266">
              <a:solidFill>
                <a:prstClr val="black"/>
              </a:solidFill>
              <a:latin typeface="Calibri"/>
            </a:endParaRPr>
          </a:p>
        </p:txBody>
      </p:sp>
      <p:grpSp>
        <p:nvGrpSpPr>
          <p:cNvPr id="3" name="Group 3"/>
          <p:cNvGrpSpPr/>
          <p:nvPr/>
        </p:nvGrpSpPr>
        <p:grpSpPr>
          <a:xfrm>
            <a:off x="1046528" y="4320278"/>
            <a:ext cx="1328738" cy="1160493"/>
            <a:chOff x="0" y="-166690"/>
            <a:chExt cx="2519680" cy="2200638"/>
          </a:xfrm>
        </p:grpSpPr>
        <p:grpSp>
          <p:nvGrpSpPr>
            <p:cNvPr id="4" name="Group 4"/>
            <p:cNvGrpSpPr/>
            <p:nvPr/>
          </p:nvGrpSpPr>
          <p:grpSpPr>
            <a:xfrm>
              <a:off x="0" y="0"/>
              <a:ext cx="2519680" cy="1069205"/>
              <a:chOff x="0" y="0"/>
              <a:chExt cx="699911" cy="297001"/>
            </a:xfrm>
          </p:grpSpPr>
          <p:sp>
            <p:nvSpPr>
              <p:cNvPr id="5" name="Freeform 5"/>
              <p:cNvSpPr/>
              <p:nvPr/>
            </p:nvSpPr>
            <p:spPr>
              <a:xfrm>
                <a:off x="0" y="0"/>
                <a:ext cx="699911" cy="297001"/>
              </a:xfrm>
              <a:custGeom>
                <a:avLst/>
                <a:gdLst/>
                <a:ahLst/>
                <a:cxnLst/>
                <a:rect l="l" t="t" r="r" b="b"/>
                <a:pathLst>
                  <a:path w="699911" h="297001">
                    <a:moveTo>
                      <a:pt x="0" y="0"/>
                    </a:moveTo>
                    <a:lnTo>
                      <a:pt x="699911" y="0"/>
                    </a:lnTo>
                    <a:lnTo>
                      <a:pt x="699911" y="297001"/>
                    </a:lnTo>
                    <a:lnTo>
                      <a:pt x="0" y="297001"/>
                    </a:lnTo>
                    <a:close/>
                  </a:path>
                </a:pathLst>
              </a:custGeom>
              <a:solidFill>
                <a:srgbClr val="000000">
                  <a:alpha val="0"/>
                </a:srgbClr>
              </a:solidFill>
              <a:ln w="38100" cap="sq">
                <a:solidFill>
                  <a:srgbClr val="9DB3C1"/>
                </a:solidFill>
                <a:prstDash val="solid"/>
                <a:miter/>
              </a:ln>
            </p:spPr>
            <p:txBody>
              <a:bodyPr/>
              <a:lstStyle/>
              <a:p>
                <a:pPr defTabSz="642961"/>
                <a:endParaRPr lang="en-GB" sz="1266">
                  <a:solidFill>
                    <a:prstClr val="black"/>
                  </a:solidFill>
                  <a:latin typeface="Calibri"/>
                </a:endParaRPr>
              </a:p>
            </p:txBody>
          </p:sp>
          <p:sp>
            <p:nvSpPr>
              <p:cNvPr id="6" name="TextBox 6"/>
              <p:cNvSpPr txBox="1"/>
              <p:nvPr/>
            </p:nvSpPr>
            <p:spPr>
              <a:xfrm>
                <a:off x="0" y="9525"/>
                <a:ext cx="699911" cy="287476"/>
              </a:xfrm>
              <a:prstGeom prst="rect">
                <a:avLst/>
              </a:prstGeom>
            </p:spPr>
            <p:txBody>
              <a:bodyPr lIns="35719" tIns="35719" rIns="35719" bIns="35719" rtlCol="0" anchor="ctr"/>
              <a:lstStyle/>
              <a:p>
                <a:pPr algn="ctr" defTabSz="642961">
                  <a:lnSpc>
                    <a:spcPts val="1122"/>
                  </a:lnSpc>
                </a:pPr>
                <a:r>
                  <a:rPr lang="en-US" sz="985" spc="136" dirty="0">
                    <a:solidFill>
                      <a:srgbClr val="000000"/>
                    </a:solidFill>
                    <a:latin typeface="Glacial Indifference Bold"/>
                  </a:rPr>
                  <a:t>UNDERSTAND THE STORY YOU NEED TO TELL</a:t>
                </a:r>
              </a:p>
            </p:txBody>
          </p:sp>
        </p:grpSp>
        <p:sp>
          <p:nvSpPr>
            <p:cNvPr id="7" name="AutoShape 7"/>
            <p:cNvSpPr/>
            <p:nvPr/>
          </p:nvSpPr>
          <p:spPr>
            <a:xfrm flipH="1">
              <a:off x="2494279" y="-166690"/>
              <a:ext cx="25400" cy="2200638"/>
            </a:xfrm>
            <a:prstGeom prst="line">
              <a:avLst/>
            </a:prstGeom>
            <a:ln w="50800" cap="flat">
              <a:solidFill>
                <a:srgbClr val="9DB3C1"/>
              </a:solidFill>
              <a:prstDash val="solid"/>
              <a:headEnd type="none" w="sm" len="sm"/>
              <a:tailEnd type="oval" w="lg" len="lg"/>
            </a:ln>
          </p:spPr>
          <p:txBody>
            <a:bodyPr/>
            <a:lstStyle/>
            <a:p>
              <a:pPr defTabSz="642961"/>
              <a:endParaRPr lang="en-GB" sz="1266">
                <a:solidFill>
                  <a:prstClr val="black"/>
                </a:solidFill>
                <a:latin typeface="Calibri"/>
              </a:endParaRPr>
            </a:p>
          </p:txBody>
        </p:sp>
      </p:grpSp>
      <p:sp>
        <p:nvSpPr>
          <p:cNvPr id="8" name="TextBox 8"/>
          <p:cNvSpPr txBox="1"/>
          <p:nvPr/>
        </p:nvSpPr>
        <p:spPr>
          <a:xfrm>
            <a:off x="1245367" y="5579425"/>
            <a:ext cx="677125" cy="230832"/>
          </a:xfrm>
          <a:prstGeom prst="rect">
            <a:avLst/>
          </a:prstGeom>
        </p:spPr>
        <p:txBody>
          <a:bodyPr lIns="0" tIns="0" rIns="0" bIns="0" rtlCol="0" anchor="t">
            <a:spAutoFit/>
          </a:bodyPr>
          <a:lstStyle/>
          <a:p>
            <a:pPr defTabSz="642961">
              <a:lnSpc>
                <a:spcPts val="1845"/>
              </a:lnSpc>
            </a:pPr>
            <a:r>
              <a:rPr lang="en-US" sz="1845" dirty="0">
                <a:solidFill>
                  <a:srgbClr val="273156"/>
                </a:solidFill>
                <a:latin typeface="Glacial Indifference Bold Italics"/>
              </a:rPr>
              <a:t>Start</a:t>
            </a:r>
          </a:p>
        </p:txBody>
      </p:sp>
      <p:grpSp>
        <p:nvGrpSpPr>
          <p:cNvPr id="31" name="Group 30">
            <a:extLst>
              <a:ext uri="{FF2B5EF4-FFF2-40B4-BE49-F238E27FC236}">
                <a16:creationId xmlns:a16="http://schemas.microsoft.com/office/drawing/2014/main" id="{D9355938-343F-2A16-C554-1D6DA9A26F49}"/>
              </a:ext>
            </a:extLst>
          </p:cNvPr>
          <p:cNvGrpSpPr/>
          <p:nvPr/>
        </p:nvGrpSpPr>
        <p:grpSpPr>
          <a:xfrm>
            <a:off x="2528816" y="3581400"/>
            <a:ext cx="1330177" cy="1319124"/>
            <a:chOff x="5057631" y="5448300"/>
            <a:chExt cx="2660353" cy="2638248"/>
          </a:xfrm>
        </p:grpSpPr>
        <p:grpSp>
          <p:nvGrpSpPr>
            <p:cNvPr id="9" name="Group 9"/>
            <p:cNvGrpSpPr/>
            <p:nvPr/>
          </p:nvGrpSpPr>
          <p:grpSpPr>
            <a:xfrm>
              <a:off x="5060509" y="5565495"/>
              <a:ext cx="2657475" cy="1408961"/>
              <a:chOff x="0" y="0"/>
              <a:chExt cx="699911" cy="371085"/>
            </a:xfrm>
          </p:grpSpPr>
          <p:sp>
            <p:nvSpPr>
              <p:cNvPr id="10" name="Freeform 10"/>
              <p:cNvSpPr/>
              <p:nvPr/>
            </p:nvSpPr>
            <p:spPr>
              <a:xfrm>
                <a:off x="0" y="0"/>
                <a:ext cx="699911" cy="371085"/>
              </a:xfrm>
              <a:custGeom>
                <a:avLst/>
                <a:gdLst/>
                <a:ahLst/>
                <a:cxnLst/>
                <a:rect l="l" t="t" r="r" b="b"/>
                <a:pathLst>
                  <a:path w="699911" h="371085">
                    <a:moveTo>
                      <a:pt x="0" y="0"/>
                    </a:moveTo>
                    <a:lnTo>
                      <a:pt x="699911" y="0"/>
                    </a:lnTo>
                    <a:lnTo>
                      <a:pt x="699911" y="371085"/>
                    </a:lnTo>
                    <a:lnTo>
                      <a:pt x="0" y="371085"/>
                    </a:lnTo>
                    <a:close/>
                  </a:path>
                </a:pathLst>
              </a:custGeom>
              <a:solidFill>
                <a:srgbClr val="000000">
                  <a:alpha val="0"/>
                </a:srgbClr>
              </a:solidFill>
              <a:ln w="38100" cap="sq">
                <a:solidFill>
                  <a:srgbClr val="9DB3C1"/>
                </a:solidFill>
                <a:prstDash val="solid"/>
                <a:miter/>
              </a:ln>
            </p:spPr>
            <p:txBody>
              <a:bodyPr/>
              <a:lstStyle/>
              <a:p>
                <a:pPr defTabSz="642961"/>
                <a:endParaRPr lang="en-GB" sz="1266">
                  <a:solidFill>
                    <a:prstClr val="black"/>
                  </a:solidFill>
                  <a:latin typeface="Calibri"/>
                </a:endParaRPr>
              </a:p>
            </p:txBody>
          </p:sp>
          <p:sp>
            <p:nvSpPr>
              <p:cNvPr id="11" name="TextBox 11"/>
              <p:cNvSpPr txBox="1"/>
              <p:nvPr/>
            </p:nvSpPr>
            <p:spPr>
              <a:xfrm>
                <a:off x="0" y="9525"/>
                <a:ext cx="699911" cy="361560"/>
              </a:xfrm>
              <a:prstGeom prst="rect">
                <a:avLst/>
              </a:prstGeom>
            </p:spPr>
            <p:txBody>
              <a:bodyPr lIns="35719" tIns="35719" rIns="35719" bIns="35719" rtlCol="0" anchor="ctr"/>
              <a:lstStyle/>
              <a:p>
                <a:pPr algn="ctr" defTabSz="642961">
                  <a:lnSpc>
                    <a:spcPts val="1122"/>
                  </a:lnSpc>
                </a:pPr>
                <a:r>
                  <a:rPr lang="en-US" sz="985" spc="136" dirty="0">
                    <a:solidFill>
                      <a:srgbClr val="000000"/>
                    </a:solidFill>
                    <a:latin typeface="Glacial Indifference Bold"/>
                  </a:rPr>
                  <a:t>EXPLORE AND UNDERSTAND THE DATA (AND GAPS)</a:t>
                </a:r>
              </a:p>
            </p:txBody>
          </p:sp>
        </p:grpSp>
        <p:sp>
          <p:nvSpPr>
            <p:cNvPr id="12" name="AutoShape 12"/>
            <p:cNvSpPr/>
            <p:nvPr/>
          </p:nvSpPr>
          <p:spPr>
            <a:xfrm>
              <a:off x="5057631" y="5448300"/>
              <a:ext cx="28671" cy="2638248"/>
            </a:xfrm>
            <a:prstGeom prst="line">
              <a:avLst/>
            </a:prstGeom>
            <a:ln w="38100" cap="flat">
              <a:solidFill>
                <a:srgbClr val="9DB3C1"/>
              </a:solidFill>
              <a:prstDash val="solid"/>
              <a:headEnd type="none" w="sm" len="sm"/>
              <a:tailEnd type="oval" w="lg" len="lg"/>
            </a:ln>
          </p:spPr>
          <p:txBody>
            <a:bodyPr/>
            <a:lstStyle/>
            <a:p>
              <a:pPr defTabSz="642961"/>
              <a:endParaRPr lang="en-GB" sz="1266">
                <a:solidFill>
                  <a:prstClr val="black"/>
                </a:solidFill>
                <a:latin typeface="Calibri"/>
              </a:endParaRPr>
            </a:p>
          </p:txBody>
        </p:sp>
      </p:grpSp>
      <p:grpSp>
        <p:nvGrpSpPr>
          <p:cNvPr id="32" name="Group 31">
            <a:extLst>
              <a:ext uri="{FF2B5EF4-FFF2-40B4-BE49-F238E27FC236}">
                <a16:creationId xmlns:a16="http://schemas.microsoft.com/office/drawing/2014/main" id="{64B44090-70E4-A18C-2EAF-426FDC880BD9}"/>
              </a:ext>
            </a:extLst>
          </p:cNvPr>
          <p:cNvGrpSpPr/>
          <p:nvPr/>
        </p:nvGrpSpPr>
        <p:grpSpPr>
          <a:xfrm>
            <a:off x="2982229" y="2743200"/>
            <a:ext cx="1343074" cy="1763635"/>
            <a:chOff x="5964458" y="3771900"/>
            <a:chExt cx="2686148" cy="3527269"/>
          </a:xfrm>
        </p:grpSpPr>
        <p:grpSp>
          <p:nvGrpSpPr>
            <p:cNvPr id="13" name="Group 13"/>
            <p:cNvGrpSpPr/>
            <p:nvPr/>
          </p:nvGrpSpPr>
          <p:grpSpPr>
            <a:xfrm>
              <a:off x="5964458" y="3884233"/>
              <a:ext cx="2657475" cy="1127676"/>
              <a:chOff x="0" y="0"/>
              <a:chExt cx="699911" cy="297001"/>
            </a:xfrm>
          </p:grpSpPr>
          <p:sp>
            <p:nvSpPr>
              <p:cNvPr id="14" name="Freeform 14"/>
              <p:cNvSpPr/>
              <p:nvPr/>
            </p:nvSpPr>
            <p:spPr>
              <a:xfrm>
                <a:off x="0" y="0"/>
                <a:ext cx="699911" cy="297001"/>
              </a:xfrm>
              <a:custGeom>
                <a:avLst/>
                <a:gdLst/>
                <a:ahLst/>
                <a:cxnLst/>
                <a:rect l="l" t="t" r="r" b="b"/>
                <a:pathLst>
                  <a:path w="699911" h="297001">
                    <a:moveTo>
                      <a:pt x="0" y="0"/>
                    </a:moveTo>
                    <a:lnTo>
                      <a:pt x="699911" y="0"/>
                    </a:lnTo>
                    <a:lnTo>
                      <a:pt x="699911" y="297001"/>
                    </a:lnTo>
                    <a:lnTo>
                      <a:pt x="0" y="297001"/>
                    </a:lnTo>
                    <a:close/>
                  </a:path>
                </a:pathLst>
              </a:custGeom>
              <a:solidFill>
                <a:srgbClr val="000000">
                  <a:alpha val="0"/>
                </a:srgbClr>
              </a:solidFill>
              <a:ln w="38100" cap="sq">
                <a:solidFill>
                  <a:srgbClr val="9DB3C1"/>
                </a:solidFill>
                <a:prstDash val="solid"/>
                <a:miter/>
              </a:ln>
            </p:spPr>
            <p:txBody>
              <a:bodyPr/>
              <a:lstStyle/>
              <a:p>
                <a:pPr defTabSz="642961"/>
                <a:endParaRPr lang="en-GB" sz="1266">
                  <a:solidFill>
                    <a:prstClr val="black"/>
                  </a:solidFill>
                  <a:latin typeface="Calibri"/>
                </a:endParaRPr>
              </a:p>
            </p:txBody>
          </p:sp>
          <p:sp>
            <p:nvSpPr>
              <p:cNvPr id="15" name="TextBox 15"/>
              <p:cNvSpPr txBox="1"/>
              <p:nvPr/>
            </p:nvSpPr>
            <p:spPr>
              <a:xfrm>
                <a:off x="0" y="9525"/>
                <a:ext cx="699911" cy="287476"/>
              </a:xfrm>
              <a:prstGeom prst="rect">
                <a:avLst/>
              </a:prstGeom>
            </p:spPr>
            <p:txBody>
              <a:bodyPr lIns="35719" tIns="35719" rIns="35719" bIns="35719" rtlCol="0" anchor="ctr"/>
              <a:lstStyle/>
              <a:p>
                <a:pPr algn="ctr" defTabSz="642961">
                  <a:lnSpc>
                    <a:spcPts val="1122"/>
                  </a:lnSpc>
                </a:pPr>
                <a:r>
                  <a:rPr lang="en-US" sz="985" spc="136">
                    <a:solidFill>
                      <a:srgbClr val="000000"/>
                    </a:solidFill>
                    <a:latin typeface="Glacial Indifference Bold"/>
                  </a:rPr>
                  <a:t>CONSULT WIDELY</a:t>
                </a:r>
              </a:p>
            </p:txBody>
          </p:sp>
        </p:grpSp>
        <p:sp>
          <p:nvSpPr>
            <p:cNvPr id="16" name="AutoShape 16"/>
            <p:cNvSpPr/>
            <p:nvPr/>
          </p:nvSpPr>
          <p:spPr>
            <a:xfrm>
              <a:off x="8621934" y="3771900"/>
              <a:ext cx="28672" cy="3527269"/>
            </a:xfrm>
            <a:prstGeom prst="line">
              <a:avLst/>
            </a:prstGeom>
            <a:ln w="38100" cap="flat">
              <a:solidFill>
                <a:srgbClr val="9DB3C1"/>
              </a:solidFill>
              <a:prstDash val="solid"/>
              <a:headEnd type="none" w="sm" len="sm"/>
              <a:tailEnd type="oval" w="lg" len="lg"/>
            </a:ln>
          </p:spPr>
          <p:txBody>
            <a:bodyPr/>
            <a:lstStyle/>
            <a:p>
              <a:pPr defTabSz="642961"/>
              <a:endParaRPr lang="en-GB" sz="1266">
                <a:solidFill>
                  <a:prstClr val="black"/>
                </a:solidFill>
                <a:latin typeface="Calibri"/>
              </a:endParaRPr>
            </a:p>
          </p:txBody>
        </p:sp>
      </p:grpSp>
      <p:grpSp>
        <p:nvGrpSpPr>
          <p:cNvPr id="34" name="Group 33">
            <a:extLst>
              <a:ext uri="{FF2B5EF4-FFF2-40B4-BE49-F238E27FC236}">
                <a16:creationId xmlns:a16="http://schemas.microsoft.com/office/drawing/2014/main" id="{9F4D124D-9ABD-7B98-C345-031A13D7F4FB}"/>
              </a:ext>
            </a:extLst>
          </p:cNvPr>
          <p:cNvGrpSpPr/>
          <p:nvPr/>
        </p:nvGrpSpPr>
        <p:grpSpPr>
          <a:xfrm>
            <a:off x="6498126" y="1948752"/>
            <a:ext cx="1328738" cy="1352557"/>
            <a:chOff x="12996252" y="2183004"/>
            <a:chExt cx="2657475" cy="2705114"/>
          </a:xfrm>
        </p:grpSpPr>
        <p:grpSp>
          <p:nvGrpSpPr>
            <p:cNvPr id="17" name="Group 17"/>
            <p:cNvGrpSpPr/>
            <p:nvPr/>
          </p:nvGrpSpPr>
          <p:grpSpPr>
            <a:xfrm>
              <a:off x="12996252" y="2367065"/>
              <a:ext cx="2657475" cy="1127676"/>
              <a:chOff x="0" y="0"/>
              <a:chExt cx="699911" cy="297001"/>
            </a:xfrm>
          </p:grpSpPr>
          <p:sp>
            <p:nvSpPr>
              <p:cNvPr id="18" name="Freeform 18"/>
              <p:cNvSpPr/>
              <p:nvPr/>
            </p:nvSpPr>
            <p:spPr>
              <a:xfrm>
                <a:off x="0" y="0"/>
                <a:ext cx="699911" cy="297001"/>
              </a:xfrm>
              <a:custGeom>
                <a:avLst/>
                <a:gdLst/>
                <a:ahLst/>
                <a:cxnLst/>
                <a:rect l="l" t="t" r="r" b="b"/>
                <a:pathLst>
                  <a:path w="699911" h="297001">
                    <a:moveTo>
                      <a:pt x="0" y="0"/>
                    </a:moveTo>
                    <a:lnTo>
                      <a:pt x="699911" y="0"/>
                    </a:lnTo>
                    <a:lnTo>
                      <a:pt x="699911" y="297001"/>
                    </a:lnTo>
                    <a:lnTo>
                      <a:pt x="0" y="297001"/>
                    </a:lnTo>
                    <a:close/>
                  </a:path>
                </a:pathLst>
              </a:custGeom>
              <a:solidFill>
                <a:srgbClr val="000000">
                  <a:alpha val="0"/>
                </a:srgbClr>
              </a:solidFill>
              <a:ln w="38100" cap="sq">
                <a:solidFill>
                  <a:srgbClr val="9DB3C1"/>
                </a:solidFill>
                <a:prstDash val="solid"/>
                <a:miter/>
              </a:ln>
            </p:spPr>
            <p:txBody>
              <a:bodyPr/>
              <a:lstStyle/>
              <a:p>
                <a:pPr defTabSz="642961"/>
                <a:endParaRPr lang="en-GB" sz="1266">
                  <a:solidFill>
                    <a:prstClr val="black"/>
                  </a:solidFill>
                  <a:latin typeface="Calibri"/>
                </a:endParaRPr>
              </a:p>
            </p:txBody>
          </p:sp>
          <p:sp>
            <p:nvSpPr>
              <p:cNvPr id="19" name="TextBox 19"/>
              <p:cNvSpPr txBox="1"/>
              <p:nvPr/>
            </p:nvSpPr>
            <p:spPr>
              <a:xfrm>
                <a:off x="0" y="9525"/>
                <a:ext cx="699911" cy="287476"/>
              </a:xfrm>
              <a:prstGeom prst="rect">
                <a:avLst/>
              </a:prstGeom>
            </p:spPr>
            <p:txBody>
              <a:bodyPr lIns="35719" tIns="35719" rIns="35719" bIns="35719" rtlCol="0" anchor="ctr"/>
              <a:lstStyle/>
              <a:p>
                <a:pPr algn="ctr" defTabSz="642961">
                  <a:lnSpc>
                    <a:spcPts val="1122"/>
                  </a:lnSpc>
                </a:pPr>
                <a:r>
                  <a:rPr lang="en-US" sz="985" spc="136" dirty="0">
                    <a:solidFill>
                      <a:srgbClr val="000000"/>
                    </a:solidFill>
                    <a:latin typeface="Glacial Indifference Bold"/>
                  </a:rPr>
                  <a:t>EXPLORE DATA AND CRAFT STORIES</a:t>
                </a:r>
              </a:p>
            </p:txBody>
          </p:sp>
        </p:grpSp>
        <p:sp>
          <p:nvSpPr>
            <p:cNvPr id="20" name="AutoShape 20"/>
            <p:cNvSpPr/>
            <p:nvPr/>
          </p:nvSpPr>
          <p:spPr>
            <a:xfrm>
              <a:off x="12996252" y="2183004"/>
              <a:ext cx="26789" cy="2705114"/>
            </a:xfrm>
            <a:prstGeom prst="line">
              <a:avLst/>
            </a:prstGeom>
            <a:ln w="38100" cap="flat">
              <a:solidFill>
                <a:srgbClr val="9DB3C1"/>
              </a:solidFill>
              <a:prstDash val="solid"/>
              <a:headEnd type="none" w="sm" len="sm"/>
              <a:tailEnd type="oval" w="lg" len="lg"/>
            </a:ln>
          </p:spPr>
          <p:txBody>
            <a:bodyPr/>
            <a:lstStyle/>
            <a:p>
              <a:pPr defTabSz="642961"/>
              <a:endParaRPr lang="en-GB" sz="1266">
                <a:solidFill>
                  <a:prstClr val="black"/>
                </a:solidFill>
                <a:latin typeface="Calibri"/>
              </a:endParaRPr>
            </a:p>
          </p:txBody>
        </p:sp>
      </p:grpSp>
      <p:grpSp>
        <p:nvGrpSpPr>
          <p:cNvPr id="33" name="Group 32">
            <a:extLst>
              <a:ext uri="{FF2B5EF4-FFF2-40B4-BE49-F238E27FC236}">
                <a16:creationId xmlns:a16="http://schemas.microsoft.com/office/drawing/2014/main" id="{BE3C37C8-909A-A01D-6FD9-675DFEA2182F}"/>
              </a:ext>
            </a:extLst>
          </p:cNvPr>
          <p:cNvGrpSpPr/>
          <p:nvPr/>
        </p:nvGrpSpPr>
        <p:grpSpPr>
          <a:xfrm>
            <a:off x="4820287" y="2362200"/>
            <a:ext cx="1343671" cy="2056731"/>
            <a:chOff x="9640574" y="3009900"/>
            <a:chExt cx="2687341" cy="4113462"/>
          </a:xfrm>
        </p:grpSpPr>
        <p:grpSp>
          <p:nvGrpSpPr>
            <p:cNvPr id="21" name="Group 21"/>
            <p:cNvGrpSpPr/>
            <p:nvPr/>
          </p:nvGrpSpPr>
          <p:grpSpPr>
            <a:xfrm>
              <a:off x="9670440" y="3110061"/>
              <a:ext cx="2657475" cy="1408961"/>
              <a:chOff x="0" y="0"/>
              <a:chExt cx="699911" cy="371085"/>
            </a:xfrm>
          </p:grpSpPr>
          <p:sp>
            <p:nvSpPr>
              <p:cNvPr id="22" name="Freeform 22"/>
              <p:cNvSpPr/>
              <p:nvPr/>
            </p:nvSpPr>
            <p:spPr>
              <a:xfrm>
                <a:off x="0" y="0"/>
                <a:ext cx="699911" cy="371085"/>
              </a:xfrm>
              <a:custGeom>
                <a:avLst/>
                <a:gdLst/>
                <a:ahLst/>
                <a:cxnLst/>
                <a:rect l="l" t="t" r="r" b="b"/>
                <a:pathLst>
                  <a:path w="699911" h="371085">
                    <a:moveTo>
                      <a:pt x="0" y="0"/>
                    </a:moveTo>
                    <a:lnTo>
                      <a:pt x="699911" y="0"/>
                    </a:lnTo>
                    <a:lnTo>
                      <a:pt x="699911" y="371085"/>
                    </a:lnTo>
                    <a:lnTo>
                      <a:pt x="0" y="371085"/>
                    </a:lnTo>
                    <a:close/>
                  </a:path>
                </a:pathLst>
              </a:custGeom>
              <a:solidFill>
                <a:srgbClr val="000000">
                  <a:alpha val="0"/>
                </a:srgbClr>
              </a:solidFill>
              <a:ln w="38100" cap="sq">
                <a:solidFill>
                  <a:srgbClr val="9DB3C1"/>
                </a:solidFill>
                <a:prstDash val="solid"/>
                <a:miter/>
              </a:ln>
            </p:spPr>
            <p:txBody>
              <a:bodyPr/>
              <a:lstStyle/>
              <a:p>
                <a:pPr defTabSz="642961"/>
                <a:endParaRPr lang="en-GB" sz="1266">
                  <a:solidFill>
                    <a:prstClr val="black"/>
                  </a:solidFill>
                  <a:latin typeface="Calibri"/>
                </a:endParaRPr>
              </a:p>
            </p:txBody>
          </p:sp>
          <p:sp>
            <p:nvSpPr>
              <p:cNvPr id="23" name="TextBox 23"/>
              <p:cNvSpPr txBox="1"/>
              <p:nvPr/>
            </p:nvSpPr>
            <p:spPr>
              <a:xfrm>
                <a:off x="0" y="9525"/>
                <a:ext cx="699911" cy="361560"/>
              </a:xfrm>
              <a:prstGeom prst="rect">
                <a:avLst/>
              </a:prstGeom>
            </p:spPr>
            <p:txBody>
              <a:bodyPr lIns="35719" tIns="35719" rIns="35719" bIns="35719" rtlCol="0" anchor="ctr"/>
              <a:lstStyle/>
              <a:p>
                <a:pPr algn="ctr" defTabSz="642961">
                  <a:lnSpc>
                    <a:spcPts val="1122"/>
                  </a:lnSpc>
                </a:pPr>
                <a:r>
                  <a:rPr lang="en-US" sz="985" spc="136" dirty="0">
                    <a:solidFill>
                      <a:srgbClr val="000000"/>
                    </a:solidFill>
                    <a:latin typeface="Glacial Indifference Bold"/>
                  </a:rPr>
                  <a:t>DETERMINE ACTIONS, DATA ITEMS AND MEASURE</a:t>
                </a:r>
              </a:p>
            </p:txBody>
          </p:sp>
        </p:grpSp>
        <p:sp>
          <p:nvSpPr>
            <p:cNvPr id="24" name="AutoShape 24"/>
            <p:cNvSpPr/>
            <p:nvPr/>
          </p:nvSpPr>
          <p:spPr>
            <a:xfrm>
              <a:off x="9640574" y="3009900"/>
              <a:ext cx="56655" cy="4113462"/>
            </a:xfrm>
            <a:prstGeom prst="line">
              <a:avLst/>
            </a:prstGeom>
            <a:ln w="38100" cap="flat">
              <a:solidFill>
                <a:srgbClr val="9DB3C1"/>
              </a:solidFill>
              <a:prstDash val="solid"/>
              <a:headEnd type="none" w="sm" len="sm"/>
              <a:tailEnd type="oval" w="lg" len="lg"/>
            </a:ln>
          </p:spPr>
          <p:txBody>
            <a:bodyPr/>
            <a:lstStyle/>
            <a:p>
              <a:pPr defTabSz="642961"/>
              <a:endParaRPr lang="en-GB" sz="1266">
                <a:solidFill>
                  <a:prstClr val="black"/>
                </a:solidFill>
                <a:latin typeface="Calibri"/>
              </a:endParaRPr>
            </a:p>
          </p:txBody>
        </p:sp>
      </p:grpSp>
      <p:grpSp>
        <p:nvGrpSpPr>
          <p:cNvPr id="25" name="Group 25"/>
          <p:cNvGrpSpPr/>
          <p:nvPr/>
        </p:nvGrpSpPr>
        <p:grpSpPr>
          <a:xfrm>
            <a:off x="2377440" y="1089681"/>
            <a:ext cx="1328738" cy="563838"/>
            <a:chOff x="0" y="0"/>
            <a:chExt cx="699911" cy="297001"/>
          </a:xfrm>
        </p:grpSpPr>
        <p:sp>
          <p:nvSpPr>
            <p:cNvPr id="26" name="Freeform 26"/>
            <p:cNvSpPr/>
            <p:nvPr/>
          </p:nvSpPr>
          <p:spPr>
            <a:xfrm>
              <a:off x="0" y="0"/>
              <a:ext cx="699911" cy="297001"/>
            </a:xfrm>
            <a:custGeom>
              <a:avLst/>
              <a:gdLst/>
              <a:ahLst/>
              <a:cxnLst/>
              <a:rect l="l" t="t" r="r" b="b"/>
              <a:pathLst>
                <a:path w="699911" h="297001">
                  <a:moveTo>
                    <a:pt x="0" y="0"/>
                  </a:moveTo>
                  <a:lnTo>
                    <a:pt x="699911" y="0"/>
                  </a:lnTo>
                  <a:lnTo>
                    <a:pt x="699911" y="297001"/>
                  </a:lnTo>
                  <a:lnTo>
                    <a:pt x="0" y="297001"/>
                  </a:lnTo>
                  <a:close/>
                </a:path>
              </a:pathLst>
            </a:custGeom>
            <a:solidFill>
              <a:srgbClr val="000000">
                <a:alpha val="0"/>
              </a:srgbClr>
            </a:solidFill>
            <a:ln w="38100" cap="sq">
              <a:solidFill>
                <a:srgbClr val="A50E58"/>
              </a:solidFill>
              <a:prstDash val="solid"/>
              <a:miter/>
            </a:ln>
          </p:spPr>
          <p:txBody>
            <a:bodyPr/>
            <a:lstStyle/>
            <a:p>
              <a:pPr defTabSz="642961"/>
              <a:endParaRPr lang="en-GB" sz="1266">
                <a:solidFill>
                  <a:prstClr val="black"/>
                </a:solidFill>
                <a:latin typeface="Calibri"/>
              </a:endParaRPr>
            </a:p>
          </p:txBody>
        </p:sp>
        <p:sp>
          <p:nvSpPr>
            <p:cNvPr id="27" name="TextBox 27"/>
            <p:cNvSpPr txBox="1"/>
            <p:nvPr/>
          </p:nvSpPr>
          <p:spPr>
            <a:xfrm>
              <a:off x="0" y="9525"/>
              <a:ext cx="699911" cy="287476"/>
            </a:xfrm>
            <a:prstGeom prst="rect">
              <a:avLst/>
            </a:prstGeom>
          </p:spPr>
          <p:txBody>
            <a:bodyPr lIns="35719" tIns="35719" rIns="35719" bIns="35719" rtlCol="0" anchor="ctr"/>
            <a:lstStyle/>
            <a:p>
              <a:pPr algn="ctr" defTabSz="642961">
                <a:lnSpc>
                  <a:spcPts val="1122"/>
                </a:lnSpc>
              </a:pPr>
              <a:r>
                <a:rPr lang="en-US" sz="985" spc="136">
                  <a:solidFill>
                    <a:srgbClr val="000000"/>
                  </a:solidFill>
                  <a:latin typeface="Glacial Indifference Bold"/>
                </a:rPr>
                <a:t>STORY ONE:</a:t>
              </a:r>
            </a:p>
            <a:p>
              <a:pPr algn="ctr" defTabSz="642961">
                <a:lnSpc>
                  <a:spcPts val="1122"/>
                </a:lnSpc>
              </a:pPr>
              <a:r>
                <a:rPr lang="en-US" sz="985" spc="136">
                  <a:solidFill>
                    <a:srgbClr val="000000"/>
                  </a:solidFill>
                  <a:latin typeface="Glacial Indifference Bold"/>
                </a:rPr>
                <a:t>IDENTIFY PROBLEMS</a:t>
              </a:r>
            </a:p>
          </p:txBody>
        </p:sp>
      </p:grpSp>
      <p:grpSp>
        <p:nvGrpSpPr>
          <p:cNvPr id="28" name="Group 28"/>
          <p:cNvGrpSpPr/>
          <p:nvPr/>
        </p:nvGrpSpPr>
        <p:grpSpPr>
          <a:xfrm>
            <a:off x="6366034" y="1089681"/>
            <a:ext cx="1328738" cy="704481"/>
            <a:chOff x="0" y="0"/>
            <a:chExt cx="699911" cy="371085"/>
          </a:xfrm>
        </p:grpSpPr>
        <p:sp>
          <p:nvSpPr>
            <p:cNvPr id="29" name="Freeform 29"/>
            <p:cNvSpPr/>
            <p:nvPr/>
          </p:nvSpPr>
          <p:spPr>
            <a:xfrm>
              <a:off x="0" y="0"/>
              <a:ext cx="699911" cy="371085"/>
            </a:xfrm>
            <a:custGeom>
              <a:avLst/>
              <a:gdLst/>
              <a:ahLst/>
              <a:cxnLst/>
              <a:rect l="l" t="t" r="r" b="b"/>
              <a:pathLst>
                <a:path w="699911" h="371085">
                  <a:moveTo>
                    <a:pt x="0" y="0"/>
                  </a:moveTo>
                  <a:lnTo>
                    <a:pt x="699911" y="0"/>
                  </a:lnTo>
                  <a:lnTo>
                    <a:pt x="699911" y="371085"/>
                  </a:lnTo>
                  <a:lnTo>
                    <a:pt x="0" y="371085"/>
                  </a:lnTo>
                  <a:close/>
                </a:path>
              </a:pathLst>
            </a:custGeom>
            <a:solidFill>
              <a:srgbClr val="000000">
                <a:alpha val="0"/>
              </a:srgbClr>
            </a:solidFill>
            <a:ln w="38100" cap="sq">
              <a:solidFill>
                <a:srgbClr val="A50E58"/>
              </a:solidFill>
              <a:prstDash val="solid"/>
              <a:miter/>
            </a:ln>
          </p:spPr>
          <p:txBody>
            <a:bodyPr/>
            <a:lstStyle/>
            <a:p>
              <a:pPr defTabSz="642961"/>
              <a:endParaRPr lang="en-GB" sz="1266">
                <a:solidFill>
                  <a:prstClr val="black"/>
                </a:solidFill>
                <a:latin typeface="Calibri"/>
              </a:endParaRPr>
            </a:p>
          </p:txBody>
        </p:sp>
        <p:sp>
          <p:nvSpPr>
            <p:cNvPr id="30" name="TextBox 30"/>
            <p:cNvSpPr txBox="1"/>
            <p:nvPr/>
          </p:nvSpPr>
          <p:spPr>
            <a:xfrm>
              <a:off x="0" y="9525"/>
              <a:ext cx="699911" cy="361560"/>
            </a:xfrm>
            <a:prstGeom prst="rect">
              <a:avLst/>
            </a:prstGeom>
          </p:spPr>
          <p:txBody>
            <a:bodyPr lIns="35719" tIns="35719" rIns="35719" bIns="35719" rtlCol="0" anchor="ctr"/>
            <a:lstStyle/>
            <a:p>
              <a:pPr algn="ctr" defTabSz="642961">
                <a:lnSpc>
                  <a:spcPts val="1122"/>
                </a:lnSpc>
              </a:pPr>
              <a:r>
                <a:rPr lang="en-US" sz="985" spc="136">
                  <a:solidFill>
                    <a:srgbClr val="000000"/>
                  </a:solidFill>
                  <a:latin typeface="Glacial Indifference Bold"/>
                </a:rPr>
                <a:t>STORY TWO: EXPLORE AND DESCRIBE INTERVENTIONS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190500" y="1718469"/>
            <a:ext cx="5746750" cy="3433440"/>
          </a:xfrm>
          <a:prstGeom prst="rect">
            <a:avLst/>
          </a:prstGeom>
        </p:spPr>
        <p:txBody>
          <a:bodyPr lIns="0" tIns="0" rIns="0" bIns="0" rtlCol="0" anchor="t">
            <a:spAutoFit/>
          </a:bodyPr>
          <a:lstStyle/>
          <a:p>
            <a:pPr defTabSz="457200">
              <a:lnSpc>
                <a:spcPts val="3500"/>
              </a:lnSpc>
            </a:pPr>
            <a:r>
              <a:rPr lang="en-US" sz="1750">
                <a:solidFill>
                  <a:srgbClr val="000000"/>
                </a:solidFill>
                <a:latin typeface="Canva Sans Bold"/>
              </a:rPr>
              <a:t>Describe the solution</a:t>
            </a:r>
          </a:p>
          <a:p>
            <a:pPr defTabSz="457200">
              <a:lnSpc>
                <a:spcPts val="3500"/>
              </a:lnSpc>
            </a:pPr>
            <a:r>
              <a:rPr lang="en-US" sz="1750">
                <a:solidFill>
                  <a:srgbClr val="000000"/>
                </a:solidFill>
                <a:latin typeface="Canva Sans Bold"/>
              </a:rPr>
              <a:t>Define the impacts (and where they occur)</a:t>
            </a:r>
          </a:p>
          <a:p>
            <a:pPr defTabSz="457200">
              <a:lnSpc>
                <a:spcPts val="3500"/>
              </a:lnSpc>
            </a:pPr>
            <a:r>
              <a:rPr lang="en-US" sz="1750">
                <a:solidFill>
                  <a:srgbClr val="000000"/>
                </a:solidFill>
                <a:latin typeface="Canva Sans Bold"/>
              </a:rPr>
              <a:t>Describe and demonstrate the impact</a:t>
            </a:r>
          </a:p>
          <a:p>
            <a:pPr defTabSz="457200">
              <a:lnSpc>
                <a:spcPts val="3500"/>
              </a:lnSpc>
            </a:pPr>
            <a:r>
              <a:rPr lang="en-US" sz="1750">
                <a:solidFill>
                  <a:srgbClr val="000000"/>
                </a:solidFill>
                <a:latin typeface="Canva Sans Bold"/>
              </a:rPr>
              <a:t>Show the value</a:t>
            </a:r>
          </a:p>
          <a:p>
            <a:pPr defTabSz="457200">
              <a:lnSpc>
                <a:spcPts val="3500"/>
              </a:lnSpc>
            </a:pPr>
            <a:r>
              <a:rPr lang="en-US" sz="1750">
                <a:solidFill>
                  <a:srgbClr val="000000"/>
                </a:solidFill>
                <a:latin typeface="Canva Sans Bold"/>
              </a:rPr>
              <a:t>Show how this plugs the gap</a:t>
            </a:r>
          </a:p>
          <a:p>
            <a:pPr defTabSz="457200">
              <a:lnSpc>
                <a:spcPts val="3500"/>
              </a:lnSpc>
            </a:pPr>
            <a:r>
              <a:rPr lang="en-US" sz="1750">
                <a:solidFill>
                  <a:srgbClr val="000000"/>
                </a:solidFill>
                <a:latin typeface="Canva Sans Bold"/>
              </a:rPr>
              <a:t>Describe alternatives options / scenarios</a:t>
            </a:r>
          </a:p>
          <a:p>
            <a:pPr defTabSz="457200">
              <a:lnSpc>
                <a:spcPts val="3500"/>
              </a:lnSpc>
            </a:pPr>
            <a:endParaRPr lang="en-US" sz="1750">
              <a:solidFill>
                <a:srgbClr val="000000"/>
              </a:solidFill>
              <a:latin typeface="Canva Sans Bold"/>
            </a:endParaRPr>
          </a:p>
          <a:p>
            <a:pPr algn="r" defTabSz="457200">
              <a:lnSpc>
                <a:spcPts val="2450"/>
              </a:lnSpc>
              <a:spcBef>
                <a:spcPct val="0"/>
              </a:spcBef>
            </a:pPr>
            <a:endParaRPr lang="en-US" sz="1750">
              <a:solidFill>
                <a:srgbClr val="000000"/>
              </a:solidFill>
              <a:latin typeface="Canva Sans Bold"/>
            </a:endParaRPr>
          </a:p>
        </p:txBody>
      </p:sp>
      <p:sp>
        <p:nvSpPr>
          <p:cNvPr id="4" name="TextBox 4"/>
          <p:cNvSpPr txBox="1"/>
          <p:nvPr/>
        </p:nvSpPr>
        <p:spPr>
          <a:xfrm>
            <a:off x="83046" y="795338"/>
            <a:ext cx="6366471" cy="538802"/>
          </a:xfrm>
          <a:prstGeom prst="rect">
            <a:avLst/>
          </a:prstGeom>
        </p:spPr>
        <p:txBody>
          <a:bodyPr lIns="0" tIns="0" rIns="0" bIns="0" rtlCol="0" anchor="t">
            <a:spAutoFit/>
          </a:bodyPr>
          <a:lstStyle/>
          <a:p>
            <a:pPr algn="ctr" defTabSz="457200">
              <a:lnSpc>
                <a:spcPts val="4620"/>
              </a:lnSpc>
            </a:pPr>
            <a:r>
              <a:rPr lang="en-US" sz="3300">
                <a:solidFill>
                  <a:srgbClr val="000000"/>
                </a:solidFill>
                <a:latin typeface="Canva Sans Bold"/>
              </a:rPr>
              <a:t>What’s the Story I need to Tell?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1245235"/>
            <a:ext cx="9144000" cy="4801507"/>
          </a:xfrm>
          <a:prstGeom prst="rect">
            <a:avLst/>
          </a:prstGeom>
        </p:spPr>
        <p:txBody>
          <a:bodyPr lIns="0" tIns="0" rIns="0" bIns="0" rtlCol="0" anchor="t">
            <a:spAutoFit/>
          </a:bodyPr>
          <a:lstStyle/>
          <a:p>
            <a:pPr algn="ctr" defTabSz="457200">
              <a:lnSpc>
                <a:spcPts val="2870"/>
              </a:lnSpc>
            </a:pPr>
            <a:endParaRPr sz="900" dirty="0">
              <a:solidFill>
                <a:prstClr val="black"/>
              </a:solidFill>
              <a:latin typeface="Calibri"/>
            </a:endParaRPr>
          </a:p>
          <a:p>
            <a:pPr algn="ctr" defTabSz="457200">
              <a:lnSpc>
                <a:spcPts val="2870"/>
              </a:lnSpc>
            </a:pPr>
            <a:r>
              <a:rPr lang="en-US" sz="1600" b="1" dirty="0" err="1">
                <a:solidFill>
                  <a:srgbClr val="000000"/>
                </a:solidFill>
                <a:latin typeface="Canva Sans" panose="020B0604020202020204" charset="0"/>
              </a:rPr>
              <a:t>AphA</a:t>
            </a:r>
            <a:r>
              <a:rPr lang="en-US" sz="1600" b="1" dirty="0">
                <a:solidFill>
                  <a:srgbClr val="000000"/>
                </a:solidFill>
                <a:latin typeface="Canva Sans" panose="020B0604020202020204" charset="0"/>
              </a:rPr>
              <a:t> </a:t>
            </a:r>
            <a:r>
              <a:rPr lang="en-US" sz="1600" dirty="0">
                <a:solidFill>
                  <a:srgbClr val="000000"/>
                </a:solidFill>
                <a:latin typeface="Canva Sans" panose="020B0604020202020204" charset="0"/>
              </a:rPr>
              <a:t>- www.aphanalysts.org</a:t>
            </a:r>
          </a:p>
          <a:p>
            <a:pPr algn="ctr" defTabSz="457200">
              <a:lnSpc>
                <a:spcPts val="2870"/>
              </a:lnSpc>
            </a:pPr>
            <a:r>
              <a:rPr lang="en-US" sz="1600" b="1" dirty="0">
                <a:solidFill>
                  <a:srgbClr val="000000"/>
                </a:solidFill>
                <a:latin typeface="Canva Sans" panose="020B0604020202020204" charset="0"/>
              </a:rPr>
              <a:t>Health Economics Unit </a:t>
            </a:r>
            <a:r>
              <a:rPr lang="en-US" sz="1600" dirty="0">
                <a:solidFill>
                  <a:srgbClr val="000000"/>
                </a:solidFill>
                <a:latin typeface="Canva Sans" panose="020B0604020202020204" charset="0"/>
              </a:rPr>
              <a:t>- www.healtheconomicsunit.nhs.uk</a:t>
            </a:r>
          </a:p>
          <a:p>
            <a:pPr algn="ctr" defTabSz="457200">
              <a:lnSpc>
                <a:spcPts val="2870"/>
              </a:lnSpc>
            </a:pPr>
            <a:r>
              <a:rPr lang="en-US" sz="1600" b="1" dirty="0">
                <a:solidFill>
                  <a:srgbClr val="000000"/>
                </a:solidFill>
                <a:latin typeface="Canva Sans" panose="020B0604020202020204" charset="0"/>
              </a:rPr>
              <a:t>Kent Public Health Observatory</a:t>
            </a:r>
            <a:r>
              <a:rPr lang="en-US" sz="1600" dirty="0">
                <a:solidFill>
                  <a:srgbClr val="000000"/>
                </a:solidFill>
                <a:latin typeface="Canva Sans" panose="020B0604020202020204" charset="0"/>
              </a:rPr>
              <a:t> - https://www.kpho.org.uk/</a:t>
            </a:r>
          </a:p>
          <a:p>
            <a:pPr algn="ctr" defTabSz="457200">
              <a:lnSpc>
                <a:spcPts val="2870"/>
              </a:lnSpc>
            </a:pPr>
            <a:r>
              <a:rPr lang="en-US" sz="1600" b="1" dirty="0">
                <a:solidFill>
                  <a:srgbClr val="000000"/>
                </a:solidFill>
                <a:latin typeface="Canva Sans" panose="020B0604020202020204" charset="0"/>
              </a:rPr>
              <a:t>NHS Benchmarking</a:t>
            </a:r>
          </a:p>
          <a:p>
            <a:pPr algn="ctr" defTabSz="457200">
              <a:lnSpc>
                <a:spcPts val="2870"/>
              </a:lnSpc>
            </a:pPr>
            <a:r>
              <a:rPr lang="en-US" sz="1600" b="1" dirty="0">
                <a:solidFill>
                  <a:srgbClr val="000000"/>
                </a:solidFill>
                <a:latin typeface="Canva Sans" panose="020B0604020202020204" charset="0"/>
              </a:rPr>
              <a:t>CSP webpages </a:t>
            </a:r>
            <a:r>
              <a:rPr lang="en-US" sz="1600" dirty="0">
                <a:solidFill>
                  <a:srgbClr val="000000"/>
                </a:solidFill>
                <a:latin typeface="Canva Sans" panose="020B0604020202020204" charset="0"/>
              </a:rPr>
              <a:t>– 1) PHIS and 2) Health Inequalities</a:t>
            </a:r>
          </a:p>
          <a:p>
            <a:pPr algn="ctr" defTabSz="457200">
              <a:lnSpc>
                <a:spcPts val="2870"/>
              </a:lnSpc>
            </a:pPr>
            <a:r>
              <a:rPr lang="en-US" sz="1600" b="1" dirty="0">
                <a:solidFill>
                  <a:srgbClr val="000000"/>
                </a:solidFill>
                <a:latin typeface="Canva Sans" panose="020B0604020202020204" charset="0"/>
              </a:rPr>
              <a:t>Office for national statistics </a:t>
            </a:r>
            <a:r>
              <a:rPr lang="en-US" sz="1600" dirty="0">
                <a:solidFill>
                  <a:srgbClr val="000000"/>
                </a:solidFill>
                <a:latin typeface="Canva Sans" panose="020B0604020202020204" charset="0"/>
              </a:rPr>
              <a:t>- www.ons.gov.uk</a:t>
            </a:r>
          </a:p>
          <a:p>
            <a:pPr algn="ctr" defTabSz="457200">
              <a:lnSpc>
                <a:spcPts val="2870"/>
              </a:lnSpc>
            </a:pPr>
            <a:r>
              <a:rPr lang="en-US" sz="1600" b="1" dirty="0">
                <a:solidFill>
                  <a:srgbClr val="000000"/>
                </a:solidFill>
                <a:latin typeface="Canva Sans" panose="020B0604020202020204" charset="0"/>
              </a:rPr>
              <a:t>Public Health Fingertips </a:t>
            </a:r>
            <a:r>
              <a:rPr lang="en-US" sz="1600" dirty="0">
                <a:solidFill>
                  <a:srgbClr val="000000"/>
                </a:solidFill>
                <a:latin typeface="Canva Sans" panose="020B0604020202020204" charset="0"/>
              </a:rPr>
              <a:t>- https://fingertips.phe.org.uk/ </a:t>
            </a:r>
          </a:p>
          <a:p>
            <a:pPr algn="ctr" defTabSz="457200">
              <a:lnSpc>
                <a:spcPts val="2870"/>
              </a:lnSpc>
            </a:pPr>
            <a:r>
              <a:rPr lang="en-US" sz="1600" b="1" dirty="0">
                <a:solidFill>
                  <a:srgbClr val="000000"/>
                </a:solidFill>
                <a:latin typeface="Canva Sans" panose="020B0604020202020204" charset="0"/>
              </a:rPr>
              <a:t>GP data dashboard</a:t>
            </a:r>
            <a:r>
              <a:rPr lang="en-US" sz="1600" dirty="0">
                <a:solidFill>
                  <a:srgbClr val="000000"/>
                </a:solidFill>
                <a:latin typeface="Canva Sans" panose="020B0604020202020204" charset="0"/>
              </a:rPr>
              <a:t>: https://digital.nhs.uk/data-and-information/data-tools-and-services/data-services/general-practice-data-hub</a:t>
            </a:r>
          </a:p>
          <a:p>
            <a:pPr algn="ctr" defTabSz="457200">
              <a:lnSpc>
                <a:spcPts val="2870"/>
              </a:lnSpc>
            </a:pPr>
            <a:endParaRPr lang="en-US" sz="1600" dirty="0">
              <a:solidFill>
                <a:srgbClr val="000000"/>
              </a:solidFill>
              <a:latin typeface="Canva Sans" panose="020B0604020202020204" charset="0"/>
            </a:endParaRPr>
          </a:p>
          <a:p>
            <a:pPr algn="ctr" defTabSz="457200">
              <a:lnSpc>
                <a:spcPts val="2870"/>
              </a:lnSpc>
            </a:pPr>
            <a:r>
              <a:rPr lang="en-US" sz="1600" b="1" dirty="0" err="1">
                <a:solidFill>
                  <a:srgbClr val="000000"/>
                </a:solidFill>
                <a:latin typeface="Canva Sans" panose="020B0604020202020204" charset="0"/>
              </a:rPr>
              <a:t>KeRNEL</a:t>
            </a:r>
            <a:r>
              <a:rPr lang="en-US" sz="1600" dirty="0">
                <a:solidFill>
                  <a:srgbClr val="000000"/>
                </a:solidFill>
                <a:latin typeface="Canva Sans" panose="020B0604020202020204" charset="0"/>
              </a:rPr>
              <a:t> - www.kmkernel.org</a:t>
            </a:r>
          </a:p>
          <a:p>
            <a:pPr algn="ctr" defTabSz="457200">
              <a:lnSpc>
                <a:spcPts val="2870"/>
              </a:lnSpc>
            </a:pPr>
            <a:endParaRPr lang="en-US" sz="2050" dirty="0">
              <a:solidFill>
                <a:srgbClr val="000000"/>
              </a:solidFill>
              <a:latin typeface="Canva Sans Bo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539552" y="1916832"/>
            <a:ext cx="8424862" cy="3744416"/>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8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Health Inequalities discussion 2 </a:t>
            </a:r>
            <a:endParaRPr lang="en-GB" sz="4800" b="1" dirty="0">
              <a:solidFill>
                <a:srgbClr val="7030A0"/>
              </a:solidFill>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dirty="0">
                <a:effectLst/>
                <a:latin typeface="Arial" panose="020B0604020202020204" pitchFamily="34" charset="0"/>
                <a:ea typeface="Calibri" panose="020F0502020204030204" pitchFamily="34" charset="0"/>
                <a:cs typeface="Times New Roman" panose="02020603050405020304" pitchFamily="18" charset="0"/>
              </a:rPr>
              <a:t>CSP Head of Practice Improvement Helen Sharma &amp; CSP Professional Advisor Clare Aldridge </a:t>
            </a:r>
            <a:endParaRPr lang="en-GB" b="1" dirty="0">
              <a:solidFill>
                <a:schemeClr val="accent4">
                  <a:lumMod val="75000"/>
                </a:schemeClr>
              </a:solidFill>
              <a:highlight>
                <a:srgbClr val="FFFF00"/>
              </a:highlight>
              <a:latin typeface="Arial"/>
              <a:cs typeface="Arial"/>
            </a:endParaRPr>
          </a:p>
        </p:txBody>
      </p:sp>
      <p:pic>
        <p:nvPicPr>
          <p:cNvPr id="3" name="Picture 2">
            <a:extLst>
              <a:ext uri="{FF2B5EF4-FFF2-40B4-BE49-F238E27FC236}">
                <a16:creationId xmlns:a16="http://schemas.microsoft.com/office/drawing/2014/main" id="{50462F03-E5B3-7B88-D576-2D1BD828C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200" y="188640"/>
            <a:ext cx="1531888" cy="1531888"/>
          </a:xfrm>
          <a:prstGeom prst="rect">
            <a:avLst/>
          </a:prstGeom>
        </p:spPr>
      </p:pic>
    </p:spTree>
    <p:extLst>
      <p:ext uri="{BB962C8B-B14F-4D97-AF65-F5344CB8AC3E}">
        <p14:creationId xmlns:p14="http://schemas.microsoft.com/office/powerpoint/2010/main" val="822364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Flowchart: Document 3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2" y="857250"/>
            <a:ext cx="2436019" cy="2550320"/>
          </a:xfrm>
          <a:prstGeom prst="flowChartDocument">
            <a:avLst/>
          </a:prstGeom>
          <a:solidFill>
            <a:srgbClr val="486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pic>
        <p:nvPicPr>
          <p:cNvPr id="4" name="Picture 3">
            <a:extLst>
              <a:ext uri="{FF2B5EF4-FFF2-40B4-BE49-F238E27FC236}">
                <a16:creationId xmlns:a16="http://schemas.microsoft.com/office/drawing/2014/main" id="{D4296A5A-2C54-7CA7-0CF9-737077DB4333}"/>
              </a:ext>
            </a:extLst>
          </p:cNvPr>
          <p:cNvPicPr>
            <a:picLocks noChangeAspect="1"/>
          </p:cNvPicPr>
          <p:nvPr/>
        </p:nvPicPr>
        <p:blipFill>
          <a:blip r:embed="rId3"/>
          <a:stretch>
            <a:fillRect/>
          </a:stretch>
        </p:blipFill>
        <p:spPr>
          <a:xfrm>
            <a:off x="3158729" y="1337073"/>
            <a:ext cx="5503069" cy="1775222"/>
          </a:xfrm>
          <a:prstGeom prst="rect">
            <a:avLst/>
          </a:prstGeom>
        </p:spPr>
      </p:pic>
      <p:pic>
        <p:nvPicPr>
          <p:cNvPr id="5" name="Picture 4">
            <a:extLst>
              <a:ext uri="{FF2B5EF4-FFF2-40B4-BE49-F238E27FC236}">
                <a16:creationId xmlns:a16="http://schemas.microsoft.com/office/drawing/2014/main" id="{872DF843-93EA-1B0D-98DF-BD03B790710B}"/>
              </a:ext>
            </a:extLst>
          </p:cNvPr>
          <p:cNvPicPr>
            <a:picLocks noChangeAspect="1"/>
          </p:cNvPicPr>
          <p:nvPr/>
        </p:nvPicPr>
        <p:blipFill>
          <a:blip r:embed="rId4"/>
          <a:stretch>
            <a:fillRect/>
          </a:stretch>
        </p:blipFill>
        <p:spPr>
          <a:xfrm>
            <a:off x="3158729" y="3163491"/>
            <a:ext cx="5503069" cy="2357438"/>
          </a:xfrm>
          <a:prstGeom prst="rect">
            <a:avLst/>
          </a:prstGeom>
        </p:spPr>
      </p:pic>
      <p:sp>
        <p:nvSpPr>
          <p:cNvPr id="2" name="Title 1">
            <a:extLst>
              <a:ext uri="{FF2B5EF4-FFF2-40B4-BE49-F238E27FC236}">
                <a16:creationId xmlns:a16="http://schemas.microsoft.com/office/drawing/2014/main" id="{5D334923-1331-FFA3-CC15-A5549DF4F3EA}"/>
              </a:ext>
            </a:extLst>
          </p:cNvPr>
          <p:cNvSpPr>
            <a:spLocks noGrp="1"/>
          </p:cNvSpPr>
          <p:nvPr>
            <p:ph type="ctrTitle"/>
          </p:nvPr>
        </p:nvSpPr>
        <p:spPr>
          <a:xfrm>
            <a:off x="628650" y="985622"/>
            <a:ext cx="2130137" cy="1778361"/>
          </a:xfrm>
        </p:spPr>
        <p:txBody>
          <a:bodyPr vert="horz" lIns="68580" tIns="34290" rIns="68580" bIns="34290" rtlCol="0" anchor="ctr">
            <a:normAutofit/>
          </a:bodyPr>
          <a:lstStyle/>
          <a:p>
            <a:pPr algn="l"/>
            <a:br>
              <a:rPr lang="en-US" sz="2025" dirty="0">
                <a:solidFill>
                  <a:srgbClr val="FFFFFF"/>
                </a:solidFill>
              </a:rPr>
            </a:br>
            <a:br>
              <a:rPr lang="en-US" sz="2025" dirty="0">
                <a:solidFill>
                  <a:srgbClr val="FFFFFF"/>
                </a:solidFill>
              </a:rPr>
            </a:br>
            <a:r>
              <a:rPr lang="en-US" sz="2025" b="1" dirty="0">
                <a:solidFill>
                  <a:srgbClr val="FFFFFF"/>
                </a:solidFill>
              </a:rPr>
              <a:t>The CSP South East Coast Regional Network</a:t>
            </a:r>
          </a:p>
        </p:txBody>
      </p:sp>
    </p:spTree>
    <p:extLst>
      <p:ext uri="{BB962C8B-B14F-4D97-AF65-F5344CB8AC3E}">
        <p14:creationId xmlns:p14="http://schemas.microsoft.com/office/powerpoint/2010/main" val="400407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7624" y="1832373"/>
            <a:ext cx="7168753" cy="1177245"/>
          </a:xfrm>
          <a:prstGeom prst="rect">
            <a:avLst/>
          </a:prstGeom>
          <a:noFill/>
        </p:spPr>
        <p:txBody>
          <a:bodyPr wrap="square" lIns="68580" tIns="34290" rIns="68580" bIns="34290" rtlCol="0" anchor="t">
            <a:spAutoFit/>
          </a:bodyPr>
          <a:lstStyle/>
          <a:p>
            <a:pPr algn="ctr" defTabSz="685800"/>
            <a:r>
              <a:rPr lang="en-GB" sz="3600" b="1" dirty="0">
                <a:solidFill>
                  <a:srgbClr val="002060"/>
                </a:solidFill>
                <a:latin typeface="Calibri"/>
              </a:rPr>
              <a:t>What is the story that I need to tell and where is the data?</a:t>
            </a:r>
          </a:p>
        </p:txBody>
      </p:sp>
      <p:pic>
        <p:nvPicPr>
          <p:cNvPr id="8" name="Picture 7">
            <a:extLst>
              <a:ext uri="{FF2B5EF4-FFF2-40B4-BE49-F238E27FC236}">
                <a16:creationId xmlns:a16="http://schemas.microsoft.com/office/drawing/2014/main" id="{C8EC6697-EA41-8E83-4B4F-AA0C2EDEC674}"/>
              </a:ext>
            </a:extLst>
          </p:cNvPr>
          <p:cNvPicPr>
            <a:picLocks noChangeAspect="1"/>
          </p:cNvPicPr>
          <p:nvPr/>
        </p:nvPicPr>
        <p:blipFill>
          <a:blip r:embed="rId3"/>
          <a:stretch>
            <a:fillRect/>
          </a:stretch>
        </p:blipFill>
        <p:spPr>
          <a:xfrm>
            <a:off x="1905594" y="3009618"/>
            <a:ext cx="5332810" cy="2589016"/>
          </a:xfrm>
          <a:prstGeom prst="rect">
            <a:avLst/>
          </a:prstGeom>
        </p:spPr>
      </p:pic>
    </p:spTree>
    <p:extLst>
      <p:ext uri="{BB962C8B-B14F-4D97-AF65-F5344CB8AC3E}">
        <p14:creationId xmlns:p14="http://schemas.microsoft.com/office/powerpoint/2010/main" val="2888261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4836" y="1103710"/>
            <a:ext cx="7168753" cy="900246"/>
          </a:xfrm>
          <a:prstGeom prst="rect">
            <a:avLst/>
          </a:prstGeom>
          <a:noFill/>
        </p:spPr>
        <p:txBody>
          <a:bodyPr wrap="square" lIns="68580" tIns="34290" rIns="68580" bIns="34290" rtlCol="0" anchor="t">
            <a:spAutoFit/>
          </a:bodyPr>
          <a:lstStyle/>
          <a:p>
            <a:pPr algn="ctr" defTabSz="685800"/>
            <a:r>
              <a:rPr lang="en-GB" sz="2700" b="1" dirty="0">
                <a:solidFill>
                  <a:srgbClr val="002060"/>
                </a:solidFill>
                <a:latin typeface="Calibri"/>
              </a:rPr>
              <a:t>What is the story that I need to tell and where is the data?</a:t>
            </a:r>
          </a:p>
        </p:txBody>
      </p:sp>
      <p:pic>
        <p:nvPicPr>
          <p:cNvPr id="8" name="Picture 7">
            <a:extLst>
              <a:ext uri="{FF2B5EF4-FFF2-40B4-BE49-F238E27FC236}">
                <a16:creationId xmlns:a16="http://schemas.microsoft.com/office/drawing/2014/main" id="{C8EC6697-EA41-8E83-4B4F-AA0C2EDEC674}"/>
              </a:ext>
            </a:extLst>
          </p:cNvPr>
          <p:cNvPicPr>
            <a:picLocks noChangeAspect="1"/>
          </p:cNvPicPr>
          <p:nvPr/>
        </p:nvPicPr>
        <p:blipFill>
          <a:blip r:embed="rId3"/>
          <a:stretch>
            <a:fillRect/>
          </a:stretch>
        </p:blipFill>
        <p:spPr>
          <a:xfrm>
            <a:off x="6772275" y="1657975"/>
            <a:ext cx="2166078" cy="1051605"/>
          </a:xfrm>
          <a:prstGeom prst="rect">
            <a:avLst/>
          </a:prstGeom>
        </p:spPr>
      </p:pic>
      <p:sp>
        <p:nvSpPr>
          <p:cNvPr id="3" name="TextBox 2">
            <a:extLst>
              <a:ext uri="{FF2B5EF4-FFF2-40B4-BE49-F238E27FC236}">
                <a16:creationId xmlns:a16="http://schemas.microsoft.com/office/drawing/2014/main" id="{790465BC-0616-080C-0166-990FC41CE8E1}"/>
              </a:ext>
            </a:extLst>
          </p:cNvPr>
          <p:cNvSpPr txBox="1"/>
          <p:nvPr/>
        </p:nvSpPr>
        <p:spPr>
          <a:xfrm>
            <a:off x="589360" y="2893219"/>
            <a:ext cx="8124229" cy="2862322"/>
          </a:xfrm>
          <a:prstGeom prst="rect">
            <a:avLst/>
          </a:prstGeom>
          <a:noFill/>
        </p:spPr>
        <p:txBody>
          <a:bodyPr wrap="square" rtlCol="0">
            <a:spAutoFit/>
          </a:bodyPr>
          <a:lstStyle/>
          <a:p>
            <a:pPr algn="l">
              <a:buFont typeface="Arial" panose="020B0604020202020204" pitchFamily="34" charset="0"/>
              <a:buChar char="•"/>
            </a:pPr>
            <a:r>
              <a:rPr lang="en-GB" dirty="0">
                <a:solidFill>
                  <a:srgbClr val="000000"/>
                </a:solidFill>
                <a:highlight>
                  <a:srgbClr val="FAFBF8"/>
                </a:highlight>
                <a:latin typeface="Arial" panose="020B0604020202020204" pitchFamily="34" charset="0"/>
              </a:rPr>
              <a:t>Silent self-reflection individually-  jot down your thoughts and ideas </a:t>
            </a:r>
            <a:r>
              <a:rPr lang="en-GB" b="1" dirty="0">
                <a:solidFill>
                  <a:srgbClr val="000000"/>
                </a:solidFill>
                <a:highlight>
                  <a:srgbClr val="FAFBF8"/>
                </a:highlight>
                <a:latin typeface="Arial" panose="020B0604020202020204" pitchFamily="34" charset="0"/>
              </a:rPr>
              <a:t>(1 min).</a:t>
            </a:r>
          </a:p>
          <a:p>
            <a:pPr algn="l">
              <a:buFont typeface="Arial" panose="020B0604020202020204" pitchFamily="34" charset="0"/>
              <a:buNone/>
            </a:pPr>
            <a:endParaRPr lang="en-GB" dirty="0">
              <a:solidFill>
                <a:srgbClr val="000000"/>
              </a:solidFill>
              <a:highlight>
                <a:srgbClr val="FAFBF8"/>
              </a:highlight>
              <a:latin typeface="Arial" panose="020B0604020202020204" pitchFamily="34" charset="0"/>
            </a:endParaRPr>
          </a:p>
          <a:p>
            <a:pPr algn="l">
              <a:buFont typeface="Arial" panose="020B0604020202020204" pitchFamily="34" charset="0"/>
              <a:buChar char="•"/>
            </a:pPr>
            <a:r>
              <a:rPr lang="en-GB" dirty="0">
                <a:solidFill>
                  <a:srgbClr val="000000"/>
                </a:solidFill>
                <a:highlight>
                  <a:srgbClr val="FAFBF8"/>
                </a:highlight>
                <a:latin typeface="Arial" panose="020B0604020202020204" pitchFamily="34" charset="0"/>
              </a:rPr>
              <a:t>Share your ideas in pairs, building on ideas from self-reflection. </a:t>
            </a:r>
            <a:r>
              <a:rPr lang="en-GB" b="1" dirty="0">
                <a:solidFill>
                  <a:srgbClr val="000000"/>
                </a:solidFill>
                <a:highlight>
                  <a:srgbClr val="FAFBF8"/>
                </a:highlight>
                <a:latin typeface="Arial" panose="020B0604020202020204" pitchFamily="34" charset="0"/>
              </a:rPr>
              <a:t>(2 min).</a:t>
            </a:r>
          </a:p>
          <a:p>
            <a:pPr algn="l">
              <a:buFont typeface="Arial" panose="020B0604020202020204" pitchFamily="34" charset="0"/>
              <a:buNone/>
            </a:pPr>
            <a:endParaRPr lang="en-GB" dirty="0">
              <a:solidFill>
                <a:srgbClr val="000000"/>
              </a:solidFill>
              <a:highlight>
                <a:srgbClr val="FAFBF8"/>
              </a:highlight>
              <a:latin typeface="Arial" panose="020B0604020202020204" pitchFamily="34" charset="0"/>
            </a:endParaRPr>
          </a:p>
          <a:p>
            <a:pPr algn="l">
              <a:buFont typeface="Arial" panose="020B0604020202020204" pitchFamily="34" charset="0"/>
              <a:buChar char="•"/>
            </a:pPr>
            <a:r>
              <a:rPr lang="en-GB" dirty="0">
                <a:solidFill>
                  <a:srgbClr val="000000"/>
                </a:solidFill>
                <a:highlight>
                  <a:srgbClr val="FAFBF8"/>
                </a:highlight>
                <a:latin typeface="Arial" panose="020B0604020202020204" pitchFamily="34" charset="0"/>
              </a:rPr>
              <a:t>Share and develop ideas from your pair in foursomes (notice similarities and differences). </a:t>
            </a:r>
            <a:r>
              <a:rPr lang="en-GB" b="1" dirty="0">
                <a:solidFill>
                  <a:srgbClr val="000000"/>
                </a:solidFill>
                <a:highlight>
                  <a:srgbClr val="FAFBF8"/>
                </a:highlight>
                <a:latin typeface="Arial" panose="020B0604020202020204" pitchFamily="34" charset="0"/>
              </a:rPr>
              <a:t>(4 min).</a:t>
            </a:r>
          </a:p>
          <a:p>
            <a:pPr algn="l">
              <a:buFont typeface="Arial" panose="020B0604020202020204" pitchFamily="34" charset="0"/>
              <a:buNone/>
            </a:pPr>
            <a:endParaRPr lang="en-GB" dirty="0">
              <a:solidFill>
                <a:srgbClr val="000000"/>
              </a:solidFill>
              <a:highlight>
                <a:srgbClr val="FAFBF8"/>
              </a:highlight>
              <a:latin typeface="Arial" panose="020B0604020202020204" pitchFamily="34" charset="0"/>
            </a:endParaRPr>
          </a:p>
          <a:p>
            <a:pPr algn="l">
              <a:buFont typeface="Arial" panose="020B0604020202020204" pitchFamily="34" charset="0"/>
              <a:buChar char="•"/>
            </a:pPr>
            <a:r>
              <a:rPr lang="en-GB" dirty="0">
                <a:solidFill>
                  <a:srgbClr val="000000"/>
                </a:solidFill>
                <a:highlight>
                  <a:srgbClr val="FAFBF8"/>
                </a:highlight>
                <a:latin typeface="Arial" panose="020B0604020202020204" pitchFamily="34" charset="0"/>
              </a:rPr>
              <a:t>Each group to share with the room and note on flip chart “What is the top idea/tip </a:t>
            </a:r>
            <a:r>
              <a:rPr lang="en-GB" b="1" dirty="0">
                <a:solidFill>
                  <a:srgbClr val="000000"/>
                </a:solidFill>
                <a:highlight>
                  <a:srgbClr val="FAFBF8"/>
                </a:highlight>
                <a:latin typeface="Arial" panose="020B0604020202020204" pitchFamily="34" charset="0"/>
              </a:rPr>
              <a:t>about where is the data</a:t>
            </a:r>
            <a:r>
              <a:rPr lang="en-GB" dirty="0">
                <a:solidFill>
                  <a:srgbClr val="000000"/>
                </a:solidFill>
                <a:highlight>
                  <a:srgbClr val="FAFBF8"/>
                </a:highlight>
                <a:latin typeface="Arial" panose="020B0604020202020204" pitchFamily="34" charset="0"/>
              </a:rPr>
              <a:t> that stood out in your conversation?” Each group shares one important idea with all </a:t>
            </a:r>
            <a:r>
              <a:rPr lang="en-GB" b="1" dirty="0">
                <a:solidFill>
                  <a:srgbClr val="000000"/>
                </a:solidFill>
                <a:highlight>
                  <a:srgbClr val="FAFBF8"/>
                </a:highlight>
                <a:latin typeface="Arial" panose="020B0604020202020204" pitchFamily="34" charset="0"/>
              </a:rPr>
              <a:t>(5 min).</a:t>
            </a:r>
            <a:endParaRPr lang="en-GB" dirty="0">
              <a:solidFill>
                <a:srgbClr val="000000"/>
              </a:solidFill>
              <a:highlight>
                <a:srgbClr val="FAFBF8"/>
              </a:highlight>
              <a:latin typeface="Arial" panose="020B0604020202020204" pitchFamily="34" charset="0"/>
            </a:endParaRPr>
          </a:p>
        </p:txBody>
      </p:sp>
    </p:spTree>
    <p:extLst>
      <p:ext uri="{BB962C8B-B14F-4D97-AF65-F5344CB8AC3E}">
        <p14:creationId xmlns:p14="http://schemas.microsoft.com/office/powerpoint/2010/main" val="3162376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TextBox 30"/>
          <p:cNvSpPr txBox="1"/>
          <p:nvPr/>
        </p:nvSpPr>
        <p:spPr>
          <a:xfrm>
            <a:off x="628650" y="1275142"/>
            <a:ext cx="7886700" cy="1542782"/>
          </a:xfrm>
          <a:prstGeom prst="rect">
            <a:avLst/>
          </a:prstGeom>
        </p:spPr>
        <p:txBody>
          <a:bodyPr vert="horz" lIns="68580" tIns="34290" rIns="68580" bIns="34290" rtlCol="0" anchor="ctr">
            <a:normAutofit/>
          </a:bodyPr>
          <a:lstStyle/>
          <a:p>
            <a:pPr defTabSz="685800">
              <a:lnSpc>
                <a:spcPct val="90000"/>
              </a:lnSpc>
              <a:spcBef>
                <a:spcPct val="0"/>
              </a:spcBef>
              <a:spcAft>
                <a:spcPts val="450"/>
              </a:spcAft>
              <a:defRPr/>
            </a:pPr>
            <a:endParaRPr lang="en-US" sz="3900" spc="-91">
              <a:solidFill>
                <a:prstClr val="black"/>
              </a:solidFill>
              <a:latin typeface="Calibri Light" panose="020F0302020204030204"/>
            </a:endParaRPr>
          </a:p>
        </p:txBody>
      </p:sp>
      <p:grpSp>
        <p:nvGrpSpPr>
          <p:cNvPr id="31" name="Group 30">
            <a:extLst>
              <a:ext uri="{FF2B5EF4-FFF2-40B4-BE49-F238E27FC236}">
                <a16:creationId xmlns:a16="http://schemas.microsoft.com/office/drawing/2014/main" id="{8B7456AE-1159-25C0-2FEB-1B2697BA4FDE}"/>
              </a:ext>
            </a:extLst>
          </p:cNvPr>
          <p:cNvGrpSpPr/>
          <p:nvPr/>
        </p:nvGrpSpPr>
        <p:grpSpPr>
          <a:xfrm>
            <a:off x="2861267" y="2158120"/>
            <a:ext cx="2449286" cy="2818708"/>
            <a:chOff x="2162387" y="4696460"/>
            <a:chExt cx="1625813" cy="1600421"/>
          </a:xfrm>
        </p:grpSpPr>
        <p:grpSp>
          <p:nvGrpSpPr>
            <p:cNvPr id="7" name="Group 7"/>
            <p:cNvGrpSpPr/>
            <p:nvPr/>
          </p:nvGrpSpPr>
          <p:grpSpPr>
            <a:xfrm>
              <a:off x="2162387" y="4696460"/>
              <a:ext cx="1625813" cy="1600421"/>
              <a:chOff x="0" y="0"/>
              <a:chExt cx="2167751" cy="2133895"/>
            </a:xfrm>
          </p:grpSpPr>
          <p:grpSp>
            <p:nvGrpSpPr>
              <p:cNvPr id="8" name="Group 8"/>
              <p:cNvGrpSpPr/>
              <p:nvPr/>
            </p:nvGrpSpPr>
            <p:grpSpPr>
              <a:xfrm>
                <a:off x="375849" y="0"/>
                <a:ext cx="1416053" cy="1422400"/>
                <a:chOff x="14167" y="0"/>
                <a:chExt cx="6321665" cy="6350000"/>
              </a:xfrm>
            </p:grpSpPr>
            <p:sp>
              <p:nvSpPr>
                <p:cNvPr id="9" name="Freeform 9"/>
                <p:cNvSpPr/>
                <p:nvPr/>
              </p:nvSpPr>
              <p:spPr>
                <a:xfrm>
                  <a:off x="14167" y="0"/>
                  <a:ext cx="6321665" cy="6350000"/>
                </a:xfrm>
                <a:prstGeom prst="rect">
                  <a:avLst/>
                </a:prstGeom>
                <a:solidFill>
                  <a:srgbClr val="1D617A"/>
                </a:solidFill>
              </p:spPr>
              <p:txBody>
                <a:bodyPr/>
                <a:lstStyle/>
                <a:p>
                  <a:pPr defTabSz="685800">
                    <a:defRPr/>
                  </a:pPr>
                  <a:endParaRPr lang="en-GB" sz="1350">
                    <a:solidFill>
                      <a:prstClr val="black"/>
                    </a:solidFill>
                    <a:latin typeface="Calibri" panose="020F0502020204030204"/>
                  </a:endParaRPr>
                </a:p>
              </p:txBody>
            </p:sp>
          </p:grpSp>
          <p:sp>
            <p:nvSpPr>
              <p:cNvPr id="10" name="TextBox 10"/>
              <p:cNvSpPr txBox="1"/>
              <p:nvPr/>
            </p:nvSpPr>
            <p:spPr>
              <a:xfrm>
                <a:off x="0" y="1645708"/>
                <a:ext cx="2167751" cy="488187"/>
              </a:xfrm>
              <a:prstGeom prst="rect">
                <a:avLst/>
              </a:prstGeom>
            </p:spPr>
            <p:txBody>
              <a:bodyPr lIns="0" tIns="0" rIns="0" bIns="0" rtlCol="0" anchor="t">
                <a:spAutoFit/>
              </a:bodyPr>
              <a:lstStyle/>
              <a:p>
                <a:pPr algn="ctr" defTabSz="867966">
                  <a:lnSpc>
                    <a:spcPts val="2563"/>
                  </a:lnSpc>
                  <a:spcAft>
                    <a:spcPts val="450"/>
                  </a:spcAft>
                  <a:defRPr/>
                </a:pPr>
                <a:r>
                  <a:rPr lang="en-US" sz="1709">
                    <a:solidFill>
                      <a:srgbClr val="1D617A"/>
                    </a:solidFill>
                    <a:latin typeface="Poppins Light"/>
                  </a:rPr>
                  <a:t>OHID Public Health Profiles - Fingertips</a:t>
                </a:r>
                <a:endParaRPr lang="en-US" sz="1266">
                  <a:solidFill>
                    <a:srgbClr val="1D617A"/>
                  </a:solidFill>
                  <a:latin typeface="Poppins Light"/>
                </a:endParaRPr>
              </a:p>
            </p:txBody>
          </p:sp>
        </p:gr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61650" y="4794001"/>
              <a:ext cx="627288" cy="846069"/>
            </a:xfrm>
            <a:prstGeom prst="rect">
              <a:avLst/>
            </a:prstGeom>
          </p:spPr>
        </p:pic>
      </p:grpSp>
      <p:sp>
        <p:nvSpPr>
          <p:cNvPr id="2" name="TextBox 1">
            <a:extLst>
              <a:ext uri="{FF2B5EF4-FFF2-40B4-BE49-F238E27FC236}">
                <a16:creationId xmlns:a16="http://schemas.microsoft.com/office/drawing/2014/main" id="{7E99D94D-CF9C-5634-4811-44C0D5C8CF01}"/>
              </a:ext>
            </a:extLst>
          </p:cNvPr>
          <p:cNvSpPr txBox="1"/>
          <p:nvPr/>
        </p:nvSpPr>
        <p:spPr>
          <a:xfrm>
            <a:off x="581097" y="1094068"/>
            <a:ext cx="8161020" cy="830997"/>
          </a:xfrm>
          <a:prstGeom prst="rect">
            <a:avLst/>
          </a:prstGeom>
          <a:noFill/>
        </p:spPr>
        <p:txBody>
          <a:bodyPr wrap="square" rtlCol="0">
            <a:spAutoFit/>
          </a:bodyPr>
          <a:lstStyle/>
          <a:p>
            <a:pPr defTabSz="685800">
              <a:defRPr/>
            </a:pPr>
            <a:r>
              <a:rPr lang="en-GB" sz="2400">
                <a:solidFill>
                  <a:srgbClr val="002060"/>
                </a:solidFill>
                <a:latin typeface="Calibri" panose="020F0502020204030204"/>
              </a:rPr>
              <a:t>Data is key to identify barriers to services and to show the impact that work to address health inequalities is having</a:t>
            </a:r>
          </a:p>
        </p:txBody>
      </p:sp>
      <p:pic>
        <p:nvPicPr>
          <p:cNvPr id="4" name="Picture 3">
            <a:extLst>
              <a:ext uri="{FF2B5EF4-FFF2-40B4-BE49-F238E27FC236}">
                <a16:creationId xmlns:a16="http://schemas.microsoft.com/office/drawing/2014/main" id="{4C8F3D73-1B71-31FC-7D66-68C35F1D5188}"/>
              </a:ext>
            </a:extLst>
          </p:cNvPr>
          <p:cNvPicPr>
            <a:picLocks noChangeAspect="1"/>
          </p:cNvPicPr>
          <p:nvPr/>
        </p:nvPicPr>
        <p:blipFill>
          <a:blip r:embed="rId5"/>
          <a:stretch>
            <a:fillRect/>
          </a:stretch>
        </p:blipFill>
        <p:spPr>
          <a:xfrm>
            <a:off x="6092703" y="2125701"/>
            <a:ext cx="2536031" cy="1007269"/>
          </a:xfrm>
          <a:prstGeom prst="rect">
            <a:avLst/>
          </a:prstGeom>
        </p:spPr>
      </p:pic>
      <p:pic>
        <p:nvPicPr>
          <p:cNvPr id="6" name="Picture 5">
            <a:extLst>
              <a:ext uri="{FF2B5EF4-FFF2-40B4-BE49-F238E27FC236}">
                <a16:creationId xmlns:a16="http://schemas.microsoft.com/office/drawing/2014/main" id="{FAE69C1D-0ECD-4B1A-7715-61ABE1B20507}"/>
              </a:ext>
            </a:extLst>
          </p:cNvPr>
          <p:cNvPicPr>
            <a:picLocks noChangeAspect="1"/>
          </p:cNvPicPr>
          <p:nvPr/>
        </p:nvPicPr>
        <p:blipFill>
          <a:blip r:embed="rId6"/>
          <a:stretch>
            <a:fillRect/>
          </a:stretch>
        </p:blipFill>
        <p:spPr>
          <a:xfrm>
            <a:off x="6906985" y="3068870"/>
            <a:ext cx="1449977" cy="1005942"/>
          </a:xfrm>
          <a:prstGeom prst="rect">
            <a:avLst/>
          </a:prstGeom>
        </p:spPr>
      </p:pic>
      <p:sp>
        <p:nvSpPr>
          <p:cNvPr id="15" name="TextBox 14">
            <a:extLst>
              <a:ext uri="{FF2B5EF4-FFF2-40B4-BE49-F238E27FC236}">
                <a16:creationId xmlns:a16="http://schemas.microsoft.com/office/drawing/2014/main" id="{EBC90D69-8819-8341-C96A-E2D6F1409622}"/>
              </a:ext>
            </a:extLst>
          </p:cNvPr>
          <p:cNvSpPr txBox="1"/>
          <p:nvPr/>
        </p:nvSpPr>
        <p:spPr>
          <a:xfrm>
            <a:off x="6377940" y="4049581"/>
            <a:ext cx="2449286" cy="830997"/>
          </a:xfrm>
          <a:prstGeom prst="rect">
            <a:avLst/>
          </a:prstGeom>
          <a:noFill/>
        </p:spPr>
        <p:txBody>
          <a:bodyPr wrap="square" rtlCol="0">
            <a:spAutoFit/>
          </a:bodyPr>
          <a:lstStyle/>
          <a:p>
            <a:pPr algn="ctr" defTabSz="685800">
              <a:defRPr/>
            </a:pPr>
            <a:r>
              <a:rPr lang="en-GB" sz="2400">
                <a:solidFill>
                  <a:prstClr val="black"/>
                </a:solidFill>
                <a:latin typeface="Calibri" panose="020F0502020204030204"/>
              </a:rPr>
              <a:t>Local authority dashboard</a:t>
            </a:r>
          </a:p>
        </p:txBody>
      </p:sp>
      <p:pic>
        <p:nvPicPr>
          <p:cNvPr id="17" name="Picture 16">
            <a:extLst>
              <a:ext uri="{FF2B5EF4-FFF2-40B4-BE49-F238E27FC236}">
                <a16:creationId xmlns:a16="http://schemas.microsoft.com/office/drawing/2014/main" id="{145E4348-A2C6-769B-B317-B96EA408D233}"/>
              </a:ext>
            </a:extLst>
          </p:cNvPr>
          <p:cNvPicPr>
            <a:picLocks noChangeAspect="1"/>
          </p:cNvPicPr>
          <p:nvPr/>
        </p:nvPicPr>
        <p:blipFill>
          <a:blip r:embed="rId7"/>
          <a:stretch>
            <a:fillRect/>
          </a:stretch>
        </p:blipFill>
        <p:spPr>
          <a:xfrm>
            <a:off x="237757" y="2124980"/>
            <a:ext cx="1635919" cy="1385888"/>
          </a:xfrm>
          <a:prstGeom prst="rect">
            <a:avLst/>
          </a:prstGeom>
        </p:spPr>
      </p:pic>
      <p:pic>
        <p:nvPicPr>
          <p:cNvPr id="19" name="Picture 18">
            <a:extLst>
              <a:ext uri="{FF2B5EF4-FFF2-40B4-BE49-F238E27FC236}">
                <a16:creationId xmlns:a16="http://schemas.microsoft.com/office/drawing/2014/main" id="{3AC31920-52BA-DB89-F897-FA4F06530CF1}"/>
              </a:ext>
            </a:extLst>
          </p:cNvPr>
          <p:cNvPicPr>
            <a:picLocks noChangeAspect="1"/>
          </p:cNvPicPr>
          <p:nvPr/>
        </p:nvPicPr>
        <p:blipFill>
          <a:blip r:embed="rId8"/>
          <a:stretch>
            <a:fillRect/>
          </a:stretch>
        </p:blipFill>
        <p:spPr>
          <a:xfrm>
            <a:off x="237757" y="3612679"/>
            <a:ext cx="1644875" cy="1119621"/>
          </a:xfrm>
          <a:prstGeom prst="rect">
            <a:avLst/>
          </a:prstGeom>
        </p:spPr>
      </p:pic>
      <p:sp>
        <p:nvSpPr>
          <p:cNvPr id="20" name="TextBox 19">
            <a:extLst>
              <a:ext uri="{FF2B5EF4-FFF2-40B4-BE49-F238E27FC236}">
                <a16:creationId xmlns:a16="http://schemas.microsoft.com/office/drawing/2014/main" id="{571D71D2-DDC6-4F74-818A-AD9E78EC7F59}"/>
              </a:ext>
            </a:extLst>
          </p:cNvPr>
          <p:cNvSpPr txBox="1"/>
          <p:nvPr/>
        </p:nvSpPr>
        <p:spPr>
          <a:xfrm>
            <a:off x="264773" y="4857494"/>
            <a:ext cx="1839238" cy="415498"/>
          </a:xfrm>
          <a:prstGeom prst="rect">
            <a:avLst/>
          </a:prstGeom>
          <a:noFill/>
        </p:spPr>
        <p:txBody>
          <a:bodyPr wrap="square" rtlCol="0">
            <a:spAutoFit/>
          </a:bodyPr>
          <a:lstStyle/>
          <a:p>
            <a:pPr defTabSz="685800">
              <a:defRPr/>
            </a:pPr>
            <a:r>
              <a:rPr lang="en-GB" sz="2100" b="1">
                <a:solidFill>
                  <a:prstClr val="black"/>
                </a:solidFill>
                <a:latin typeface="Calibri" panose="020F0502020204030204"/>
              </a:rPr>
              <a:t>Service data</a:t>
            </a:r>
          </a:p>
        </p:txBody>
      </p:sp>
    </p:spTree>
    <p:extLst>
      <p:ext uri="{BB962C8B-B14F-4D97-AF65-F5344CB8AC3E}">
        <p14:creationId xmlns:p14="http://schemas.microsoft.com/office/powerpoint/2010/main" val="16063151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467544" y="1726367"/>
            <a:ext cx="8424862" cy="3744416"/>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7000"/>
              </a:lnSpc>
              <a:spcAft>
                <a:spcPts val="0"/>
              </a:spcAft>
              <a:buNone/>
            </a:pPr>
            <a:r>
              <a:rPr lang="en-GB" sz="4800" b="1" kern="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Anne Canby, Assistant Director of Allied Health Professions</a:t>
            </a:r>
          </a:p>
          <a:p>
            <a:pPr marL="0" indent="0" algn="ctr">
              <a:lnSpc>
                <a:spcPct val="107000"/>
              </a:lnSpc>
              <a:spcAft>
                <a:spcPts val="0"/>
              </a:spcAft>
              <a:buNone/>
            </a:pPr>
            <a:r>
              <a:rPr lang="en-GB" sz="48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East Sussex Healthcare NHS Trust</a:t>
            </a:r>
          </a:p>
        </p:txBody>
      </p:sp>
      <p:pic>
        <p:nvPicPr>
          <p:cNvPr id="3" name="Picture 2">
            <a:extLst>
              <a:ext uri="{FF2B5EF4-FFF2-40B4-BE49-F238E27FC236}">
                <a16:creationId xmlns:a16="http://schemas.microsoft.com/office/drawing/2014/main" id="{50462F03-E5B3-7B88-D576-2D1BD828C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200" y="188640"/>
            <a:ext cx="1531888" cy="1531888"/>
          </a:xfrm>
          <a:prstGeom prst="rect">
            <a:avLst/>
          </a:prstGeom>
        </p:spPr>
      </p:pic>
    </p:spTree>
    <p:extLst>
      <p:ext uri="{BB962C8B-B14F-4D97-AF65-F5344CB8AC3E}">
        <p14:creationId xmlns:p14="http://schemas.microsoft.com/office/powerpoint/2010/main" val="1388978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B9AD07-BE32-4D84-909E-468B3637ED9D}"/>
              </a:ext>
            </a:extLst>
          </p:cNvPr>
          <p:cNvSpPr>
            <a:spLocks noGrp="1"/>
          </p:cNvSpPr>
          <p:nvPr>
            <p:ph type="ctrTitle"/>
          </p:nvPr>
        </p:nvSpPr>
        <p:spPr>
          <a:xfrm>
            <a:off x="1524519" y="1770245"/>
            <a:ext cx="5091994" cy="1102519"/>
          </a:xfrm>
        </p:spPr>
        <p:txBody>
          <a:bodyPr/>
          <a:lstStyle/>
          <a:p>
            <a:pPr marL="0" indent="0"/>
            <a:r>
              <a:rPr lang="en-GB" sz="2571" dirty="0"/>
              <a:t>A Workforce Journey </a:t>
            </a:r>
            <a:br>
              <a:rPr lang="en-GB" sz="2571" dirty="0"/>
            </a:br>
            <a:r>
              <a:rPr lang="en-GB" sz="2571" dirty="0"/>
              <a:t>Addressing Health Inequalities  </a:t>
            </a:r>
          </a:p>
        </p:txBody>
      </p:sp>
      <p:sp>
        <p:nvSpPr>
          <p:cNvPr id="9" name="Text Placeholder 8">
            <a:extLst>
              <a:ext uri="{FF2B5EF4-FFF2-40B4-BE49-F238E27FC236}">
                <a16:creationId xmlns:a16="http://schemas.microsoft.com/office/drawing/2014/main" id="{0BA16817-3435-4F32-AC42-420957399FB6}"/>
              </a:ext>
            </a:extLst>
          </p:cNvPr>
          <p:cNvSpPr>
            <a:spLocks noGrp="1"/>
          </p:cNvSpPr>
          <p:nvPr>
            <p:ph type="body" sz="quarter" idx="10"/>
          </p:nvPr>
        </p:nvSpPr>
        <p:spPr>
          <a:xfrm>
            <a:off x="2075789" y="2541758"/>
            <a:ext cx="3383453" cy="848666"/>
          </a:xfrm>
        </p:spPr>
        <p:txBody>
          <a:bodyPr/>
          <a:lstStyle/>
          <a:p>
            <a:endParaRPr lang="en-GB" sz="1500" dirty="0"/>
          </a:p>
          <a:p>
            <a:r>
              <a:rPr lang="en-GB" sz="1500" dirty="0"/>
              <a:t>Anne </a:t>
            </a:r>
            <a:r>
              <a:rPr lang="en-GB" sz="1500" dirty="0" err="1"/>
              <a:t>Canby,</a:t>
            </a:r>
            <a:r>
              <a:rPr lang="en-GB" sz="1500" dirty="0"/>
              <a:t> </a:t>
            </a:r>
          </a:p>
          <a:p>
            <a:r>
              <a:rPr lang="en-GB" sz="1500" dirty="0"/>
              <a:t>Assistant Director of AHPs, ESHT </a:t>
            </a:r>
          </a:p>
          <a:p>
            <a:r>
              <a:rPr lang="en-GB" dirty="0"/>
              <a:t> </a:t>
            </a:r>
          </a:p>
          <a:p>
            <a:endParaRPr lang="en-GB" dirty="0"/>
          </a:p>
        </p:txBody>
      </p:sp>
    </p:spTree>
    <p:extLst>
      <p:ext uri="{BB962C8B-B14F-4D97-AF65-F5344CB8AC3E}">
        <p14:creationId xmlns:p14="http://schemas.microsoft.com/office/powerpoint/2010/main" val="4141890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79A5-96FC-C086-6758-76942A7D3E26}"/>
              </a:ext>
            </a:extLst>
          </p:cNvPr>
          <p:cNvSpPr>
            <a:spLocks noGrp="1"/>
          </p:cNvSpPr>
          <p:nvPr>
            <p:ph sz="quarter" idx="11"/>
          </p:nvPr>
        </p:nvSpPr>
        <p:spPr>
          <a:xfrm>
            <a:off x="1493937" y="1114458"/>
            <a:ext cx="5469757" cy="887241"/>
          </a:xfrm>
        </p:spPr>
        <p:txBody>
          <a:bodyPr>
            <a:noAutofit/>
          </a:bodyPr>
          <a:lstStyle/>
          <a:p>
            <a:pPr algn="ctr"/>
            <a:r>
              <a:rPr lang="en-GB" sz="2143" dirty="0">
                <a:solidFill>
                  <a:srgbClr val="00518E"/>
                </a:solidFill>
                <a:latin typeface="Arial"/>
                <a:ea typeface="+mj-ea"/>
                <a:cs typeface="+mj-cs"/>
              </a:rPr>
              <a:t>AHP Rehabilitation Workforce </a:t>
            </a:r>
            <a:br>
              <a:rPr lang="en-GB" sz="1500" dirty="0">
                <a:solidFill>
                  <a:srgbClr val="00518E"/>
                </a:solidFill>
                <a:latin typeface="Arial"/>
                <a:ea typeface="+mj-ea"/>
                <a:cs typeface="+mj-cs"/>
              </a:rPr>
            </a:br>
            <a:r>
              <a:rPr lang="en-GB" sz="1500" dirty="0">
                <a:solidFill>
                  <a:srgbClr val="00518E"/>
                </a:solidFill>
                <a:latin typeface="Arial"/>
                <a:ea typeface="+mj-ea"/>
                <a:cs typeface="+mj-cs"/>
              </a:rPr>
              <a:t>Building Clinical Leadership &amp; delivering proportionate matched care </a:t>
            </a:r>
            <a:endParaRPr lang="en-GB" sz="1500" dirty="0">
              <a:solidFill>
                <a:srgbClr val="00518E"/>
              </a:solidFill>
            </a:endParaRPr>
          </a:p>
        </p:txBody>
      </p:sp>
      <p:pic>
        <p:nvPicPr>
          <p:cNvPr id="3" name="Content Placeholder 3">
            <a:extLst>
              <a:ext uri="{FF2B5EF4-FFF2-40B4-BE49-F238E27FC236}">
                <a16:creationId xmlns:a16="http://schemas.microsoft.com/office/drawing/2014/main" id="{4CA92F9A-550B-C783-F2D0-79DBBAA4F861}"/>
              </a:ext>
            </a:extLst>
          </p:cNvPr>
          <p:cNvPicPr>
            <a:picLocks noChangeAspect="1"/>
          </p:cNvPicPr>
          <p:nvPr/>
        </p:nvPicPr>
        <p:blipFill>
          <a:blip r:embed="rId3"/>
          <a:stretch>
            <a:fillRect/>
          </a:stretch>
        </p:blipFill>
        <p:spPr>
          <a:xfrm>
            <a:off x="945883" y="2348880"/>
            <a:ext cx="7145244" cy="2825733"/>
          </a:xfrm>
          <a:prstGeom prst="rect">
            <a:avLst/>
          </a:prstGeom>
        </p:spPr>
      </p:pic>
      <p:sp>
        <p:nvSpPr>
          <p:cNvPr id="5" name="TextBox 4">
            <a:extLst>
              <a:ext uri="{FF2B5EF4-FFF2-40B4-BE49-F238E27FC236}">
                <a16:creationId xmlns:a16="http://schemas.microsoft.com/office/drawing/2014/main" id="{3812C963-1487-17E2-3697-7BB9FA0DAA43}"/>
              </a:ext>
            </a:extLst>
          </p:cNvPr>
          <p:cNvSpPr txBox="1"/>
          <p:nvPr/>
        </p:nvSpPr>
        <p:spPr>
          <a:xfrm>
            <a:off x="6462210" y="5463246"/>
            <a:ext cx="2545997" cy="323165"/>
          </a:xfrm>
          <a:prstGeom prst="rect">
            <a:avLst/>
          </a:prstGeom>
          <a:noFill/>
        </p:spPr>
        <p:txBody>
          <a:bodyPr wrap="square" rtlCol="0">
            <a:spAutoFit/>
          </a:bodyPr>
          <a:lstStyle/>
          <a:p>
            <a:pPr defTabSz="576056"/>
            <a:r>
              <a:rPr lang="en-GB" sz="750" dirty="0">
                <a:solidFill>
                  <a:srgbClr val="000000"/>
                </a:solidFill>
                <a:latin typeface="Arial"/>
              </a:rPr>
              <a:t>Thanks to Karen Poole, AHP Consultant Rehab &amp; </a:t>
            </a:r>
          </a:p>
          <a:p>
            <a:pPr defTabSz="576056"/>
            <a:r>
              <a:rPr lang="en-GB" sz="750" dirty="0">
                <a:solidFill>
                  <a:srgbClr val="000000"/>
                </a:solidFill>
                <a:latin typeface="Arial"/>
              </a:rPr>
              <a:t>Sussex Clinical Lead for Rehab </a:t>
            </a:r>
          </a:p>
        </p:txBody>
      </p:sp>
    </p:spTree>
    <p:extLst>
      <p:ext uri="{BB962C8B-B14F-4D97-AF65-F5344CB8AC3E}">
        <p14:creationId xmlns:p14="http://schemas.microsoft.com/office/powerpoint/2010/main" val="1277710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22176-5FEF-2FAD-5C6B-E58D8C1D746F}"/>
              </a:ext>
            </a:extLst>
          </p:cNvPr>
          <p:cNvSpPr>
            <a:spLocks noGrp="1"/>
          </p:cNvSpPr>
          <p:nvPr>
            <p:ph type="title"/>
          </p:nvPr>
        </p:nvSpPr>
        <p:spPr>
          <a:xfrm>
            <a:off x="1308347" y="1272715"/>
            <a:ext cx="6382561" cy="678809"/>
          </a:xfrm>
        </p:spPr>
        <p:txBody>
          <a:bodyPr/>
          <a:lstStyle/>
          <a:p>
            <a:pPr algn="l"/>
            <a:r>
              <a:rPr lang="en-GB" sz="2357" dirty="0">
                <a:solidFill>
                  <a:srgbClr val="00518E"/>
                </a:solidFill>
              </a:rPr>
              <a:t>Workforce Transformation Principles </a:t>
            </a:r>
          </a:p>
        </p:txBody>
      </p:sp>
      <p:sp>
        <p:nvSpPr>
          <p:cNvPr id="25" name="TextBox 24">
            <a:extLst>
              <a:ext uri="{FF2B5EF4-FFF2-40B4-BE49-F238E27FC236}">
                <a16:creationId xmlns:a16="http://schemas.microsoft.com/office/drawing/2014/main" id="{0A33D70C-7C2F-434A-D2FE-1890996D38E3}"/>
              </a:ext>
            </a:extLst>
          </p:cNvPr>
          <p:cNvSpPr txBox="1"/>
          <p:nvPr/>
        </p:nvSpPr>
        <p:spPr>
          <a:xfrm>
            <a:off x="2430930" y="3273529"/>
            <a:ext cx="1167319" cy="825419"/>
          </a:xfrm>
          <a:prstGeom prst="rect">
            <a:avLst/>
          </a:prstGeom>
          <a:noFill/>
        </p:spPr>
        <p:txBody>
          <a:bodyPr wrap="square" rtlCol="0">
            <a:spAutoFit/>
          </a:bodyPr>
          <a:lstStyle/>
          <a:p>
            <a:pPr algn="ctr" defTabSz="576056"/>
            <a:r>
              <a:rPr lang="en-GB" sz="1588" dirty="0">
                <a:solidFill>
                  <a:srgbClr val="FFFFFF"/>
                </a:solidFill>
                <a:latin typeface="Arial"/>
              </a:rPr>
              <a:t>Train, Retain, Reform </a:t>
            </a:r>
          </a:p>
        </p:txBody>
      </p:sp>
      <p:grpSp>
        <p:nvGrpSpPr>
          <p:cNvPr id="3" name="Group 2">
            <a:extLst>
              <a:ext uri="{FF2B5EF4-FFF2-40B4-BE49-F238E27FC236}">
                <a16:creationId xmlns:a16="http://schemas.microsoft.com/office/drawing/2014/main" id="{97862FDF-4A0A-F81E-0A53-3BE27DCED74E}"/>
              </a:ext>
            </a:extLst>
          </p:cNvPr>
          <p:cNvGrpSpPr/>
          <p:nvPr/>
        </p:nvGrpSpPr>
        <p:grpSpPr>
          <a:xfrm>
            <a:off x="1335077" y="2021853"/>
            <a:ext cx="1399567" cy="3539823"/>
            <a:chOff x="1531443" y="2147243"/>
            <a:chExt cx="2612525" cy="6607669"/>
          </a:xfrm>
        </p:grpSpPr>
        <p:sp>
          <p:nvSpPr>
            <p:cNvPr id="4" name="Rectangle 3">
              <a:extLst>
                <a:ext uri="{FF2B5EF4-FFF2-40B4-BE49-F238E27FC236}">
                  <a16:creationId xmlns:a16="http://schemas.microsoft.com/office/drawing/2014/main" id="{F644EF0C-1FBE-06AF-E6F6-06FDA10F6BA4}"/>
                </a:ext>
              </a:extLst>
            </p:cNvPr>
            <p:cNvSpPr/>
            <p:nvPr/>
          </p:nvSpPr>
          <p:spPr>
            <a:xfrm>
              <a:off x="1531443" y="2147243"/>
              <a:ext cx="2612525" cy="648251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76056"/>
              <a:endParaRPr lang="en-GB" sz="1588">
                <a:solidFill>
                  <a:srgbClr val="FFFFFF"/>
                </a:solidFill>
                <a:latin typeface="Arial"/>
              </a:endParaRPr>
            </a:p>
          </p:txBody>
        </p:sp>
        <p:pic>
          <p:nvPicPr>
            <p:cNvPr id="11" name="Picture 10">
              <a:extLst>
                <a:ext uri="{FF2B5EF4-FFF2-40B4-BE49-F238E27FC236}">
                  <a16:creationId xmlns:a16="http://schemas.microsoft.com/office/drawing/2014/main" id="{E4C6895E-D658-BE59-2CA6-299D4E9BC84A}"/>
                </a:ext>
              </a:extLst>
            </p:cNvPr>
            <p:cNvPicPr>
              <a:picLocks noChangeAspect="1"/>
            </p:cNvPicPr>
            <p:nvPr/>
          </p:nvPicPr>
          <p:blipFill rotWithShape="1">
            <a:blip r:embed="rId3"/>
            <a:srcRect l="6828" r="5461"/>
            <a:stretch/>
          </p:blipFill>
          <p:spPr>
            <a:xfrm>
              <a:off x="1863987" y="2366963"/>
              <a:ext cx="1922952" cy="1750742"/>
            </a:xfrm>
            <a:prstGeom prst="rect">
              <a:avLst/>
            </a:prstGeom>
          </p:spPr>
        </p:pic>
        <p:sp>
          <p:nvSpPr>
            <p:cNvPr id="24" name="TextBox 23">
              <a:extLst>
                <a:ext uri="{FF2B5EF4-FFF2-40B4-BE49-F238E27FC236}">
                  <a16:creationId xmlns:a16="http://schemas.microsoft.com/office/drawing/2014/main" id="{2803C37C-F599-350A-3797-1FA7FB80FCA7}"/>
                </a:ext>
              </a:extLst>
            </p:cNvPr>
            <p:cNvSpPr txBox="1"/>
            <p:nvPr/>
          </p:nvSpPr>
          <p:spPr>
            <a:xfrm>
              <a:off x="1752841" y="4439110"/>
              <a:ext cx="2178995" cy="1540782"/>
            </a:xfrm>
            <a:prstGeom prst="rect">
              <a:avLst/>
            </a:prstGeom>
            <a:noFill/>
          </p:spPr>
          <p:txBody>
            <a:bodyPr wrap="square" rtlCol="0">
              <a:spAutoFit/>
            </a:bodyPr>
            <a:lstStyle/>
            <a:p>
              <a:pPr algn="ctr" defTabSz="576056"/>
              <a:r>
                <a:rPr lang="en-GB" sz="1588" dirty="0">
                  <a:solidFill>
                    <a:srgbClr val="FFFFFF"/>
                  </a:solidFill>
                  <a:latin typeface="Arial"/>
                </a:rPr>
                <a:t>Clinical Leadership </a:t>
              </a:r>
            </a:p>
          </p:txBody>
        </p:sp>
        <p:cxnSp>
          <p:nvCxnSpPr>
            <p:cNvPr id="32" name="Straight Connector 31">
              <a:extLst>
                <a:ext uri="{FF2B5EF4-FFF2-40B4-BE49-F238E27FC236}">
                  <a16:creationId xmlns:a16="http://schemas.microsoft.com/office/drawing/2014/main" id="{813D8238-2675-FD05-4E26-A52C6F2C3499}"/>
                </a:ext>
              </a:extLst>
            </p:cNvPr>
            <p:cNvCxnSpPr>
              <a:cxnSpLocks/>
            </p:cNvCxnSpPr>
            <p:nvPr/>
          </p:nvCxnSpPr>
          <p:spPr>
            <a:xfrm>
              <a:off x="1671815" y="5624522"/>
              <a:ext cx="2358061" cy="1"/>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B7C81A40-1892-D8FC-12D8-5CB79E1D99A2}"/>
                </a:ext>
              </a:extLst>
            </p:cNvPr>
            <p:cNvSpPr txBox="1"/>
            <p:nvPr/>
          </p:nvSpPr>
          <p:spPr>
            <a:xfrm>
              <a:off x="1641171" y="5905072"/>
              <a:ext cx="2358061" cy="2849840"/>
            </a:xfrm>
            <a:prstGeom prst="rect">
              <a:avLst/>
            </a:prstGeom>
            <a:noFill/>
          </p:spPr>
          <p:txBody>
            <a:bodyPr wrap="square" rtlCol="0">
              <a:spAutoFit/>
            </a:bodyPr>
            <a:lstStyle/>
            <a:p>
              <a:pPr algn="ctr" defTabSz="576056"/>
              <a:r>
                <a:rPr lang="en-GB" sz="857" dirty="0">
                  <a:solidFill>
                    <a:srgbClr val="FFFFFF"/>
                  </a:solidFill>
                  <a:latin typeface="Arial"/>
                </a:rPr>
                <a:t>Clinical Leadership through consultant, advance practice and communities of practice. Building  diverse clinical care professional leadership at all system, place, organisation and ICT.  </a:t>
              </a:r>
            </a:p>
            <a:p>
              <a:pPr algn="ctr" defTabSz="576056"/>
              <a:endParaRPr lang="en-GB" sz="750" dirty="0">
                <a:solidFill>
                  <a:srgbClr val="FFFFFF"/>
                </a:solidFill>
                <a:latin typeface="Arial"/>
              </a:endParaRPr>
            </a:p>
          </p:txBody>
        </p:sp>
      </p:grpSp>
      <p:grpSp>
        <p:nvGrpSpPr>
          <p:cNvPr id="9" name="Group 8">
            <a:extLst>
              <a:ext uri="{FF2B5EF4-FFF2-40B4-BE49-F238E27FC236}">
                <a16:creationId xmlns:a16="http://schemas.microsoft.com/office/drawing/2014/main" id="{A6EC8991-F322-1AB8-08F8-93911F8D01DE}"/>
              </a:ext>
            </a:extLst>
          </p:cNvPr>
          <p:cNvGrpSpPr/>
          <p:nvPr/>
        </p:nvGrpSpPr>
        <p:grpSpPr>
          <a:xfrm>
            <a:off x="6402161" y="2021854"/>
            <a:ext cx="1475844" cy="3472774"/>
            <a:chOff x="6868722" y="2178986"/>
            <a:chExt cx="2754909" cy="6482511"/>
          </a:xfrm>
        </p:grpSpPr>
        <p:sp>
          <p:nvSpPr>
            <p:cNvPr id="6" name="Rectangle 5">
              <a:extLst>
                <a:ext uri="{FF2B5EF4-FFF2-40B4-BE49-F238E27FC236}">
                  <a16:creationId xmlns:a16="http://schemas.microsoft.com/office/drawing/2014/main" id="{DB5C76BF-DFED-337F-DDA3-463491D94313}"/>
                </a:ext>
              </a:extLst>
            </p:cNvPr>
            <p:cNvSpPr/>
            <p:nvPr/>
          </p:nvSpPr>
          <p:spPr>
            <a:xfrm>
              <a:off x="6934198" y="2178986"/>
              <a:ext cx="2612525" cy="648251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76056"/>
              <a:endParaRPr lang="en-GB" sz="1588">
                <a:solidFill>
                  <a:srgbClr val="FFFFFF"/>
                </a:solidFill>
                <a:latin typeface="Arial"/>
              </a:endParaRPr>
            </a:p>
          </p:txBody>
        </p:sp>
        <p:pic>
          <p:nvPicPr>
            <p:cNvPr id="15" name="Picture 14">
              <a:extLst>
                <a:ext uri="{FF2B5EF4-FFF2-40B4-BE49-F238E27FC236}">
                  <a16:creationId xmlns:a16="http://schemas.microsoft.com/office/drawing/2014/main" id="{52C0613F-5BDB-130E-D2F1-BC79B29458D1}"/>
                </a:ext>
              </a:extLst>
            </p:cNvPr>
            <p:cNvPicPr>
              <a:picLocks noChangeAspect="1"/>
            </p:cNvPicPr>
            <p:nvPr/>
          </p:nvPicPr>
          <p:blipFill rotWithShape="1">
            <a:blip r:embed="rId4">
              <a:duotone>
                <a:prstClr val="black"/>
                <a:schemeClr val="accent1">
                  <a:tint val="45000"/>
                  <a:satMod val="400000"/>
                </a:schemeClr>
              </a:duotone>
            </a:blip>
            <a:srcRect l="4439" r="6746"/>
            <a:stretch/>
          </p:blipFill>
          <p:spPr>
            <a:xfrm>
              <a:off x="7270321" y="2427332"/>
              <a:ext cx="1913043" cy="1692792"/>
            </a:xfrm>
            <a:prstGeom prst="rect">
              <a:avLst/>
            </a:prstGeom>
          </p:spPr>
        </p:pic>
        <p:sp>
          <p:nvSpPr>
            <p:cNvPr id="26" name="TextBox 25">
              <a:extLst>
                <a:ext uri="{FF2B5EF4-FFF2-40B4-BE49-F238E27FC236}">
                  <a16:creationId xmlns:a16="http://schemas.microsoft.com/office/drawing/2014/main" id="{D91B87D7-F694-B84D-CE2C-139EA2C6C3ED}"/>
                </a:ext>
              </a:extLst>
            </p:cNvPr>
            <p:cNvSpPr txBox="1"/>
            <p:nvPr/>
          </p:nvSpPr>
          <p:spPr>
            <a:xfrm>
              <a:off x="6868722" y="4553474"/>
              <a:ext cx="2754909" cy="1034130"/>
            </a:xfrm>
            <a:prstGeom prst="rect">
              <a:avLst/>
            </a:prstGeom>
            <a:noFill/>
          </p:spPr>
          <p:txBody>
            <a:bodyPr wrap="square" rtlCol="0">
              <a:spAutoFit/>
            </a:bodyPr>
            <a:lstStyle/>
            <a:p>
              <a:pPr algn="ctr" defTabSz="576056"/>
              <a:r>
                <a:rPr lang="en-GB" sz="1500" dirty="0">
                  <a:solidFill>
                    <a:srgbClr val="FFFFFF"/>
                  </a:solidFill>
                  <a:latin typeface="Arial"/>
                </a:rPr>
                <a:t>Interdisciplinary Approach </a:t>
              </a:r>
            </a:p>
          </p:txBody>
        </p:sp>
        <p:cxnSp>
          <p:nvCxnSpPr>
            <p:cNvPr id="36" name="Straight Connector 35">
              <a:extLst>
                <a:ext uri="{FF2B5EF4-FFF2-40B4-BE49-F238E27FC236}">
                  <a16:creationId xmlns:a16="http://schemas.microsoft.com/office/drawing/2014/main" id="{E67EB5E6-EC8D-DF80-C73B-4A5E18676001}"/>
                </a:ext>
              </a:extLst>
            </p:cNvPr>
            <p:cNvCxnSpPr>
              <a:cxnSpLocks/>
            </p:cNvCxnSpPr>
            <p:nvPr/>
          </p:nvCxnSpPr>
          <p:spPr>
            <a:xfrm>
              <a:off x="7069378" y="5624521"/>
              <a:ext cx="2358061" cy="1"/>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4203BAF3-9AEB-370E-9D65-C4108BF5D96B}"/>
                </a:ext>
              </a:extLst>
            </p:cNvPr>
            <p:cNvSpPr txBox="1"/>
            <p:nvPr/>
          </p:nvSpPr>
          <p:spPr>
            <a:xfrm>
              <a:off x="7206535" y="5971171"/>
              <a:ext cx="2067849" cy="2388073"/>
            </a:xfrm>
            <a:prstGeom prst="rect">
              <a:avLst/>
            </a:prstGeom>
            <a:noFill/>
          </p:spPr>
          <p:txBody>
            <a:bodyPr wrap="square" rtlCol="0">
              <a:spAutoFit/>
            </a:bodyPr>
            <a:lstStyle/>
            <a:p>
              <a:pPr algn="ctr" defTabSz="576056"/>
              <a:r>
                <a:rPr lang="en-GB" sz="964" dirty="0">
                  <a:solidFill>
                    <a:srgbClr val="FFFFFF"/>
                  </a:solidFill>
                  <a:latin typeface="Arial"/>
                </a:rPr>
                <a:t>Needs Based; Collaboration to enhance outcomes; Integrated care across services, providers &amp;  sectors – ICTs; </a:t>
              </a:r>
            </a:p>
          </p:txBody>
        </p:sp>
      </p:grpSp>
      <p:grpSp>
        <p:nvGrpSpPr>
          <p:cNvPr id="10" name="Group 9">
            <a:extLst>
              <a:ext uri="{FF2B5EF4-FFF2-40B4-BE49-F238E27FC236}">
                <a16:creationId xmlns:a16="http://schemas.microsoft.com/office/drawing/2014/main" id="{18F714FD-BD89-377D-9303-212D7DA89A78}"/>
              </a:ext>
            </a:extLst>
          </p:cNvPr>
          <p:cNvGrpSpPr/>
          <p:nvPr/>
        </p:nvGrpSpPr>
        <p:grpSpPr>
          <a:xfrm>
            <a:off x="4720260" y="2021854"/>
            <a:ext cx="1400749" cy="3472774"/>
            <a:chOff x="9645467" y="2178989"/>
            <a:chExt cx="2614731" cy="6482511"/>
          </a:xfrm>
        </p:grpSpPr>
        <p:sp>
          <p:nvSpPr>
            <p:cNvPr id="7" name="Rectangle 6">
              <a:extLst>
                <a:ext uri="{FF2B5EF4-FFF2-40B4-BE49-F238E27FC236}">
                  <a16:creationId xmlns:a16="http://schemas.microsoft.com/office/drawing/2014/main" id="{96E956F7-7C88-F597-EADD-AE5E6C0C4712}"/>
                </a:ext>
              </a:extLst>
            </p:cNvPr>
            <p:cNvSpPr/>
            <p:nvPr/>
          </p:nvSpPr>
          <p:spPr>
            <a:xfrm>
              <a:off x="9645467" y="2178989"/>
              <a:ext cx="2612525" cy="6482511"/>
            </a:xfrm>
            <a:prstGeom prst="rect">
              <a:avLst/>
            </a:prstGeom>
            <a:solidFill>
              <a:srgbClr val="1D9C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76056"/>
              <a:endParaRPr lang="en-GB" sz="1588">
                <a:solidFill>
                  <a:srgbClr val="FFFFFF"/>
                </a:solidFill>
                <a:latin typeface="Arial"/>
              </a:endParaRPr>
            </a:p>
          </p:txBody>
        </p:sp>
        <p:pic>
          <p:nvPicPr>
            <p:cNvPr id="17" name="Picture 16">
              <a:extLst>
                <a:ext uri="{FF2B5EF4-FFF2-40B4-BE49-F238E27FC236}">
                  <a16:creationId xmlns:a16="http://schemas.microsoft.com/office/drawing/2014/main" id="{E336CA45-71CE-C9F8-EDFF-27F57DA3CB68}"/>
                </a:ext>
              </a:extLst>
            </p:cNvPr>
            <p:cNvPicPr>
              <a:picLocks noChangeAspect="1"/>
            </p:cNvPicPr>
            <p:nvPr/>
          </p:nvPicPr>
          <p:blipFill rotWithShape="1">
            <a:blip r:embed="rId5"/>
            <a:srcRect l="7385" r="5503"/>
            <a:stretch/>
          </p:blipFill>
          <p:spPr>
            <a:xfrm>
              <a:off x="9975904" y="2394356"/>
              <a:ext cx="1913043" cy="1692792"/>
            </a:xfrm>
            <a:prstGeom prst="rect">
              <a:avLst/>
            </a:prstGeom>
          </p:spPr>
        </p:pic>
        <p:sp>
          <p:nvSpPr>
            <p:cNvPr id="27" name="TextBox 26">
              <a:extLst>
                <a:ext uri="{FF2B5EF4-FFF2-40B4-BE49-F238E27FC236}">
                  <a16:creationId xmlns:a16="http://schemas.microsoft.com/office/drawing/2014/main" id="{7B9C2E87-DB42-BEF2-B771-F8F50D8EE1B3}"/>
                </a:ext>
              </a:extLst>
            </p:cNvPr>
            <p:cNvSpPr txBox="1"/>
            <p:nvPr/>
          </p:nvSpPr>
          <p:spPr>
            <a:xfrm>
              <a:off x="9685378" y="4524760"/>
              <a:ext cx="2574820" cy="1084640"/>
            </a:xfrm>
            <a:prstGeom prst="rect">
              <a:avLst/>
            </a:prstGeom>
            <a:noFill/>
          </p:spPr>
          <p:txBody>
            <a:bodyPr wrap="square" rtlCol="0">
              <a:spAutoFit/>
            </a:bodyPr>
            <a:lstStyle/>
            <a:p>
              <a:pPr algn="ctr" defTabSz="576056"/>
              <a:r>
                <a:rPr lang="en-GB" sz="1588" dirty="0">
                  <a:solidFill>
                    <a:srgbClr val="FFFFFF"/>
                  </a:solidFill>
                  <a:latin typeface="Arial"/>
                </a:rPr>
                <a:t>Personalised Care </a:t>
              </a:r>
            </a:p>
          </p:txBody>
        </p:sp>
        <p:pic>
          <p:nvPicPr>
            <p:cNvPr id="30" name="Picture 29">
              <a:extLst>
                <a:ext uri="{FF2B5EF4-FFF2-40B4-BE49-F238E27FC236}">
                  <a16:creationId xmlns:a16="http://schemas.microsoft.com/office/drawing/2014/main" id="{A81CAD19-E5B1-A3F3-E034-41205811EDD4}"/>
                </a:ext>
              </a:extLst>
            </p:cNvPr>
            <p:cNvPicPr>
              <a:picLocks noChangeAspect="1"/>
            </p:cNvPicPr>
            <p:nvPr/>
          </p:nvPicPr>
          <p:blipFill rotWithShape="1">
            <a:blip r:embed="rId6"/>
            <a:srcRect l="6791" t="5378"/>
            <a:stretch/>
          </p:blipFill>
          <p:spPr>
            <a:xfrm>
              <a:off x="10436493" y="2732521"/>
              <a:ext cx="1030471" cy="1001297"/>
            </a:xfrm>
            <a:prstGeom prst="rect">
              <a:avLst/>
            </a:prstGeom>
          </p:spPr>
        </p:pic>
        <p:cxnSp>
          <p:nvCxnSpPr>
            <p:cNvPr id="37" name="Straight Connector 36">
              <a:extLst>
                <a:ext uri="{FF2B5EF4-FFF2-40B4-BE49-F238E27FC236}">
                  <a16:creationId xmlns:a16="http://schemas.microsoft.com/office/drawing/2014/main" id="{EE4331A0-DF9A-B6EC-5480-68E1F277E93C}"/>
                </a:ext>
              </a:extLst>
            </p:cNvPr>
            <p:cNvCxnSpPr>
              <a:cxnSpLocks/>
            </p:cNvCxnSpPr>
            <p:nvPr/>
          </p:nvCxnSpPr>
          <p:spPr>
            <a:xfrm>
              <a:off x="9772696" y="5624521"/>
              <a:ext cx="2358061" cy="1"/>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20C5919-43F1-337C-B16C-E62B0BEC3CD6}"/>
                </a:ext>
              </a:extLst>
            </p:cNvPr>
            <p:cNvSpPr txBox="1"/>
            <p:nvPr/>
          </p:nvSpPr>
          <p:spPr>
            <a:xfrm>
              <a:off x="9862226" y="5949969"/>
              <a:ext cx="2268530" cy="2388073"/>
            </a:xfrm>
            <a:prstGeom prst="rect">
              <a:avLst/>
            </a:prstGeom>
            <a:noFill/>
          </p:spPr>
          <p:txBody>
            <a:bodyPr wrap="square" rtlCol="0">
              <a:spAutoFit/>
            </a:bodyPr>
            <a:lstStyle/>
            <a:p>
              <a:pPr algn="ctr" defTabSz="576056"/>
              <a:r>
                <a:rPr lang="en-GB" sz="964" dirty="0">
                  <a:solidFill>
                    <a:srgbClr val="FFFFFF"/>
                  </a:solidFill>
                  <a:latin typeface="Arial"/>
                </a:rPr>
                <a:t>Building Peer Leadership; Personalised Care Champions  Care coordination. Embedding personalised care training </a:t>
              </a:r>
            </a:p>
          </p:txBody>
        </p:sp>
      </p:grpSp>
      <p:grpSp>
        <p:nvGrpSpPr>
          <p:cNvPr id="14" name="Group 13">
            <a:extLst>
              <a:ext uri="{FF2B5EF4-FFF2-40B4-BE49-F238E27FC236}">
                <a16:creationId xmlns:a16="http://schemas.microsoft.com/office/drawing/2014/main" id="{59FEB8C3-E0E2-2046-5862-243168C68752}"/>
              </a:ext>
            </a:extLst>
          </p:cNvPr>
          <p:cNvGrpSpPr/>
          <p:nvPr/>
        </p:nvGrpSpPr>
        <p:grpSpPr>
          <a:xfrm>
            <a:off x="3038359" y="2021854"/>
            <a:ext cx="1399567" cy="3472774"/>
            <a:chOff x="12357069" y="2202023"/>
            <a:chExt cx="2612525" cy="6482511"/>
          </a:xfrm>
        </p:grpSpPr>
        <p:sp>
          <p:nvSpPr>
            <p:cNvPr id="8" name="Rectangle 7">
              <a:extLst>
                <a:ext uri="{FF2B5EF4-FFF2-40B4-BE49-F238E27FC236}">
                  <a16:creationId xmlns:a16="http://schemas.microsoft.com/office/drawing/2014/main" id="{616889FB-D9E5-12A8-9C06-09EF76DB90C7}"/>
                </a:ext>
              </a:extLst>
            </p:cNvPr>
            <p:cNvSpPr/>
            <p:nvPr/>
          </p:nvSpPr>
          <p:spPr>
            <a:xfrm>
              <a:off x="12357069" y="2202023"/>
              <a:ext cx="2612525" cy="6482511"/>
            </a:xfrm>
            <a:prstGeom prst="rect">
              <a:avLst/>
            </a:prstGeom>
            <a:solidFill>
              <a:srgbClr val="CC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576056"/>
              <a:endParaRPr lang="en-GB" sz="1588">
                <a:solidFill>
                  <a:srgbClr val="FFFFFF"/>
                </a:solidFill>
                <a:latin typeface="Arial"/>
              </a:endParaRPr>
            </a:p>
          </p:txBody>
        </p:sp>
        <p:pic>
          <p:nvPicPr>
            <p:cNvPr id="19" name="Picture 18">
              <a:extLst>
                <a:ext uri="{FF2B5EF4-FFF2-40B4-BE49-F238E27FC236}">
                  <a16:creationId xmlns:a16="http://schemas.microsoft.com/office/drawing/2014/main" id="{CC1060E1-0B80-99E0-78D5-216B094B64BD}"/>
                </a:ext>
              </a:extLst>
            </p:cNvPr>
            <p:cNvPicPr>
              <a:picLocks noChangeAspect="1"/>
            </p:cNvPicPr>
            <p:nvPr/>
          </p:nvPicPr>
          <p:blipFill rotWithShape="1">
            <a:blip r:embed="rId7"/>
            <a:srcRect l="9820" r="7957"/>
            <a:stretch/>
          </p:blipFill>
          <p:spPr>
            <a:xfrm>
              <a:off x="12856224" y="2417393"/>
              <a:ext cx="1661485" cy="1692793"/>
            </a:xfrm>
            <a:prstGeom prst="rect">
              <a:avLst/>
            </a:prstGeom>
          </p:spPr>
        </p:pic>
        <p:pic>
          <p:nvPicPr>
            <p:cNvPr id="23" name="Picture 22">
              <a:extLst>
                <a:ext uri="{FF2B5EF4-FFF2-40B4-BE49-F238E27FC236}">
                  <a16:creationId xmlns:a16="http://schemas.microsoft.com/office/drawing/2014/main" id="{0373B1CA-F1E1-F15C-236D-85F33D2B39A6}"/>
                </a:ext>
              </a:extLst>
            </p:cNvPr>
            <p:cNvPicPr>
              <a:picLocks noChangeAspect="1"/>
            </p:cNvPicPr>
            <p:nvPr/>
          </p:nvPicPr>
          <p:blipFill rotWithShape="1">
            <a:blip r:embed="rId8"/>
            <a:srcRect l="13654" t="3240"/>
            <a:stretch/>
          </p:blipFill>
          <p:spPr>
            <a:xfrm>
              <a:off x="13219236" y="2732522"/>
              <a:ext cx="926073" cy="932189"/>
            </a:xfrm>
            <a:prstGeom prst="rect">
              <a:avLst/>
            </a:prstGeom>
          </p:spPr>
        </p:pic>
        <p:sp>
          <p:nvSpPr>
            <p:cNvPr id="28" name="TextBox 27">
              <a:extLst>
                <a:ext uri="{FF2B5EF4-FFF2-40B4-BE49-F238E27FC236}">
                  <a16:creationId xmlns:a16="http://schemas.microsoft.com/office/drawing/2014/main" id="{7EFC345F-8860-4531-6F22-4E92FC43AFB8}"/>
                </a:ext>
              </a:extLst>
            </p:cNvPr>
            <p:cNvSpPr txBox="1"/>
            <p:nvPr/>
          </p:nvSpPr>
          <p:spPr>
            <a:xfrm>
              <a:off x="12524832" y="4505826"/>
              <a:ext cx="2178995" cy="1084640"/>
            </a:xfrm>
            <a:prstGeom prst="rect">
              <a:avLst/>
            </a:prstGeom>
            <a:noFill/>
          </p:spPr>
          <p:txBody>
            <a:bodyPr wrap="square" rtlCol="0">
              <a:spAutoFit/>
            </a:bodyPr>
            <a:lstStyle/>
            <a:p>
              <a:pPr algn="ctr" defTabSz="576056"/>
              <a:r>
                <a:rPr lang="en-GB" sz="1588" dirty="0">
                  <a:solidFill>
                    <a:srgbClr val="FFFFFF"/>
                  </a:solidFill>
                  <a:latin typeface="Arial"/>
                </a:rPr>
                <a:t>QI Approach </a:t>
              </a:r>
            </a:p>
          </p:txBody>
        </p:sp>
        <p:cxnSp>
          <p:nvCxnSpPr>
            <p:cNvPr id="38" name="Straight Connector 37">
              <a:extLst>
                <a:ext uri="{FF2B5EF4-FFF2-40B4-BE49-F238E27FC236}">
                  <a16:creationId xmlns:a16="http://schemas.microsoft.com/office/drawing/2014/main" id="{D51C6C32-AA19-6170-7D86-BC002DE9A315}"/>
                </a:ext>
              </a:extLst>
            </p:cNvPr>
            <p:cNvCxnSpPr>
              <a:cxnSpLocks/>
            </p:cNvCxnSpPr>
            <p:nvPr/>
          </p:nvCxnSpPr>
          <p:spPr>
            <a:xfrm>
              <a:off x="12451124" y="5710838"/>
              <a:ext cx="2358061" cy="1"/>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3B0F159-0944-F14B-E12B-E8A3D402828F}"/>
                </a:ext>
              </a:extLst>
            </p:cNvPr>
            <p:cNvSpPr txBox="1"/>
            <p:nvPr/>
          </p:nvSpPr>
          <p:spPr>
            <a:xfrm>
              <a:off x="12490818" y="5862881"/>
              <a:ext cx="2392298" cy="2388073"/>
            </a:xfrm>
            <a:prstGeom prst="rect">
              <a:avLst/>
            </a:prstGeom>
            <a:noFill/>
          </p:spPr>
          <p:txBody>
            <a:bodyPr wrap="square" rtlCol="0">
              <a:spAutoFit/>
            </a:bodyPr>
            <a:lstStyle/>
            <a:p>
              <a:pPr algn="ctr" defTabSz="576056"/>
              <a:r>
                <a:rPr lang="en-GB" sz="964" dirty="0">
                  <a:solidFill>
                    <a:srgbClr val="FFFFFF"/>
                  </a:solidFill>
                  <a:latin typeface="Arial"/>
                </a:rPr>
                <a:t>Co-Design  &amp; Multiagency QI forum  aligned to Delivery &amp; Transformation Boards; </a:t>
              </a:r>
            </a:p>
            <a:p>
              <a:pPr algn="ctr" defTabSz="576056"/>
              <a:r>
                <a:rPr lang="en-GB" sz="964" dirty="0">
                  <a:solidFill>
                    <a:srgbClr val="FFFFFF"/>
                  </a:solidFill>
                  <a:latin typeface="Arial"/>
                </a:rPr>
                <a:t>Building QI capacity &amp; capabilities</a:t>
              </a:r>
            </a:p>
          </p:txBody>
        </p:sp>
      </p:grpSp>
    </p:spTree>
    <p:extLst>
      <p:ext uri="{BB962C8B-B14F-4D97-AF65-F5344CB8AC3E}">
        <p14:creationId xmlns:p14="http://schemas.microsoft.com/office/powerpoint/2010/main" val="3834868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1EB000E1-49C2-70E2-3342-D6689D29952A}"/>
              </a:ext>
            </a:extLst>
          </p:cNvPr>
          <p:cNvGraphicFramePr>
            <a:graphicFrameLocks noGrp="1"/>
          </p:cNvGraphicFramePr>
          <p:nvPr>
            <p:ph sz="quarter" idx="11"/>
          </p:nvPr>
        </p:nvGraphicFramePr>
        <p:xfrm>
          <a:off x="30905" y="913091"/>
          <a:ext cx="6249266" cy="4821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46A83FD-A59E-D64B-9C8D-B1EF415B3090}"/>
              </a:ext>
            </a:extLst>
          </p:cNvPr>
          <p:cNvPicPr>
            <a:picLocks noChangeAspect="1"/>
          </p:cNvPicPr>
          <p:nvPr/>
        </p:nvPicPr>
        <p:blipFill>
          <a:blip r:embed="rId8"/>
          <a:stretch>
            <a:fillRect/>
          </a:stretch>
        </p:blipFill>
        <p:spPr>
          <a:xfrm>
            <a:off x="5626084" y="4860761"/>
            <a:ext cx="651496" cy="587546"/>
          </a:xfrm>
          <a:prstGeom prst="rect">
            <a:avLst/>
          </a:prstGeom>
        </p:spPr>
      </p:pic>
      <p:pic>
        <p:nvPicPr>
          <p:cNvPr id="5" name="Picture 4">
            <a:extLst>
              <a:ext uri="{FF2B5EF4-FFF2-40B4-BE49-F238E27FC236}">
                <a16:creationId xmlns:a16="http://schemas.microsoft.com/office/drawing/2014/main" id="{2A049B1B-5F59-A9D8-187E-D01FC04BF061}"/>
              </a:ext>
            </a:extLst>
          </p:cNvPr>
          <p:cNvPicPr>
            <a:picLocks noChangeAspect="1"/>
          </p:cNvPicPr>
          <p:nvPr/>
        </p:nvPicPr>
        <p:blipFill>
          <a:blip r:embed="rId9"/>
          <a:stretch>
            <a:fillRect/>
          </a:stretch>
        </p:blipFill>
        <p:spPr>
          <a:xfrm>
            <a:off x="6459279" y="4751063"/>
            <a:ext cx="1598305" cy="806942"/>
          </a:xfrm>
          <a:prstGeom prst="rect">
            <a:avLst/>
          </a:prstGeom>
        </p:spPr>
      </p:pic>
      <p:pic>
        <p:nvPicPr>
          <p:cNvPr id="6" name="Picture 5">
            <a:extLst>
              <a:ext uri="{FF2B5EF4-FFF2-40B4-BE49-F238E27FC236}">
                <a16:creationId xmlns:a16="http://schemas.microsoft.com/office/drawing/2014/main" id="{C2069D19-2F20-A6A5-BD7D-A5DDBFC7BE3A}"/>
              </a:ext>
            </a:extLst>
          </p:cNvPr>
          <p:cNvPicPr>
            <a:picLocks noChangeAspect="1"/>
          </p:cNvPicPr>
          <p:nvPr/>
        </p:nvPicPr>
        <p:blipFill>
          <a:blip r:embed="rId10"/>
          <a:stretch>
            <a:fillRect/>
          </a:stretch>
        </p:blipFill>
        <p:spPr>
          <a:xfrm>
            <a:off x="8236693" y="4936216"/>
            <a:ext cx="436638" cy="436638"/>
          </a:xfrm>
          <a:prstGeom prst="rect">
            <a:avLst/>
          </a:prstGeom>
        </p:spPr>
      </p:pic>
      <p:pic>
        <p:nvPicPr>
          <p:cNvPr id="9" name="Picture 8">
            <a:extLst>
              <a:ext uri="{FF2B5EF4-FFF2-40B4-BE49-F238E27FC236}">
                <a16:creationId xmlns:a16="http://schemas.microsoft.com/office/drawing/2014/main" id="{AA6295F9-52C8-4CBC-5CAE-6E29902638DB}"/>
              </a:ext>
            </a:extLst>
          </p:cNvPr>
          <p:cNvPicPr>
            <a:picLocks noChangeAspect="1"/>
          </p:cNvPicPr>
          <p:nvPr/>
        </p:nvPicPr>
        <p:blipFill rotWithShape="1">
          <a:blip r:embed="rId11"/>
          <a:srcRect l="15246" r="4816" b="1"/>
          <a:stretch/>
        </p:blipFill>
        <p:spPr>
          <a:xfrm>
            <a:off x="6732835" y="2657486"/>
            <a:ext cx="1489180" cy="1453054"/>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529024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5EC987-05A1-DE71-AA97-2F2CBF621057}"/>
              </a:ext>
            </a:extLst>
          </p:cNvPr>
          <p:cNvSpPr>
            <a:spLocks noGrp="1"/>
          </p:cNvSpPr>
          <p:nvPr>
            <p:ph sz="quarter" idx="11"/>
          </p:nvPr>
        </p:nvSpPr>
        <p:spPr/>
        <p:txBody>
          <a:bodyPr/>
          <a:lstStyle/>
          <a:p>
            <a:r>
              <a:rPr lang="en-GB" sz="2143" dirty="0">
                <a:solidFill>
                  <a:srgbClr val="00518E"/>
                </a:solidFill>
              </a:rPr>
              <a:t>From theory to practice ………</a:t>
            </a:r>
          </a:p>
        </p:txBody>
      </p:sp>
      <p:pic>
        <p:nvPicPr>
          <p:cNvPr id="4" name="Picture 3">
            <a:extLst>
              <a:ext uri="{FF2B5EF4-FFF2-40B4-BE49-F238E27FC236}">
                <a16:creationId xmlns:a16="http://schemas.microsoft.com/office/drawing/2014/main" id="{F9FAE01E-13B6-4159-A801-FD1F50EA54D7}"/>
              </a:ext>
            </a:extLst>
          </p:cNvPr>
          <p:cNvPicPr>
            <a:picLocks noChangeAspect="1"/>
          </p:cNvPicPr>
          <p:nvPr/>
        </p:nvPicPr>
        <p:blipFill rotWithShape="1">
          <a:blip r:embed="rId3"/>
          <a:srcRect l="2844" t="24545" r="3077" b="8333"/>
          <a:stretch/>
        </p:blipFill>
        <p:spPr>
          <a:xfrm>
            <a:off x="290096" y="1731669"/>
            <a:ext cx="8268711" cy="3086317"/>
          </a:xfrm>
          <a:prstGeom prst="rect">
            <a:avLst/>
          </a:prstGeom>
        </p:spPr>
      </p:pic>
      <p:pic>
        <p:nvPicPr>
          <p:cNvPr id="13" name="Picture 12">
            <a:extLst>
              <a:ext uri="{FF2B5EF4-FFF2-40B4-BE49-F238E27FC236}">
                <a16:creationId xmlns:a16="http://schemas.microsoft.com/office/drawing/2014/main" id="{B39F0781-6355-679B-735F-E0B86E83D626}"/>
              </a:ext>
            </a:extLst>
          </p:cNvPr>
          <p:cNvPicPr>
            <a:picLocks noChangeAspect="1"/>
          </p:cNvPicPr>
          <p:nvPr/>
        </p:nvPicPr>
        <p:blipFill>
          <a:blip r:embed="rId4"/>
          <a:stretch>
            <a:fillRect/>
          </a:stretch>
        </p:blipFill>
        <p:spPr>
          <a:xfrm>
            <a:off x="5999301" y="5071700"/>
            <a:ext cx="2839527" cy="598149"/>
          </a:xfrm>
          <a:prstGeom prst="rect">
            <a:avLst/>
          </a:prstGeom>
        </p:spPr>
      </p:pic>
    </p:spTree>
    <p:extLst>
      <p:ext uri="{BB962C8B-B14F-4D97-AF65-F5344CB8AC3E}">
        <p14:creationId xmlns:p14="http://schemas.microsoft.com/office/powerpoint/2010/main" val="34329377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412080" y="2060848"/>
            <a:ext cx="8424862" cy="352839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1" i="0" u="none" strike="noStrike" kern="1200" cap="none" spc="0" normalizeH="0" baseline="0" noProof="0" dirty="0">
              <a:ln>
                <a:noFill/>
              </a:ln>
              <a:solidFill>
                <a:srgbClr val="5D2884"/>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GB" sz="4000" b="1" noProof="0" dirty="0">
                <a:solidFill>
                  <a:srgbClr val="5D2884"/>
                </a:solidFill>
              </a:rPr>
              <a:t>Lunch – resume 1:54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134" y="188640"/>
            <a:ext cx="1709936" cy="1709936"/>
          </a:xfrm>
          <a:prstGeom prst="rect">
            <a:avLst/>
          </a:prstGeom>
        </p:spPr>
      </p:pic>
    </p:spTree>
    <p:extLst>
      <p:ext uri="{BB962C8B-B14F-4D97-AF65-F5344CB8AC3E}">
        <p14:creationId xmlns:p14="http://schemas.microsoft.com/office/powerpoint/2010/main" val="370344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485AA-0EBE-FDBE-E659-DE1785ECD01F}"/>
              </a:ext>
            </a:extLst>
          </p:cNvPr>
          <p:cNvSpPr>
            <a:spLocks noGrp="1"/>
          </p:cNvSpPr>
          <p:nvPr>
            <p:ph type="title"/>
          </p:nvPr>
        </p:nvSpPr>
        <p:spPr>
          <a:xfrm>
            <a:off x="546199" y="1232771"/>
            <a:ext cx="7045013" cy="1350124"/>
          </a:xfrm>
        </p:spPr>
        <p:txBody>
          <a:bodyPr vert="horz" lIns="68580" tIns="34290" rIns="68580" bIns="34290" rtlCol="0" anchor="t">
            <a:normAutofit/>
          </a:bodyPr>
          <a:lstStyle/>
          <a:p>
            <a:pPr algn="r"/>
            <a:r>
              <a:rPr lang="en-US" sz="3000" b="1" dirty="0"/>
              <a:t>What do we mean by Health inequalities?</a:t>
            </a:r>
            <a:endParaRPr lang="en-US" sz="3000" dirty="0"/>
          </a:p>
        </p:txBody>
      </p:sp>
      <p:pic>
        <p:nvPicPr>
          <p:cNvPr id="6" name="Picture 5">
            <a:extLst>
              <a:ext uri="{FF2B5EF4-FFF2-40B4-BE49-F238E27FC236}">
                <a16:creationId xmlns:a16="http://schemas.microsoft.com/office/drawing/2014/main" id="{8C140F44-761B-3208-6B03-E5AD2B854581}"/>
              </a:ext>
            </a:extLst>
          </p:cNvPr>
          <p:cNvPicPr>
            <a:picLocks noChangeAspect="1"/>
          </p:cNvPicPr>
          <p:nvPr/>
        </p:nvPicPr>
        <p:blipFill>
          <a:blip r:embed="rId3"/>
          <a:stretch>
            <a:fillRect/>
          </a:stretch>
        </p:blipFill>
        <p:spPr>
          <a:xfrm>
            <a:off x="40014" y="899532"/>
            <a:ext cx="1012372" cy="333239"/>
          </a:xfrm>
          <a:prstGeom prst="rect">
            <a:avLst/>
          </a:prstGeom>
        </p:spPr>
      </p:pic>
      <p:sp>
        <p:nvSpPr>
          <p:cNvPr id="5" name="TextBox 4">
            <a:extLst>
              <a:ext uri="{FF2B5EF4-FFF2-40B4-BE49-F238E27FC236}">
                <a16:creationId xmlns:a16="http://schemas.microsoft.com/office/drawing/2014/main" id="{B624BB5F-4AA1-209C-B5DE-466E4E60D707}"/>
              </a:ext>
            </a:extLst>
          </p:cNvPr>
          <p:cNvSpPr txBox="1"/>
          <p:nvPr/>
        </p:nvSpPr>
        <p:spPr>
          <a:xfrm>
            <a:off x="724989" y="2425734"/>
            <a:ext cx="7225451" cy="1938992"/>
          </a:xfrm>
          <a:prstGeom prst="rect">
            <a:avLst/>
          </a:prstGeom>
          <a:noFill/>
        </p:spPr>
        <p:txBody>
          <a:bodyPr wrap="square">
            <a:spAutoFit/>
          </a:bodyPr>
          <a:lstStyle/>
          <a:p>
            <a:pPr defTabSz="342900"/>
            <a:r>
              <a:rPr lang="en-GB" sz="3000" dirty="0">
                <a:solidFill>
                  <a:srgbClr val="0E0E0E"/>
                </a:solidFill>
                <a:highlight>
                  <a:srgbClr val="F7F4F1"/>
                </a:highlight>
                <a:latin typeface="Inter"/>
              </a:rPr>
              <a:t>Health inequalities are differences in health across the population, and between different groups in society, that are systematic, unfair and avoidable.</a:t>
            </a:r>
            <a:endParaRPr lang="en-GB" sz="300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D522A9F5-F3DD-26D6-688C-1C66489E3BDE}"/>
              </a:ext>
            </a:extLst>
          </p:cNvPr>
          <p:cNvPicPr>
            <a:picLocks noChangeAspect="1"/>
          </p:cNvPicPr>
          <p:nvPr/>
        </p:nvPicPr>
        <p:blipFill>
          <a:blip r:embed="rId4"/>
          <a:stretch>
            <a:fillRect/>
          </a:stretch>
        </p:blipFill>
        <p:spPr>
          <a:xfrm>
            <a:off x="292894" y="4934443"/>
            <a:ext cx="4279106" cy="592931"/>
          </a:xfrm>
          <a:prstGeom prst="rect">
            <a:avLst/>
          </a:prstGeom>
        </p:spPr>
      </p:pic>
    </p:spTree>
    <p:extLst>
      <p:ext uri="{BB962C8B-B14F-4D97-AF65-F5344CB8AC3E}">
        <p14:creationId xmlns:p14="http://schemas.microsoft.com/office/powerpoint/2010/main" val="13894534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9531" y="2420888"/>
            <a:ext cx="8424938" cy="594066"/>
          </a:xfrm>
        </p:spPr>
        <p:txBody>
          <a:bodyPr>
            <a:normAutofit fontScale="90000"/>
          </a:bodyPr>
          <a:lstStyle/>
          <a:p>
            <a:r>
              <a:rPr lang="en-GB" dirty="0"/>
              <a:t>CSP SEC Health Inequalities – Pulmonary Rehabilitation Team Experience </a:t>
            </a:r>
          </a:p>
        </p:txBody>
      </p:sp>
      <p:sp>
        <p:nvSpPr>
          <p:cNvPr id="8" name="Text Placeholder 7"/>
          <p:cNvSpPr>
            <a:spLocks noGrp="1"/>
          </p:cNvSpPr>
          <p:nvPr>
            <p:ph type="body" sz="quarter" idx="10"/>
          </p:nvPr>
        </p:nvSpPr>
        <p:spPr/>
        <p:txBody>
          <a:bodyPr/>
          <a:lstStyle/>
          <a:p>
            <a:r>
              <a:rPr lang="en-GB" sz="1800" dirty="0"/>
              <a:t>Pramod </a:t>
            </a:r>
            <a:r>
              <a:rPr lang="en-GB" sz="1800" dirty="0" err="1"/>
              <a:t>Selkar</a:t>
            </a:r>
            <a:r>
              <a:rPr lang="en-GB" sz="1800" dirty="0"/>
              <a:t> &amp; Kate Savage</a:t>
            </a:r>
          </a:p>
          <a:p>
            <a:r>
              <a:rPr lang="en-GB" sz="1800" dirty="0"/>
              <a:t>Head of Service &amp; Senior Clinical Lead Physiotherapist</a:t>
            </a:r>
          </a:p>
          <a:p>
            <a:r>
              <a:rPr lang="en-GB" dirty="0"/>
              <a:t>2</a:t>
            </a:r>
            <a:r>
              <a:rPr lang="en-GB" baseline="30000" dirty="0"/>
              <a:t>nd</a:t>
            </a:r>
            <a:r>
              <a:rPr lang="en-GB" dirty="0"/>
              <a:t> May 2024</a:t>
            </a:r>
          </a:p>
        </p:txBody>
      </p:sp>
    </p:spTree>
    <p:extLst>
      <p:ext uri="{BB962C8B-B14F-4D97-AF65-F5344CB8AC3E}">
        <p14:creationId xmlns:p14="http://schemas.microsoft.com/office/powerpoint/2010/main" val="488792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C3DC0DE-33E3-49C8-904A-DC6254DE005D}"/>
              </a:ext>
            </a:extLst>
          </p:cNvPr>
          <p:cNvSpPr txBox="1"/>
          <p:nvPr/>
        </p:nvSpPr>
        <p:spPr>
          <a:xfrm>
            <a:off x="4571999" y="2413338"/>
            <a:ext cx="3888432" cy="2031325"/>
          </a:xfrm>
          <a:prstGeom prst="rect">
            <a:avLst/>
          </a:prstGeom>
          <a:noFill/>
        </p:spPr>
        <p:txBody>
          <a:bodyPr wrap="square" rtlCol="0">
            <a:spAutoFit/>
          </a:bodyPr>
          <a:lstStyle/>
          <a:p>
            <a:pPr defTabSz="914378">
              <a:defRPr/>
            </a:pPr>
            <a:r>
              <a:rPr lang="en-GB" b="1" dirty="0">
                <a:solidFill>
                  <a:prstClr val="black"/>
                </a:solidFill>
                <a:latin typeface="Calibri"/>
              </a:rPr>
              <a:t>Equality:</a:t>
            </a:r>
            <a:r>
              <a:rPr lang="en-GB" dirty="0">
                <a:solidFill>
                  <a:prstClr val="black"/>
                </a:solidFill>
                <a:latin typeface="Calibri"/>
              </a:rPr>
              <a:t> everyone is treated the same way regardless of need or any other individual difference</a:t>
            </a:r>
          </a:p>
          <a:p>
            <a:pPr defTabSz="914378">
              <a:defRPr/>
            </a:pPr>
            <a:endParaRPr lang="en-GB" dirty="0">
              <a:solidFill>
                <a:prstClr val="black"/>
              </a:solidFill>
              <a:latin typeface="Calibri"/>
            </a:endParaRPr>
          </a:p>
          <a:p>
            <a:pPr defTabSz="914378">
              <a:defRPr/>
            </a:pPr>
            <a:r>
              <a:rPr lang="en-GB" b="1" dirty="0">
                <a:solidFill>
                  <a:prstClr val="black"/>
                </a:solidFill>
                <a:latin typeface="Calibri"/>
              </a:rPr>
              <a:t>Equity:</a:t>
            </a:r>
            <a:r>
              <a:rPr lang="en-GB" dirty="0">
                <a:solidFill>
                  <a:prstClr val="black"/>
                </a:solidFill>
                <a:latin typeface="Calibri"/>
              </a:rPr>
              <a:t> everyone is provided with what they need to be able to attain their highest level of health </a:t>
            </a:r>
          </a:p>
        </p:txBody>
      </p:sp>
      <p:pic>
        <p:nvPicPr>
          <p:cNvPr id="10" name="Content Placeholder 9">
            <a:extLst>
              <a:ext uri="{FF2B5EF4-FFF2-40B4-BE49-F238E27FC236}">
                <a16:creationId xmlns:a16="http://schemas.microsoft.com/office/drawing/2014/main" id="{C9514EF2-A979-4941-9C7E-155C5CD8564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9198" y="2276872"/>
            <a:ext cx="3638746" cy="2729060"/>
          </a:xfrm>
          <a:effectLst>
            <a:outerShdw blurRad="50800" dist="38100" dir="2700000" algn="tl" rotWithShape="0">
              <a:prstClr val="black">
                <a:alpha val="40000"/>
              </a:prstClr>
            </a:outerShdw>
          </a:effectLst>
        </p:spPr>
      </p:pic>
      <p:sp>
        <p:nvSpPr>
          <p:cNvPr id="5" name="Title 2">
            <a:extLst>
              <a:ext uri="{FF2B5EF4-FFF2-40B4-BE49-F238E27FC236}">
                <a16:creationId xmlns:a16="http://schemas.microsoft.com/office/drawing/2014/main" id="{B87E4F94-DBAF-4685-AD03-43B61A081427}"/>
              </a:ext>
            </a:extLst>
          </p:cNvPr>
          <p:cNvSpPr txBox="1">
            <a:spLocks/>
          </p:cNvSpPr>
          <p:nvPr/>
        </p:nvSpPr>
        <p:spPr>
          <a:xfrm rot="21446222">
            <a:off x="-242163" y="1128231"/>
            <a:ext cx="5817347" cy="594066"/>
          </a:xfrm>
          <a:prstGeom prst="rect">
            <a:avLst/>
          </a:prstGeom>
          <a:solidFill>
            <a:srgbClr val="005EB8"/>
          </a:solidFill>
          <a:effectLst>
            <a:outerShdw blurRad="50800" dist="38100" dir="8100000" algn="tr" rotWithShape="0">
              <a:prstClr val="black">
                <a:alpha val="40000"/>
              </a:prstClr>
            </a:outerShdw>
          </a:effectLst>
        </p:spPr>
        <p:txBody>
          <a:bodyPr vert="horz" lIns="68580" tIns="34290" rIns="68580" bIns="34290" rtlCol="0" anchor="ctr">
            <a:normAutofit/>
          </a:bodyPr>
          <a:lstStyle>
            <a:lvl1pPr algn="l" defTabSz="1219170" rtl="0" eaLnBrk="1" latinLnBrk="0" hangingPunct="1">
              <a:spcBef>
                <a:spcPct val="0"/>
              </a:spcBef>
              <a:buNone/>
              <a:defRPr sz="4000" b="1" kern="1200">
                <a:solidFill>
                  <a:srgbClr val="005EB8"/>
                </a:solidFill>
                <a:latin typeface="Arial" panose="020B0604020202020204" pitchFamily="34" charset="0"/>
                <a:ea typeface="+mj-ea"/>
                <a:cs typeface="Arial" panose="020B0604020202020204" pitchFamily="34" charset="0"/>
              </a:defRPr>
            </a:lvl1pPr>
          </a:lstStyle>
          <a:p>
            <a:pPr algn="ctr" defTabSz="914355"/>
            <a:r>
              <a:rPr lang="en-GB" sz="3000" dirty="0">
                <a:solidFill>
                  <a:prstClr val="white"/>
                </a:solidFill>
              </a:rPr>
              <a:t>Health Equity</a:t>
            </a:r>
          </a:p>
        </p:txBody>
      </p:sp>
    </p:spTree>
    <p:extLst>
      <p:ext uri="{BB962C8B-B14F-4D97-AF65-F5344CB8AC3E}">
        <p14:creationId xmlns:p14="http://schemas.microsoft.com/office/powerpoint/2010/main" val="2655051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0-#ppt_w/2"/>
                                          </p:val>
                                        </p:tav>
                                        <p:tav tm="100000">
                                          <p:val>
                                            <p:strVal val="#ppt_x"/>
                                          </p:val>
                                        </p:tav>
                                      </p:tavLst>
                                    </p:anim>
                                    <p:anim calcmode="lin" valueType="num">
                                      <p:cBhvr additive="base">
                                        <p:cTn id="8" dur="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AB3150-0799-49B6-A72C-2524A0002A48}"/>
              </a:ext>
            </a:extLst>
          </p:cNvPr>
          <p:cNvSpPr>
            <a:spLocks noGrp="1"/>
          </p:cNvSpPr>
          <p:nvPr>
            <p:ph type="title"/>
          </p:nvPr>
        </p:nvSpPr>
        <p:spPr/>
        <p:txBody>
          <a:bodyPr/>
          <a:lstStyle/>
          <a:p>
            <a:r>
              <a:rPr lang="en-GB" dirty="0"/>
              <a:t>Information and Analysis</a:t>
            </a:r>
          </a:p>
        </p:txBody>
      </p:sp>
      <p:sp>
        <p:nvSpPr>
          <p:cNvPr id="3" name="Content Placeholder 2">
            <a:extLst>
              <a:ext uri="{FF2B5EF4-FFF2-40B4-BE49-F238E27FC236}">
                <a16:creationId xmlns:a16="http://schemas.microsoft.com/office/drawing/2014/main" id="{10E25A13-DE91-4C84-B3A7-887322E0DEE7}"/>
              </a:ext>
            </a:extLst>
          </p:cNvPr>
          <p:cNvSpPr>
            <a:spLocks noGrp="1"/>
          </p:cNvSpPr>
          <p:nvPr>
            <p:ph idx="1"/>
          </p:nvPr>
        </p:nvSpPr>
        <p:spPr/>
        <p:txBody>
          <a:bodyPr/>
          <a:lstStyle/>
          <a:p>
            <a:r>
              <a:rPr lang="en-GB" dirty="0"/>
              <a:t>Understanding of local population</a:t>
            </a:r>
          </a:p>
          <a:p>
            <a:r>
              <a:rPr lang="en-GB" dirty="0"/>
              <a:t>Barriers to access healthcare/ service</a:t>
            </a:r>
          </a:p>
          <a:p>
            <a:r>
              <a:rPr lang="en-GB" dirty="0"/>
              <a:t>Understanding service users issues </a:t>
            </a:r>
          </a:p>
        </p:txBody>
      </p:sp>
    </p:spTree>
    <p:extLst>
      <p:ext uri="{BB962C8B-B14F-4D97-AF65-F5344CB8AC3E}">
        <p14:creationId xmlns:p14="http://schemas.microsoft.com/office/powerpoint/2010/main" val="21647612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0AA5A50-3D52-4218-B107-A26FEB8F6F90}"/>
              </a:ext>
            </a:extLst>
          </p:cNvPr>
          <p:cNvPicPr>
            <a:picLocks noGrp="1" noChangeAspect="1"/>
          </p:cNvPicPr>
          <p:nvPr>
            <p:ph idx="4294967295"/>
          </p:nvPr>
        </p:nvPicPr>
        <p:blipFill>
          <a:blip r:embed="rId2"/>
          <a:stretch>
            <a:fillRect/>
          </a:stretch>
        </p:blipFill>
        <p:spPr>
          <a:xfrm>
            <a:off x="107504" y="1268761"/>
            <a:ext cx="6567752" cy="3802683"/>
          </a:xfrm>
          <a:prstGeom prst="rect">
            <a:avLst/>
          </a:prstGeom>
        </p:spPr>
      </p:pic>
    </p:spTree>
    <p:extLst>
      <p:ext uri="{BB962C8B-B14F-4D97-AF65-F5344CB8AC3E}">
        <p14:creationId xmlns:p14="http://schemas.microsoft.com/office/powerpoint/2010/main" val="1159389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1348-60E2-4C3E-8EF0-D45C626EE811}"/>
              </a:ext>
            </a:extLst>
          </p:cNvPr>
          <p:cNvSpPr>
            <a:spLocks noGrp="1"/>
          </p:cNvSpPr>
          <p:nvPr>
            <p:ph type="title"/>
          </p:nvPr>
        </p:nvSpPr>
        <p:spPr/>
        <p:txBody>
          <a:bodyPr/>
          <a:lstStyle/>
          <a:p>
            <a:r>
              <a:rPr lang="en-GB" dirty="0"/>
              <a:t>Systems &amp; Data collections </a:t>
            </a:r>
          </a:p>
        </p:txBody>
      </p:sp>
      <p:sp>
        <p:nvSpPr>
          <p:cNvPr id="3" name="Content Placeholder 2">
            <a:extLst>
              <a:ext uri="{FF2B5EF4-FFF2-40B4-BE49-F238E27FC236}">
                <a16:creationId xmlns:a16="http://schemas.microsoft.com/office/drawing/2014/main" id="{61C56DCE-2924-47B3-9D13-E9288D847441}"/>
              </a:ext>
            </a:extLst>
          </p:cNvPr>
          <p:cNvSpPr>
            <a:spLocks noGrp="1"/>
          </p:cNvSpPr>
          <p:nvPr>
            <p:ph idx="1"/>
          </p:nvPr>
        </p:nvSpPr>
        <p:spPr/>
        <p:txBody>
          <a:bodyPr/>
          <a:lstStyle/>
          <a:p>
            <a:r>
              <a:rPr lang="en-GB" dirty="0"/>
              <a:t>Power BI </a:t>
            </a:r>
          </a:p>
          <a:p>
            <a:r>
              <a:rPr lang="en-GB" dirty="0"/>
              <a:t>Collect Data through EPR</a:t>
            </a:r>
          </a:p>
          <a:p>
            <a:r>
              <a:rPr lang="en-GB" dirty="0"/>
              <a:t>Patient feedback / surveys</a:t>
            </a:r>
          </a:p>
          <a:p>
            <a:r>
              <a:rPr lang="en-GB" dirty="0"/>
              <a:t>Soft intelligence from staff  </a:t>
            </a:r>
          </a:p>
          <a:p>
            <a:endParaRPr lang="en-GB" dirty="0"/>
          </a:p>
        </p:txBody>
      </p:sp>
    </p:spTree>
    <p:extLst>
      <p:ext uri="{BB962C8B-B14F-4D97-AF65-F5344CB8AC3E}">
        <p14:creationId xmlns:p14="http://schemas.microsoft.com/office/powerpoint/2010/main" val="40137871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4B63-8AB8-4753-80F2-10D9CC063B4D}"/>
              </a:ext>
            </a:extLst>
          </p:cNvPr>
          <p:cNvSpPr>
            <a:spLocks noGrp="1"/>
          </p:cNvSpPr>
          <p:nvPr>
            <p:ph type="title"/>
          </p:nvPr>
        </p:nvSpPr>
        <p:spPr/>
        <p:txBody>
          <a:bodyPr/>
          <a:lstStyle/>
          <a:p>
            <a:r>
              <a:rPr lang="en-GB" dirty="0"/>
              <a:t>Ethnicity Recording </a:t>
            </a:r>
          </a:p>
        </p:txBody>
      </p:sp>
      <p:pic>
        <p:nvPicPr>
          <p:cNvPr id="4" name="Content Placeholder 3">
            <a:extLst>
              <a:ext uri="{FF2B5EF4-FFF2-40B4-BE49-F238E27FC236}">
                <a16:creationId xmlns:a16="http://schemas.microsoft.com/office/drawing/2014/main" id="{E5325B4A-AD12-47C0-A135-AF0FF76CBBE5}"/>
              </a:ext>
            </a:extLst>
          </p:cNvPr>
          <p:cNvPicPr>
            <a:picLocks noGrp="1" noChangeAspect="1"/>
          </p:cNvPicPr>
          <p:nvPr>
            <p:ph idx="1"/>
          </p:nvPr>
        </p:nvPicPr>
        <p:blipFill>
          <a:blip r:embed="rId2"/>
          <a:stretch>
            <a:fillRect/>
          </a:stretch>
        </p:blipFill>
        <p:spPr>
          <a:xfrm>
            <a:off x="628268" y="2755202"/>
            <a:ext cx="7887464" cy="2483517"/>
          </a:xfrm>
          <a:prstGeom prst="rect">
            <a:avLst/>
          </a:prstGeom>
        </p:spPr>
      </p:pic>
      <p:cxnSp>
        <p:nvCxnSpPr>
          <p:cNvPr id="5" name="Straight Arrow Connector 4">
            <a:extLst>
              <a:ext uri="{FF2B5EF4-FFF2-40B4-BE49-F238E27FC236}">
                <a16:creationId xmlns:a16="http://schemas.microsoft.com/office/drawing/2014/main" id="{77C4088E-A182-4152-B031-B6EB580C9B02}"/>
              </a:ext>
            </a:extLst>
          </p:cNvPr>
          <p:cNvCxnSpPr>
            <a:cxnSpLocks/>
          </p:cNvCxnSpPr>
          <p:nvPr/>
        </p:nvCxnSpPr>
        <p:spPr>
          <a:xfrm>
            <a:off x="1878901" y="2521352"/>
            <a:ext cx="0" cy="166467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6" name="TextBox 5">
            <a:extLst>
              <a:ext uri="{FF2B5EF4-FFF2-40B4-BE49-F238E27FC236}">
                <a16:creationId xmlns:a16="http://schemas.microsoft.com/office/drawing/2014/main" id="{65699536-59E5-4C46-9A6C-68C17717011F}"/>
              </a:ext>
            </a:extLst>
          </p:cNvPr>
          <p:cNvSpPr txBox="1"/>
          <p:nvPr/>
        </p:nvSpPr>
        <p:spPr>
          <a:xfrm>
            <a:off x="834785" y="2105853"/>
            <a:ext cx="2088232" cy="25391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050" dirty="0"/>
              <a:t>Service started ethnicity recording</a:t>
            </a:r>
          </a:p>
        </p:txBody>
      </p:sp>
    </p:spTree>
    <p:extLst>
      <p:ext uri="{BB962C8B-B14F-4D97-AF65-F5344CB8AC3E}">
        <p14:creationId xmlns:p14="http://schemas.microsoft.com/office/powerpoint/2010/main" val="3052321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510D-DB9A-4D5E-966C-B8FC3C418398}"/>
              </a:ext>
            </a:extLst>
          </p:cNvPr>
          <p:cNvSpPr>
            <a:spLocks noGrp="1"/>
          </p:cNvSpPr>
          <p:nvPr>
            <p:ph type="title"/>
          </p:nvPr>
        </p:nvSpPr>
        <p:spPr/>
        <p:txBody>
          <a:bodyPr/>
          <a:lstStyle/>
          <a:p>
            <a:r>
              <a:rPr lang="en-GB" dirty="0"/>
              <a:t>DNA Rate</a:t>
            </a:r>
          </a:p>
        </p:txBody>
      </p:sp>
      <p:pic>
        <p:nvPicPr>
          <p:cNvPr id="4" name="Content Placeholder 3">
            <a:extLst>
              <a:ext uri="{FF2B5EF4-FFF2-40B4-BE49-F238E27FC236}">
                <a16:creationId xmlns:a16="http://schemas.microsoft.com/office/drawing/2014/main" id="{67F852B7-C2EE-4A73-9E00-DD24B8D09C3F}"/>
              </a:ext>
            </a:extLst>
          </p:cNvPr>
          <p:cNvPicPr>
            <a:picLocks noGrp="1" noChangeAspect="1"/>
          </p:cNvPicPr>
          <p:nvPr>
            <p:ph idx="1"/>
          </p:nvPr>
        </p:nvPicPr>
        <p:blipFill>
          <a:blip r:embed="rId2"/>
          <a:stretch>
            <a:fillRect/>
          </a:stretch>
        </p:blipFill>
        <p:spPr>
          <a:xfrm>
            <a:off x="2135166" y="1268760"/>
            <a:ext cx="6613298" cy="4320480"/>
          </a:xfrm>
          <a:prstGeom prst="rect">
            <a:avLst/>
          </a:prstGeom>
        </p:spPr>
      </p:pic>
    </p:spTree>
    <p:extLst>
      <p:ext uri="{BB962C8B-B14F-4D97-AF65-F5344CB8AC3E}">
        <p14:creationId xmlns:p14="http://schemas.microsoft.com/office/powerpoint/2010/main" val="40560282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AE973-5726-4F44-AFFD-5CD44F836013}"/>
              </a:ext>
            </a:extLst>
          </p:cNvPr>
          <p:cNvSpPr>
            <a:spLocks noGrp="1"/>
          </p:cNvSpPr>
          <p:nvPr>
            <p:ph type="title"/>
          </p:nvPr>
        </p:nvSpPr>
        <p:spPr/>
        <p:txBody>
          <a:bodyPr/>
          <a:lstStyle/>
          <a:p>
            <a:r>
              <a:rPr lang="en-GB" dirty="0"/>
              <a:t>DNA by Deprivation </a:t>
            </a:r>
          </a:p>
        </p:txBody>
      </p:sp>
      <p:pic>
        <p:nvPicPr>
          <p:cNvPr id="4" name="Content Placeholder 3">
            <a:extLst>
              <a:ext uri="{FF2B5EF4-FFF2-40B4-BE49-F238E27FC236}">
                <a16:creationId xmlns:a16="http://schemas.microsoft.com/office/drawing/2014/main" id="{6D74CF4C-46B6-4688-B376-60CEC84935F1}"/>
              </a:ext>
            </a:extLst>
          </p:cNvPr>
          <p:cNvPicPr>
            <a:picLocks noGrp="1" noChangeAspect="1"/>
          </p:cNvPicPr>
          <p:nvPr>
            <p:ph idx="1"/>
          </p:nvPr>
        </p:nvPicPr>
        <p:blipFill>
          <a:blip r:embed="rId2"/>
          <a:stretch>
            <a:fillRect/>
          </a:stretch>
        </p:blipFill>
        <p:spPr>
          <a:xfrm>
            <a:off x="1415090" y="2701876"/>
            <a:ext cx="6458282" cy="1905098"/>
          </a:xfrm>
          <a:prstGeom prst="rect">
            <a:avLst/>
          </a:prstGeom>
        </p:spPr>
      </p:pic>
      <p:cxnSp>
        <p:nvCxnSpPr>
          <p:cNvPr id="6" name="Straight Arrow Connector 5">
            <a:extLst>
              <a:ext uri="{FF2B5EF4-FFF2-40B4-BE49-F238E27FC236}">
                <a16:creationId xmlns:a16="http://schemas.microsoft.com/office/drawing/2014/main" id="{0BB06370-5294-4376-B431-8522C3EE3073}"/>
              </a:ext>
            </a:extLst>
          </p:cNvPr>
          <p:cNvCxnSpPr/>
          <p:nvPr/>
        </p:nvCxnSpPr>
        <p:spPr>
          <a:xfrm>
            <a:off x="4211960" y="2132856"/>
            <a:ext cx="0" cy="93610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7" name="TextBox 6">
            <a:extLst>
              <a:ext uri="{FF2B5EF4-FFF2-40B4-BE49-F238E27FC236}">
                <a16:creationId xmlns:a16="http://schemas.microsoft.com/office/drawing/2014/main" id="{CAAACF14-BBF0-49FA-BBA1-56F5E7A04DC4}"/>
              </a:ext>
            </a:extLst>
          </p:cNvPr>
          <p:cNvSpPr txBox="1"/>
          <p:nvPr/>
        </p:nvSpPr>
        <p:spPr>
          <a:xfrm>
            <a:off x="3491880" y="1870883"/>
            <a:ext cx="1800200" cy="25391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GB" sz="1050" dirty="0"/>
              <a:t>SMS reminder service started</a:t>
            </a:r>
          </a:p>
        </p:txBody>
      </p:sp>
    </p:spTree>
    <p:extLst>
      <p:ext uri="{BB962C8B-B14F-4D97-AF65-F5344CB8AC3E}">
        <p14:creationId xmlns:p14="http://schemas.microsoft.com/office/powerpoint/2010/main" val="6072107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6EDAA-496D-49D7-B69A-55CEA439A0A7}"/>
              </a:ext>
            </a:extLst>
          </p:cNvPr>
          <p:cNvSpPr>
            <a:spLocks noGrp="1"/>
          </p:cNvSpPr>
          <p:nvPr>
            <p:ph type="title"/>
          </p:nvPr>
        </p:nvSpPr>
        <p:spPr/>
        <p:txBody>
          <a:bodyPr/>
          <a:lstStyle/>
          <a:p>
            <a:r>
              <a:rPr lang="en-GB" dirty="0"/>
              <a:t>Barriers </a:t>
            </a:r>
          </a:p>
        </p:txBody>
      </p:sp>
      <p:sp>
        <p:nvSpPr>
          <p:cNvPr id="3" name="Content Placeholder 2">
            <a:extLst>
              <a:ext uri="{FF2B5EF4-FFF2-40B4-BE49-F238E27FC236}">
                <a16:creationId xmlns:a16="http://schemas.microsoft.com/office/drawing/2014/main" id="{F55CE6F2-04AA-40B8-9557-55E1DC538E7E}"/>
              </a:ext>
            </a:extLst>
          </p:cNvPr>
          <p:cNvSpPr>
            <a:spLocks noGrp="1"/>
          </p:cNvSpPr>
          <p:nvPr>
            <p:ph idx="1"/>
          </p:nvPr>
        </p:nvSpPr>
        <p:spPr/>
        <p:txBody>
          <a:bodyPr/>
          <a:lstStyle/>
          <a:p>
            <a:pPr lvl="0"/>
            <a:r>
              <a:rPr lang="en-GB" dirty="0"/>
              <a:t>Limited English language</a:t>
            </a:r>
          </a:p>
          <a:p>
            <a:pPr lvl="0"/>
            <a:r>
              <a:rPr lang="en-GB" dirty="0"/>
              <a:t>Poor literacy</a:t>
            </a:r>
          </a:p>
          <a:p>
            <a:pPr lvl="0"/>
            <a:r>
              <a:rPr lang="en-GB" dirty="0"/>
              <a:t>Poor understanding of pro-active healthcare</a:t>
            </a:r>
          </a:p>
          <a:p>
            <a:pPr lvl="0"/>
            <a:r>
              <a:rPr lang="en-GB" dirty="0"/>
              <a:t>Patients accessing face to face service logistically</a:t>
            </a:r>
          </a:p>
          <a:p>
            <a:pPr lvl="0"/>
            <a:r>
              <a:rPr lang="en-GB" dirty="0"/>
              <a:t>Patients forgetting appointments</a:t>
            </a:r>
          </a:p>
          <a:p>
            <a:pPr lvl="0"/>
            <a:r>
              <a:rPr lang="en-GB" dirty="0"/>
              <a:t>Poor awareness of service and importance</a:t>
            </a:r>
          </a:p>
          <a:p>
            <a:pPr lvl="0"/>
            <a:endParaRPr lang="en-GB" dirty="0"/>
          </a:p>
          <a:p>
            <a:endParaRPr lang="en-GB" dirty="0"/>
          </a:p>
        </p:txBody>
      </p:sp>
    </p:spTree>
    <p:extLst>
      <p:ext uri="{BB962C8B-B14F-4D97-AF65-F5344CB8AC3E}">
        <p14:creationId xmlns:p14="http://schemas.microsoft.com/office/powerpoint/2010/main" val="1147854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CB50-08DD-4C9F-8A8F-305F392CE379}"/>
              </a:ext>
            </a:extLst>
          </p:cNvPr>
          <p:cNvSpPr>
            <a:spLocks noGrp="1"/>
          </p:cNvSpPr>
          <p:nvPr>
            <p:ph type="title"/>
          </p:nvPr>
        </p:nvSpPr>
        <p:spPr/>
        <p:txBody>
          <a:bodyPr>
            <a:normAutofit fontScale="90000"/>
          </a:bodyPr>
          <a:lstStyle/>
          <a:p>
            <a:r>
              <a:rPr lang="en-GB" dirty="0"/>
              <a:t>Practical Applications – Our Experience</a:t>
            </a:r>
          </a:p>
        </p:txBody>
      </p:sp>
      <p:sp>
        <p:nvSpPr>
          <p:cNvPr id="3" name="Content Placeholder 2">
            <a:extLst>
              <a:ext uri="{FF2B5EF4-FFF2-40B4-BE49-F238E27FC236}">
                <a16:creationId xmlns:a16="http://schemas.microsoft.com/office/drawing/2014/main" id="{73D0DE71-FBA2-46AA-8827-CA461E49C4D5}"/>
              </a:ext>
            </a:extLst>
          </p:cNvPr>
          <p:cNvSpPr>
            <a:spLocks noGrp="1"/>
          </p:cNvSpPr>
          <p:nvPr>
            <p:ph idx="1"/>
          </p:nvPr>
        </p:nvSpPr>
        <p:spPr/>
        <p:txBody>
          <a:bodyPr/>
          <a:lstStyle/>
          <a:p>
            <a:r>
              <a:rPr lang="en-GB" dirty="0"/>
              <a:t>Cultural solutions to overcome barriers – i.e. language/religious</a:t>
            </a:r>
          </a:p>
          <a:p>
            <a:r>
              <a:rPr lang="en-GB" dirty="0"/>
              <a:t>Accessibility </a:t>
            </a:r>
          </a:p>
          <a:p>
            <a:r>
              <a:rPr lang="en-GB" dirty="0"/>
              <a:t>Simplification of information and knowledge</a:t>
            </a:r>
          </a:p>
          <a:p>
            <a:r>
              <a:rPr lang="en-GB" dirty="0"/>
              <a:t>Action on patient feedback</a:t>
            </a:r>
          </a:p>
        </p:txBody>
      </p:sp>
    </p:spTree>
    <p:extLst>
      <p:ext uri="{BB962C8B-B14F-4D97-AF65-F5344CB8AC3E}">
        <p14:creationId xmlns:p14="http://schemas.microsoft.com/office/powerpoint/2010/main" val="554447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FBEC-AE5E-2FE1-32A9-6B7DA120654B}"/>
              </a:ext>
            </a:extLst>
          </p:cNvPr>
          <p:cNvSpPr>
            <a:spLocks noGrp="1"/>
          </p:cNvSpPr>
          <p:nvPr>
            <p:ph type="title"/>
          </p:nvPr>
        </p:nvSpPr>
        <p:spPr>
          <a:xfrm>
            <a:off x="140608" y="2675700"/>
            <a:ext cx="2998556" cy="3140075"/>
          </a:xfrm>
          <a:noFill/>
        </p:spPr>
        <p:txBody>
          <a:bodyPr vert="horz" lIns="51435" tIns="25718" rIns="51435" bIns="25718" rtlCol="0" anchor="b">
            <a:normAutofit/>
          </a:bodyPr>
          <a:lstStyle/>
          <a:p>
            <a:pPr defTabSz="514350"/>
            <a:br>
              <a:rPr lang="en-US" sz="1838" dirty="0"/>
            </a:br>
            <a:br>
              <a:rPr lang="en-US" sz="1838" dirty="0"/>
            </a:br>
            <a:r>
              <a:rPr lang="en-US" sz="1800" dirty="0"/>
              <a:t>(CSP Easing the Pain Report 2022)</a:t>
            </a:r>
            <a:br>
              <a:rPr lang="en-US" sz="1838" dirty="0"/>
            </a:br>
            <a:endParaRPr lang="en-US" sz="1856" dirty="0"/>
          </a:p>
        </p:txBody>
      </p:sp>
      <p:pic>
        <p:nvPicPr>
          <p:cNvPr id="7" name="Picture 6">
            <a:extLst>
              <a:ext uri="{FF2B5EF4-FFF2-40B4-BE49-F238E27FC236}">
                <a16:creationId xmlns:a16="http://schemas.microsoft.com/office/drawing/2014/main" id="{558871AF-D43F-DD80-7BDA-FCA19DCB800F}"/>
              </a:ext>
            </a:extLst>
          </p:cNvPr>
          <p:cNvPicPr>
            <a:picLocks noChangeAspect="1"/>
          </p:cNvPicPr>
          <p:nvPr/>
        </p:nvPicPr>
        <p:blipFill rotWithShape="1">
          <a:blip r:embed="rId3"/>
          <a:srcRect l="6197" t="4096" r="3740" b="1205"/>
          <a:stretch/>
        </p:blipFill>
        <p:spPr>
          <a:xfrm>
            <a:off x="4341342" y="686534"/>
            <a:ext cx="4352386" cy="5305384"/>
          </a:xfrm>
          <a:prstGeom prst="rect">
            <a:avLst/>
          </a:prstGeom>
        </p:spPr>
      </p:pic>
      <p:pic>
        <p:nvPicPr>
          <p:cNvPr id="10" name="Picture 9">
            <a:extLst>
              <a:ext uri="{FF2B5EF4-FFF2-40B4-BE49-F238E27FC236}">
                <a16:creationId xmlns:a16="http://schemas.microsoft.com/office/drawing/2014/main" id="{FCFEE7D1-5964-C5C6-6CBF-0307211908D0}"/>
              </a:ext>
            </a:extLst>
          </p:cNvPr>
          <p:cNvPicPr>
            <a:picLocks noChangeAspect="1"/>
          </p:cNvPicPr>
          <p:nvPr/>
        </p:nvPicPr>
        <p:blipFill rotWithShape="1">
          <a:blip r:embed="rId4"/>
          <a:srcRect l="3218" r="3626" b="3053"/>
          <a:stretch/>
        </p:blipFill>
        <p:spPr>
          <a:xfrm>
            <a:off x="425272" y="2460337"/>
            <a:ext cx="3918434" cy="2460394"/>
          </a:xfrm>
          <a:prstGeom prst="rect">
            <a:avLst/>
          </a:prstGeom>
        </p:spPr>
      </p:pic>
      <p:sp>
        <p:nvSpPr>
          <p:cNvPr id="11" name="TextBox 10">
            <a:extLst>
              <a:ext uri="{FF2B5EF4-FFF2-40B4-BE49-F238E27FC236}">
                <a16:creationId xmlns:a16="http://schemas.microsoft.com/office/drawing/2014/main" id="{A8D9ED35-99BB-D258-BB74-4D67C6C00AC3}"/>
              </a:ext>
            </a:extLst>
          </p:cNvPr>
          <p:cNvSpPr txBox="1"/>
          <p:nvPr/>
        </p:nvSpPr>
        <p:spPr>
          <a:xfrm>
            <a:off x="1464261" y="1845536"/>
            <a:ext cx="2998556" cy="438582"/>
          </a:xfrm>
          <a:prstGeom prst="rect">
            <a:avLst/>
          </a:prstGeom>
          <a:noFill/>
        </p:spPr>
        <p:txBody>
          <a:bodyPr wrap="square" rtlCol="0">
            <a:spAutoFit/>
          </a:bodyPr>
          <a:lstStyle/>
          <a:p>
            <a:pPr defTabSz="685800"/>
            <a:r>
              <a:rPr lang="en-GB" sz="2250" b="1" dirty="0">
                <a:solidFill>
                  <a:srgbClr val="002060"/>
                </a:solidFill>
                <a:latin typeface="Calibri"/>
              </a:rPr>
              <a:t>The health inequity gap</a:t>
            </a:r>
          </a:p>
        </p:txBody>
      </p:sp>
      <p:pic>
        <p:nvPicPr>
          <p:cNvPr id="4" name="Picture 3">
            <a:extLst>
              <a:ext uri="{FF2B5EF4-FFF2-40B4-BE49-F238E27FC236}">
                <a16:creationId xmlns:a16="http://schemas.microsoft.com/office/drawing/2014/main" id="{33DF60B6-AE0C-A32B-DA27-5D00B1009577}"/>
              </a:ext>
            </a:extLst>
          </p:cNvPr>
          <p:cNvPicPr>
            <a:picLocks noChangeAspect="1"/>
          </p:cNvPicPr>
          <p:nvPr/>
        </p:nvPicPr>
        <p:blipFill rotWithShape="1">
          <a:blip r:embed="rId5"/>
          <a:srcRect l="-183" t="-4061" b="4695"/>
          <a:stretch/>
        </p:blipFill>
        <p:spPr>
          <a:xfrm>
            <a:off x="584" y="866789"/>
            <a:ext cx="1281065" cy="929900"/>
          </a:xfrm>
          <a:prstGeom prst="rect">
            <a:avLst/>
          </a:prstGeom>
        </p:spPr>
      </p:pic>
    </p:spTree>
    <p:extLst>
      <p:ext uri="{BB962C8B-B14F-4D97-AF65-F5344CB8AC3E}">
        <p14:creationId xmlns:p14="http://schemas.microsoft.com/office/powerpoint/2010/main" val="398963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F7F6-D19D-41A1-BB0B-807868E92C1D}"/>
              </a:ext>
            </a:extLst>
          </p:cNvPr>
          <p:cNvSpPr>
            <a:spLocks noGrp="1"/>
          </p:cNvSpPr>
          <p:nvPr>
            <p:ph type="title"/>
          </p:nvPr>
        </p:nvSpPr>
        <p:spPr>
          <a:xfrm>
            <a:off x="323056" y="1628800"/>
            <a:ext cx="1944216" cy="594066"/>
          </a:xfrm>
        </p:spPr>
        <p:txBody>
          <a:bodyPr>
            <a:normAutofit fontScale="90000"/>
          </a:bodyPr>
          <a:lstStyle/>
          <a:p>
            <a:r>
              <a:rPr lang="en-GB" dirty="0"/>
              <a:t>Cultural / Language Solutions </a:t>
            </a:r>
          </a:p>
        </p:txBody>
      </p:sp>
      <p:graphicFrame>
        <p:nvGraphicFramePr>
          <p:cNvPr id="4" name="Content Placeholder 3">
            <a:extLst>
              <a:ext uri="{FF2B5EF4-FFF2-40B4-BE49-F238E27FC236}">
                <a16:creationId xmlns:a16="http://schemas.microsoft.com/office/drawing/2014/main" id="{982687B1-2F01-47A5-8AAE-7033D2CA5071}"/>
              </a:ext>
            </a:extLst>
          </p:cNvPr>
          <p:cNvGraphicFramePr>
            <a:graphicFrameLocks noGrp="1"/>
          </p:cNvGraphicFramePr>
          <p:nvPr>
            <p:ph idx="1"/>
          </p:nvPr>
        </p:nvGraphicFramePr>
        <p:xfrm>
          <a:off x="323057" y="1303071"/>
          <a:ext cx="8497887" cy="3330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F9BED18-5F15-4587-AB23-DDD55BE5AB76}"/>
              </a:ext>
            </a:extLst>
          </p:cNvPr>
          <p:cNvSpPr txBox="1"/>
          <p:nvPr/>
        </p:nvSpPr>
        <p:spPr>
          <a:xfrm>
            <a:off x="410032" y="4712364"/>
            <a:ext cx="8064896" cy="923330"/>
          </a:xfrm>
          <a:prstGeom prst="rect">
            <a:avLst/>
          </a:prstGeom>
          <a:noFill/>
        </p:spPr>
        <p:txBody>
          <a:bodyPr wrap="square" rtlCol="0">
            <a:spAutoFit/>
          </a:bodyPr>
          <a:lstStyle/>
          <a:p>
            <a:r>
              <a:rPr lang="en-GB" dirty="0">
                <a:hlinkClick r:id="rId7"/>
              </a:rPr>
              <a:t>Pulmonary Rehabilitation Service | Kent Community Health NHS Foundation Trust (kentcht.nhs.uk)</a:t>
            </a:r>
            <a:endParaRPr lang="en-GB" dirty="0"/>
          </a:p>
          <a:p>
            <a:endParaRPr lang="en-GB" dirty="0"/>
          </a:p>
        </p:txBody>
      </p:sp>
    </p:spTree>
    <p:extLst>
      <p:ext uri="{BB962C8B-B14F-4D97-AF65-F5344CB8AC3E}">
        <p14:creationId xmlns:p14="http://schemas.microsoft.com/office/powerpoint/2010/main" val="13886437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0C3-8E6E-4A63-A496-95F305E94EE7}"/>
              </a:ext>
            </a:extLst>
          </p:cNvPr>
          <p:cNvSpPr>
            <a:spLocks noGrp="1"/>
          </p:cNvSpPr>
          <p:nvPr>
            <p:ph type="title"/>
          </p:nvPr>
        </p:nvSpPr>
        <p:spPr/>
        <p:txBody>
          <a:bodyPr/>
          <a:lstStyle/>
          <a:p>
            <a:r>
              <a:rPr lang="en-GB" dirty="0"/>
              <a:t>Service Accessibility Solutions</a:t>
            </a:r>
          </a:p>
        </p:txBody>
      </p:sp>
      <p:graphicFrame>
        <p:nvGraphicFramePr>
          <p:cNvPr id="4" name="Content Placeholder 3">
            <a:extLst>
              <a:ext uri="{FF2B5EF4-FFF2-40B4-BE49-F238E27FC236}">
                <a16:creationId xmlns:a16="http://schemas.microsoft.com/office/drawing/2014/main" id="{678D7C94-5C4B-46F6-8E7B-2F538FA3C5DA}"/>
              </a:ext>
            </a:extLst>
          </p:cNvPr>
          <p:cNvGraphicFramePr>
            <a:graphicFrameLocks noGrp="1"/>
          </p:cNvGraphicFramePr>
          <p:nvPr>
            <p:ph idx="1"/>
          </p:nvPr>
        </p:nvGraphicFramePr>
        <p:xfrm>
          <a:off x="395289" y="1989139"/>
          <a:ext cx="8497887" cy="3330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29586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588D4-516D-4DF3-A0BC-4FA50BE3B642}"/>
              </a:ext>
            </a:extLst>
          </p:cNvPr>
          <p:cNvSpPr>
            <a:spLocks noGrp="1"/>
          </p:cNvSpPr>
          <p:nvPr>
            <p:ph type="title"/>
          </p:nvPr>
        </p:nvSpPr>
        <p:spPr>
          <a:xfrm>
            <a:off x="4499992" y="1830355"/>
            <a:ext cx="6624738" cy="648072"/>
          </a:xfrm>
        </p:spPr>
        <p:txBody>
          <a:bodyPr/>
          <a:lstStyle/>
          <a:p>
            <a:r>
              <a:rPr lang="en-GB" dirty="0"/>
              <a:t>Clinic Locations</a:t>
            </a:r>
          </a:p>
        </p:txBody>
      </p:sp>
      <p:pic>
        <p:nvPicPr>
          <p:cNvPr id="8" name="Content Placeholder 7">
            <a:extLst>
              <a:ext uri="{FF2B5EF4-FFF2-40B4-BE49-F238E27FC236}">
                <a16:creationId xmlns:a16="http://schemas.microsoft.com/office/drawing/2014/main" id="{D7AF80FA-83B1-4073-B3B5-3BCFE638718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788024" y="2478428"/>
            <a:ext cx="3384376" cy="2358264"/>
          </a:xfrm>
        </p:spPr>
      </p:pic>
      <p:pic>
        <p:nvPicPr>
          <p:cNvPr id="10" name="Picture 9">
            <a:extLst>
              <a:ext uri="{FF2B5EF4-FFF2-40B4-BE49-F238E27FC236}">
                <a16:creationId xmlns:a16="http://schemas.microsoft.com/office/drawing/2014/main" id="{F795E869-AF48-4670-AE9E-213D785CC8BE}"/>
              </a:ext>
            </a:extLst>
          </p:cNvPr>
          <p:cNvPicPr>
            <a:picLocks noChangeAspect="1"/>
          </p:cNvPicPr>
          <p:nvPr/>
        </p:nvPicPr>
        <p:blipFill>
          <a:blip r:embed="rId3"/>
          <a:stretch>
            <a:fillRect/>
          </a:stretch>
        </p:blipFill>
        <p:spPr>
          <a:xfrm>
            <a:off x="161159" y="947439"/>
            <a:ext cx="4047131" cy="2211530"/>
          </a:xfrm>
          <a:prstGeom prst="rect">
            <a:avLst/>
          </a:prstGeom>
        </p:spPr>
      </p:pic>
      <p:pic>
        <p:nvPicPr>
          <p:cNvPr id="11" name="Picture 10">
            <a:extLst>
              <a:ext uri="{FF2B5EF4-FFF2-40B4-BE49-F238E27FC236}">
                <a16:creationId xmlns:a16="http://schemas.microsoft.com/office/drawing/2014/main" id="{0BEAA782-685F-4246-8080-401EDDA0C1B4}"/>
              </a:ext>
            </a:extLst>
          </p:cNvPr>
          <p:cNvPicPr>
            <a:picLocks noChangeAspect="1"/>
          </p:cNvPicPr>
          <p:nvPr/>
        </p:nvPicPr>
        <p:blipFill>
          <a:blip r:embed="rId4"/>
          <a:stretch>
            <a:fillRect/>
          </a:stretch>
        </p:blipFill>
        <p:spPr>
          <a:xfrm>
            <a:off x="611560" y="3158970"/>
            <a:ext cx="3596730" cy="2358263"/>
          </a:xfrm>
          <a:prstGeom prst="rect">
            <a:avLst/>
          </a:prstGeom>
        </p:spPr>
      </p:pic>
    </p:spTree>
    <p:extLst>
      <p:ext uri="{BB962C8B-B14F-4D97-AF65-F5344CB8AC3E}">
        <p14:creationId xmlns:p14="http://schemas.microsoft.com/office/powerpoint/2010/main" val="35730536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9C7B5-7E9C-484A-8DE3-EF4BF6636F22}"/>
              </a:ext>
            </a:extLst>
          </p:cNvPr>
          <p:cNvSpPr>
            <a:spLocks noGrp="1"/>
          </p:cNvSpPr>
          <p:nvPr>
            <p:ph type="title"/>
          </p:nvPr>
        </p:nvSpPr>
        <p:spPr/>
        <p:txBody>
          <a:bodyPr/>
          <a:lstStyle/>
          <a:p>
            <a:r>
              <a:rPr lang="en-GB" dirty="0"/>
              <a:t>Socio-economic challenges </a:t>
            </a:r>
          </a:p>
        </p:txBody>
      </p:sp>
      <p:sp>
        <p:nvSpPr>
          <p:cNvPr id="3" name="Content Placeholder 2">
            <a:extLst>
              <a:ext uri="{FF2B5EF4-FFF2-40B4-BE49-F238E27FC236}">
                <a16:creationId xmlns:a16="http://schemas.microsoft.com/office/drawing/2014/main" id="{5753381A-97A9-4AFA-B6D2-B4E2BA98B16A}"/>
              </a:ext>
            </a:extLst>
          </p:cNvPr>
          <p:cNvSpPr>
            <a:spLocks noGrp="1"/>
          </p:cNvSpPr>
          <p:nvPr>
            <p:ph idx="1"/>
          </p:nvPr>
        </p:nvSpPr>
        <p:spPr/>
        <p:txBody>
          <a:bodyPr/>
          <a:lstStyle/>
          <a:p>
            <a:r>
              <a:rPr lang="en-GB" dirty="0"/>
              <a:t>Pathway choice – </a:t>
            </a:r>
          </a:p>
          <a:p>
            <a:pPr lvl="1"/>
            <a:r>
              <a:rPr lang="en-GB" dirty="0"/>
              <a:t>Can’t afford transport </a:t>
            </a:r>
          </a:p>
          <a:p>
            <a:pPr lvl="1"/>
            <a:r>
              <a:rPr lang="en-GB" dirty="0"/>
              <a:t>Digital poverty</a:t>
            </a:r>
          </a:p>
          <a:p>
            <a:r>
              <a:rPr lang="en-GB" dirty="0"/>
              <a:t>Supporting letters to employers</a:t>
            </a:r>
          </a:p>
          <a:p>
            <a:r>
              <a:rPr lang="en-GB" dirty="0"/>
              <a:t>Benefit concerns  </a:t>
            </a:r>
          </a:p>
        </p:txBody>
      </p:sp>
      <p:graphicFrame>
        <p:nvGraphicFramePr>
          <p:cNvPr id="4" name="Diagram 3">
            <a:extLst>
              <a:ext uri="{FF2B5EF4-FFF2-40B4-BE49-F238E27FC236}">
                <a16:creationId xmlns:a16="http://schemas.microsoft.com/office/drawing/2014/main" id="{1984DBEC-0E05-4A1B-AEF4-371372652D9C}"/>
              </a:ext>
            </a:extLst>
          </p:cNvPr>
          <p:cNvGraphicFramePr/>
          <p:nvPr/>
        </p:nvGraphicFramePr>
        <p:xfrm>
          <a:off x="4332312" y="2060848"/>
          <a:ext cx="4416152" cy="3040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Taxi">
            <a:extLst>
              <a:ext uri="{FF2B5EF4-FFF2-40B4-BE49-F238E27FC236}">
                <a16:creationId xmlns:a16="http://schemas.microsoft.com/office/drawing/2014/main" id="{95403A10-43EC-4A28-8DF4-508E2FA61C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3808" y="3718992"/>
            <a:ext cx="1344488" cy="1344488"/>
          </a:xfrm>
          <a:prstGeom prst="rect">
            <a:avLst/>
          </a:prstGeom>
        </p:spPr>
      </p:pic>
      <p:pic>
        <p:nvPicPr>
          <p:cNvPr id="8" name="Graphic 7" descr="Money">
            <a:extLst>
              <a:ext uri="{FF2B5EF4-FFF2-40B4-BE49-F238E27FC236}">
                <a16:creationId xmlns:a16="http://schemas.microsoft.com/office/drawing/2014/main" id="{10A04DAB-4DC3-4950-B4A6-F7ABEE357DC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9592" y="4149080"/>
            <a:ext cx="914400" cy="914400"/>
          </a:xfrm>
          <a:prstGeom prst="rect">
            <a:avLst/>
          </a:prstGeom>
        </p:spPr>
      </p:pic>
    </p:spTree>
    <p:extLst>
      <p:ext uri="{BB962C8B-B14F-4D97-AF65-F5344CB8AC3E}">
        <p14:creationId xmlns:p14="http://schemas.microsoft.com/office/powerpoint/2010/main" val="4727980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D057E-A347-4662-80C7-80BCDEB40941}"/>
              </a:ext>
            </a:extLst>
          </p:cNvPr>
          <p:cNvPicPr>
            <a:picLocks noChangeAspect="1"/>
          </p:cNvPicPr>
          <p:nvPr/>
        </p:nvPicPr>
        <p:blipFill>
          <a:blip r:embed="rId2"/>
          <a:stretch>
            <a:fillRect/>
          </a:stretch>
        </p:blipFill>
        <p:spPr>
          <a:xfrm>
            <a:off x="351265" y="1700809"/>
            <a:ext cx="6885032" cy="3408357"/>
          </a:xfrm>
          <a:prstGeom prst="rect">
            <a:avLst/>
          </a:prstGeom>
        </p:spPr>
      </p:pic>
    </p:spTree>
    <p:extLst>
      <p:ext uri="{BB962C8B-B14F-4D97-AF65-F5344CB8AC3E}">
        <p14:creationId xmlns:p14="http://schemas.microsoft.com/office/powerpoint/2010/main" val="42762110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A029B717-0EBD-419D-A21F-4E4BAA918376}"/>
              </a:ext>
            </a:extLst>
          </p:cNvPr>
          <p:cNvSpPr/>
          <p:nvPr/>
        </p:nvSpPr>
        <p:spPr>
          <a:xfrm>
            <a:off x="276150" y="1502271"/>
            <a:ext cx="3290482" cy="1168803"/>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50"/>
              <a:t>There were so many good points. Mainly, the staff that run the course are excellent. So helpful and patient.</a:t>
            </a:r>
            <a:endParaRPr lang="en-GB" sz="1350" dirty="0"/>
          </a:p>
        </p:txBody>
      </p:sp>
      <p:sp>
        <p:nvSpPr>
          <p:cNvPr id="7" name="Speech Bubble: Rectangle 6">
            <a:extLst>
              <a:ext uri="{FF2B5EF4-FFF2-40B4-BE49-F238E27FC236}">
                <a16:creationId xmlns:a16="http://schemas.microsoft.com/office/drawing/2014/main" id="{162F3F90-E445-477E-AB62-7CD907E5CEBA}"/>
              </a:ext>
            </a:extLst>
          </p:cNvPr>
          <p:cNvSpPr/>
          <p:nvPr/>
        </p:nvSpPr>
        <p:spPr>
          <a:xfrm>
            <a:off x="5364088" y="3135382"/>
            <a:ext cx="2517388" cy="1639229"/>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The quality of the staff and their care made the course. They were so attentive to personal needs and concerns, the lectures were very informative, increasing awareness</a:t>
            </a:r>
          </a:p>
        </p:txBody>
      </p:sp>
      <p:sp>
        <p:nvSpPr>
          <p:cNvPr id="8" name="Speech Bubble: Rectangle 7">
            <a:extLst>
              <a:ext uri="{FF2B5EF4-FFF2-40B4-BE49-F238E27FC236}">
                <a16:creationId xmlns:a16="http://schemas.microsoft.com/office/drawing/2014/main" id="{2C39A252-E442-4BD2-860E-1A67D4F7BD4B}"/>
              </a:ext>
            </a:extLst>
          </p:cNvPr>
          <p:cNvSpPr/>
          <p:nvPr/>
        </p:nvSpPr>
        <p:spPr>
          <a:xfrm>
            <a:off x="57958" y="3516817"/>
            <a:ext cx="3508675" cy="1168803"/>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The course was extremely well run with helpful staff that appreciated the difficulties that the participants go through with a debilitating condition</a:t>
            </a:r>
            <a:endParaRPr lang="en-GB" sz="1350" dirty="0"/>
          </a:p>
        </p:txBody>
      </p:sp>
      <p:sp>
        <p:nvSpPr>
          <p:cNvPr id="2" name="Speech Bubble: Rectangle with Corners Rounded 1">
            <a:extLst>
              <a:ext uri="{FF2B5EF4-FFF2-40B4-BE49-F238E27FC236}">
                <a16:creationId xmlns:a16="http://schemas.microsoft.com/office/drawing/2014/main" id="{883C3DA7-31AC-4194-BB72-7BC4AE42766D}"/>
              </a:ext>
            </a:extLst>
          </p:cNvPr>
          <p:cNvSpPr/>
          <p:nvPr/>
        </p:nvSpPr>
        <p:spPr>
          <a:xfrm>
            <a:off x="4211960" y="1864962"/>
            <a:ext cx="4112686" cy="81633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I always felt safe, because the staff kept a close eye on us at all times. The course was stretching and I could feel gradual improvement in what I could do.</a:t>
            </a:r>
            <a:endParaRPr lang="en-GB" sz="1350" dirty="0"/>
          </a:p>
        </p:txBody>
      </p:sp>
      <p:sp>
        <p:nvSpPr>
          <p:cNvPr id="4" name="Speech Bubble: Oval 3">
            <a:extLst>
              <a:ext uri="{FF2B5EF4-FFF2-40B4-BE49-F238E27FC236}">
                <a16:creationId xmlns:a16="http://schemas.microsoft.com/office/drawing/2014/main" id="{4FDCC32A-1345-4CA0-99ED-C6B11C742F69}"/>
              </a:ext>
            </a:extLst>
          </p:cNvPr>
          <p:cNvSpPr/>
          <p:nvPr/>
        </p:nvSpPr>
        <p:spPr>
          <a:xfrm>
            <a:off x="3716835" y="3281603"/>
            <a:ext cx="1497051" cy="163922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Everything has been good fun and the staff were amazing</a:t>
            </a:r>
          </a:p>
        </p:txBody>
      </p:sp>
    </p:spTree>
    <p:extLst>
      <p:ext uri="{BB962C8B-B14F-4D97-AF65-F5344CB8AC3E}">
        <p14:creationId xmlns:p14="http://schemas.microsoft.com/office/powerpoint/2010/main" val="31453646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7C1996-E1DE-4547-9D7F-729B85C05799}"/>
              </a:ext>
            </a:extLst>
          </p:cNvPr>
          <p:cNvPicPr>
            <a:picLocks noGrp="1" noChangeAspect="1"/>
          </p:cNvPicPr>
          <p:nvPr>
            <p:ph idx="1"/>
          </p:nvPr>
        </p:nvPicPr>
        <p:blipFill>
          <a:blip r:embed="rId2"/>
          <a:stretch>
            <a:fillRect/>
          </a:stretch>
        </p:blipFill>
        <p:spPr>
          <a:xfrm>
            <a:off x="4571604" y="3626003"/>
            <a:ext cx="4572396" cy="2315652"/>
          </a:xfrm>
          <a:prstGeom prst="rect">
            <a:avLst/>
          </a:prstGeom>
        </p:spPr>
      </p:pic>
      <p:pic>
        <p:nvPicPr>
          <p:cNvPr id="5" name="Picture 4">
            <a:extLst>
              <a:ext uri="{FF2B5EF4-FFF2-40B4-BE49-F238E27FC236}">
                <a16:creationId xmlns:a16="http://schemas.microsoft.com/office/drawing/2014/main" id="{664C7223-35B8-4CE4-B74F-6CED72EEFA55}"/>
              </a:ext>
            </a:extLst>
          </p:cNvPr>
          <p:cNvPicPr>
            <a:picLocks noChangeAspect="1"/>
          </p:cNvPicPr>
          <p:nvPr/>
        </p:nvPicPr>
        <p:blipFill>
          <a:blip r:embed="rId3"/>
          <a:stretch>
            <a:fillRect/>
          </a:stretch>
        </p:blipFill>
        <p:spPr>
          <a:xfrm>
            <a:off x="0" y="3154934"/>
            <a:ext cx="4572396" cy="2845817"/>
          </a:xfrm>
          <a:prstGeom prst="rect">
            <a:avLst/>
          </a:prstGeom>
        </p:spPr>
      </p:pic>
      <p:pic>
        <p:nvPicPr>
          <p:cNvPr id="6" name="Picture 5">
            <a:extLst>
              <a:ext uri="{FF2B5EF4-FFF2-40B4-BE49-F238E27FC236}">
                <a16:creationId xmlns:a16="http://schemas.microsoft.com/office/drawing/2014/main" id="{50293408-D587-41EA-A4CD-230084D59A68}"/>
              </a:ext>
            </a:extLst>
          </p:cNvPr>
          <p:cNvPicPr>
            <a:picLocks noChangeAspect="1"/>
          </p:cNvPicPr>
          <p:nvPr/>
        </p:nvPicPr>
        <p:blipFill>
          <a:blip r:embed="rId4"/>
          <a:stretch>
            <a:fillRect/>
          </a:stretch>
        </p:blipFill>
        <p:spPr>
          <a:xfrm>
            <a:off x="4571604" y="857251"/>
            <a:ext cx="4572396" cy="2571973"/>
          </a:xfrm>
          <a:prstGeom prst="rect">
            <a:avLst/>
          </a:prstGeom>
        </p:spPr>
      </p:pic>
      <p:pic>
        <p:nvPicPr>
          <p:cNvPr id="8" name="Picture 7">
            <a:extLst>
              <a:ext uri="{FF2B5EF4-FFF2-40B4-BE49-F238E27FC236}">
                <a16:creationId xmlns:a16="http://schemas.microsoft.com/office/drawing/2014/main" id="{110579BA-7125-4561-9BF4-EB843F5163DB}"/>
              </a:ext>
            </a:extLst>
          </p:cNvPr>
          <p:cNvPicPr>
            <a:picLocks noChangeAspect="1"/>
          </p:cNvPicPr>
          <p:nvPr/>
        </p:nvPicPr>
        <p:blipFill>
          <a:blip r:embed="rId5"/>
          <a:stretch>
            <a:fillRect/>
          </a:stretch>
        </p:blipFill>
        <p:spPr>
          <a:xfrm>
            <a:off x="0" y="857251"/>
            <a:ext cx="4572396" cy="2447924"/>
          </a:xfrm>
          <a:prstGeom prst="rect">
            <a:avLst/>
          </a:prstGeom>
        </p:spPr>
      </p:pic>
    </p:spTree>
    <p:extLst>
      <p:ext uri="{BB962C8B-B14F-4D97-AF65-F5344CB8AC3E}">
        <p14:creationId xmlns:p14="http://schemas.microsoft.com/office/powerpoint/2010/main" val="697549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9319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23FB3B-24E7-5304-70D8-3CA402902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rade Gothic Next Light"/>
            </a:endParaRPr>
          </a:p>
        </p:txBody>
      </p:sp>
      <p:pic>
        <p:nvPicPr>
          <p:cNvPr id="4" name="Picture 3" descr="An abstract burst of blue and pink">
            <a:extLst>
              <a:ext uri="{FF2B5EF4-FFF2-40B4-BE49-F238E27FC236}">
                <a16:creationId xmlns:a16="http://schemas.microsoft.com/office/drawing/2014/main" id="{99776F7D-E874-753B-62AB-FFABE4BEB3B9}"/>
              </a:ext>
            </a:extLst>
          </p:cNvPr>
          <p:cNvPicPr>
            <a:picLocks noChangeAspect="1"/>
          </p:cNvPicPr>
          <p:nvPr/>
        </p:nvPicPr>
        <p:blipFill rotWithShape="1">
          <a:blip r:embed="rId2">
            <a:alphaModFix/>
          </a:blip>
          <a:srcRect l="154"/>
          <a:stretch/>
        </p:blipFill>
        <p:spPr>
          <a:xfrm>
            <a:off x="-111" y="853282"/>
            <a:ext cx="9144000" cy="5151437"/>
          </a:xfrm>
          <a:prstGeom prst="rect">
            <a:avLst/>
          </a:prstGeom>
        </p:spPr>
      </p:pic>
      <p:sp>
        <p:nvSpPr>
          <p:cNvPr id="11" name="Rectangle 10">
            <a:extLst>
              <a:ext uri="{FF2B5EF4-FFF2-40B4-BE49-F238E27FC236}">
                <a16:creationId xmlns:a16="http://schemas.microsoft.com/office/drawing/2014/main" id="{197ACFF5-6294-AC6E-267D-4EA83CD28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66203" y="-312917"/>
            <a:ext cx="5143500" cy="7475899"/>
          </a:xfrm>
          <a:prstGeom prst="rect">
            <a:avLst/>
          </a:prstGeom>
          <a:gradFill flip="none" rotWithShape="1">
            <a:gsLst>
              <a:gs pos="0">
                <a:srgbClr val="000000">
                  <a:alpha val="56000"/>
                </a:srgbClr>
              </a:gs>
              <a:gs pos="100000">
                <a:srgbClr val="000000">
                  <a:alpha val="0"/>
                </a:srgbClr>
              </a:gs>
              <a:gs pos="57000">
                <a:srgbClr val="000000">
                  <a:alpha val="28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rade Gothic Next Light"/>
            </a:endParaRPr>
          </a:p>
        </p:txBody>
      </p:sp>
      <p:sp>
        <p:nvSpPr>
          <p:cNvPr id="13" name="Freeform: Shape 12">
            <a:extLst>
              <a:ext uri="{FF2B5EF4-FFF2-40B4-BE49-F238E27FC236}">
                <a16:creationId xmlns:a16="http://schemas.microsoft.com/office/drawing/2014/main" id="{4711BF64-C99B-2F90-ADA1-0C08F9BE8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529" y="1558156"/>
            <a:ext cx="7748587" cy="3744206"/>
          </a:xfrm>
          <a:custGeom>
            <a:avLst/>
            <a:gdLst>
              <a:gd name="connsiteX0" fmla="*/ 0 w 9985794"/>
              <a:gd name="connsiteY0" fmla="*/ 0 h 4920343"/>
              <a:gd name="connsiteX1" fmla="*/ 9985794 w 9985794"/>
              <a:gd name="connsiteY1" fmla="*/ 0 h 4920343"/>
              <a:gd name="connsiteX2" fmla="*/ 9985794 w 9985794"/>
              <a:gd name="connsiteY2" fmla="*/ 4920343 h 4920343"/>
              <a:gd name="connsiteX3" fmla="*/ 0 w 9985794"/>
              <a:gd name="connsiteY3" fmla="*/ 4920343 h 4920343"/>
              <a:gd name="connsiteX4" fmla="*/ 0 w 9985794"/>
              <a:gd name="connsiteY4" fmla="*/ 4119525 h 4920343"/>
              <a:gd name="connsiteX5" fmla="*/ 4905554 w 9985794"/>
              <a:gd name="connsiteY5" fmla="*/ 4119525 h 4920343"/>
              <a:gd name="connsiteX6" fmla="*/ 4905554 w 9985794"/>
              <a:gd name="connsiteY6" fmla="*/ 1451087 h 4920343"/>
              <a:gd name="connsiteX7" fmla="*/ 0 w 9985794"/>
              <a:gd name="connsiteY7" fmla="*/ 1451087 h 4920343"/>
              <a:gd name="connsiteX0" fmla="*/ 4905554 w 9985794"/>
              <a:gd name="connsiteY0" fmla="*/ 4119525 h 4920343"/>
              <a:gd name="connsiteX1" fmla="*/ 4905554 w 9985794"/>
              <a:gd name="connsiteY1" fmla="*/ 1451087 h 4920343"/>
              <a:gd name="connsiteX2" fmla="*/ 0 w 9985794"/>
              <a:gd name="connsiteY2" fmla="*/ 1451087 h 4920343"/>
              <a:gd name="connsiteX3" fmla="*/ 0 w 9985794"/>
              <a:gd name="connsiteY3" fmla="*/ 0 h 4920343"/>
              <a:gd name="connsiteX4" fmla="*/ 9985794 w 9985794"/>
              <a:gd name="connsiteY4" fmla="*/ 0 h 4920343"/>
              <a:gd name="connsiteX5" fmla="*/ 9985794 w 9985794"/>
              <a:gd name="connsiteY5" fmla="*/ 4920343 h 4920343"/>
              <a:gd name="connsiteX6" fmla="*/ 0 w 9985794"/>
              <a:gd name="connsiteY6" fmla="*/ 4920343 h 4920343"/>
              <a:gd name="connsiteX7" fmla="*/ 0 w 9985794"/>
              <a:gd name="connsiteY7" fmla="*/ 4119525 h 4920343"/>
              <a:gd name="connsiteX8" fmla="*/ 4996994 w 9985794"/>
              <a:gd name="connsiteY8" fmla="*/ 4210965 h 4920343"/>
              <a:gd name="connsiteX0" fmla="*/ 4905554 w 9985794"/>
              <a:gd name="connsiteY0" fmla="*/ 4119525 h 4920343"/>
              <a:gd name="connsiteX1" fmla="*/ 4905554 w 9985794"/>
              <a:gd name="connsiteY1" fmla="*/ 1451087 h 4920343"/>
              <a:gd name="connsiteX2" fmla="*/ 0 w 9985794"/>
              <a:gd name="connsiteY2" fmla="*/ 1451087 h 4920343"/>
              <a:gd name="connsiteX3" fmla="*/ 0 w 9985794"/>
              <a:gd name="connsiteY3" fmla="*/ 0 h 4920343"/>
              <a:gd name="connsiteX4" fmla="*/ 9985794 w 9985794"/>
              <a:gd name="connsiteY4" fmla="*/ 0 h 4920343"/>
              <a:gd name="connsiteX5" fmla="*/ 9985794 w 9985794"/>
              <a:gd name="connsiteY5" fmla="*/ 4920343 h 4920343"/>
              <a:gd name="connsiteX6" fmla="*/ 0 w 9985794"/>
              <a:gd name="connsiteY6" fmla="*/ 4920343 h 4920343"/>
              <a:gd name="connsiteX7" fmla="*/ 0 w 9985794"/>
              <a:gd name="connsiteY7" fmla="*/ 4119525 h 4920343"/>
              <a:gd name="connsiteX0" fmla="*/ 4905554 w 9985794"/>
              <a:gd name="connsiteY0" fmla="*/ 1451087 h 4920343"/>
              <a:gd name="connsiteX1" fmla="*/ 0 w 9985794"/>
              <a:gd name="connsiteY1" fmla="*/ 1451087 h 4920343"/>
              <a:gd name="connsiteX2" fmla="*/ 0 w 9985794"/>
              <a:gd name="connsiteY2" fmla="*/ 0 h 4920343"/>
              <a:gd name="connsiteX3" fmla="*/ 9985794 w 9985794"/>
              <a:gd name="connsiteY3" fmla="*/ 0 h 4920343"/>
              <a:gd name="connsiteX4" fmla="*/ 9985794 w 9985794"/>
              <a:gd name="connsiteY4" fmla="*/ 4920343 h 4920343"/>
              <a:gd name="connsiteX5" fmla="*/ 0 w 9985794"/>
              <a:gd name="connsiteY5" fmla="*/ 4920343 h 4920343"/>
              <a:gd name="connsiteX6" fmla="*/ 0 w 9985794"/>
              <a:gd name="connsiteY6" fmla="*/ 4119525 h 4920343"/>
              <a:gd name="connsiteX0" fmla="*/ 0 w 9985794"/>
              <a:gd name="connsiteY0" fmla="*/ 1451087 h 4920343"/>
              <a:gd name="connsiteX1" fmla="*/ 0 w 9985794"/>
              <a:gd name="connsiteY1" fmla="*/ 0 h 4920343"/>
              <a:gd name="connsiteX2" fmla="*/ 9985794 w 9985794"/>
              <a:gd name="connsiteY2" fmla="*/ 0 h 4920343"/>
              <a:gd name="connsiteX3" fmla="*/ 9985794 w 9985794"/>
              <a:gd name="connsiteY3" fmla="*/ 4920343 h 4920343"/>
              <a:gd name="connsiteX4" fmla="*/ 0 w 9985794"/>
              <a:gd name="connsiteY4" fmla="*/ 4920343 h 4920343"/>
              <a:gd name="connsiteX5" fmla="*/ 0 w 9985794"/>
              <a:gd name="connsiteY5" fmla="*/ 4119525 h 4920343"/>
              <a:gd name="connsiteX0" fmla="*/ 0 w 9989309"/>
              <a:gd name="connsiteY0" fmla="*/ 1723425 h 4920343"/>
              <a:gd name="connsiteX1" fmla="*/ 3515 w 9989309"/>
              <a:gd name="connsiteY1" fmla="*/ 0 h 4920343"/>
              <a:gd name="connsiteX2" fmla="*/ 9989309 w 9989309"/>
              <a:gd name="connsiteY2" fmla="*/ 0 h 4920343"/>
              <a:gd name="connsiteX3" fmla="*/ 9989309 w 9989309"/>
              <a:gd name="connsiteY3" fmla="*/ 4920343 h 4920343"/>
              <a:gd name="connsiteX4" fmla="*/ 3515 w 9989309"/>
              <a:gd name="connsiteY4" fmla="*/ 4920343 h 4920343"/>
              <a:gd name="connsiteX5" fmla="*/ 3515 w 9989309"/>
              <a:gd name="connsiteY5" fmla="*/ 4119525 h 4920343"/>
              <a:gd name="connsiteX0" fmla="*/ 10620 w 9985870"/>
              <a:gd name="connsiteY0" fmla="*/ 1768218 h 4920343"/>
              <a:gd name="connsiteX1" fmla="*/ 76 w 9985870"/>
              <a:gd name="connsiteY1" fmla="*/ 0 h 4920343"/>
              <a:gd name="connsiteX2" fmla="*/ 9985870 w 9985870"/>
              <a:gd name="connsiteY2" fmla="*/ 0 h 4920343"/>
              <a:gd name="connsiteX3" fmla="*/ 9985870 w 9985870"/>
              <a:gd name="connsiteY3" fmla="*/ 4920343 h 4920343"/>
              <a:gd name="connsiteX4" fmla="*/ 76 w 9985870"/>
              <a:gd name="connsiteY4" fmla="*/ 4920343 h 4920343"/>
              <a:gd name="connsiteX5" fmla="*/ 76 w 9985870"/>
              <a:gd name="connsiteY5" fmla="*/ 4119525 h 4920343"/>
              <a:gd name="connsiteX0" fmla="*/ 0 w 9987551"/>
              <a:gd name="connsiteY0" fmla="*/ 1884678 h 4920343"/>
              <a:gd name="connsiteX1" fmla="*/ 1757 w 9987551"/>
              <a:gd name="connsiteY1" fmla="*/ 0 h 4920343"/>
              <a:gd name="connsiteX2" fmla="*/ 9987551 w 9987551"/>
              <a:gd name="connsiteY2" fmla="*/ 0 h 4920343"/>
              <a:gd name="connsiteX3" fmla="*/ 9987551 w 9987551"/>
              <a:gd name="connsiteY3" fmla="*/ 4920343 h 4920343"/>
              <a:gd name="connsiteX4" fmla="*/ 1757 w 9987551"/>
              <a:gd name="connsiteY4" fmla="*/ 4920343 h 4920343"/>
              <a:gd name="connsiteX5" fmla="*/ 1757 w 9987551"/>
              <a:gd name="connsiteY5" fmla="*/ 4119525 h 4920343"/>
              <a:gd name="connsiteX0" fmla="*/ 0 w 9987551"/>
              <a:gd name="connsiteY0" fmla="*/ 1916929 h 4920343"/>
              <a:gd name="connsiteX1" fmla="*/ 1757 w 9987551"/>
              <a:gd name="connsiteY1" fmla="*/ 0 h 4920343"/>
              <a:gd name="connsiteX2" fmla="*/ 9987551 w 9987551"/>
              <a:gd name="connsiteY2" fmla="*/ 0 h 4920343"/>
              <a:gd name="connsiteX3" fmla="*/ 9987551 w 9987551"/>
              <a:gd name="connsiteY3" fmla="*/ 4920343 h 4920343"/>
              <a:gd name="connsiteX4" fmla="*/ 1757 w 9987551"/>
              <a:gd name="connsiteY4" fmla="*/ 4920343 h 4920343"/>
              <a:gd name="connsiteX5" fmla="*/ 1757 w 9987551"/>
              <a:gd name="connsiteY5" fmla="*/ 4119525 h 492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87551" h="4920343">
                <a:moveTo>
                  <a:pt x="0" y="1916929"/>
                </a:moveTo>
                <a:cubicBezTo>
                  <a:pt x="1172" y="1342454"/>
                  <a:pt x="585" y="574475"/>
                  <a:pt x="1757" y="0"/>
                </a:cubicBezTo>
                <a:lnTo>
                  <a:pt x="9987551" y="0"/>
                </a:lnTo>
                <a:lnTo>
                  <a:pt x="9987551" y="4920343"/>
                </a:lnTo>
                <a:lnTo>
                  <a:pt x="1757" y="4920343"/>
                </a:lnTo>
                <a:lnTo>
                  <a:pt x="1757" y="4119525"/>
                </a:lnTo>
              </a:path>
            </a:pathLst>
          </a:cu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E32D9B">
                  <a:lumMod val="40000"/>
                  <a:lumOff val="60000"/>
                </a:srgbClr>
              </a:solidFill>
              <a:latin typeface="Trade Gothic Next Light"/>
            </a:endParaRPr>
          </a:p>
        </p:txBody>
      </p:sp>
      <p:sp>
        <p:nvSpPr>
          <p:cNvPr id="2" name="Title 1">
            <a:extLst>
              <a:ext uri="{FF2B5EF4-FFF2-40B4-BE49-F238E27FC236}">
                <a16:creationId xmlns:a16="http://schemas.microsoft.com/office/drawing/2014/main" id="{1FE1A1AF-99C4-4748-7657-467A8D235176}"/>
              </a:ext>
            </a:extLst>
          </p:cNvPr>
          <p:cNvSpPr>
            <a:spLocks noGrp="1"/>
          </p:cNvSpPr>
          <p:nvPr>
            <p:ph type="ctrTitle"/>
          </p:nvPr>
        </p:nvSpPr>
        <p:spPr>
          <a:xfrm>
            <a:off x="582662" y="3013262"/>
            <a:ext cx="3196050" cy="1245210"/>
          </a:xfrm>
          <a:noFill/>
        </p:spPr>
        <p:txBody>
          <a:bodyPr anchor="b">
            <a:normAutofit/>
          </a:bodyPr>
          <a:lstStyle/>
          <a:p>
            <a:r>
              <a:rPr lang="en-GB" sz="2100" dirty="0">
                <a:solidFill>
                  <a:srgbClr val="FFFFFF"/>
                </a:solidFill>
              </a:rPr>
              <a:t>Health inequalities</a:t>
            </a:r>
          </a:p>
        </p:txBody>
      </p:sp>
      <p:sp>
        <p:nvSpPr>
          <p:cNvPr id="3" name="Subtitle 2">
            <a:extLst>
              <a:ext uri="{FF2B5EF4-FFF2-40B4-BE49-F238E27FC236}">
                <a16:creationId xmlns:a16="http://schemas.microsoft.com/office/drawing/2014/main" id="{D1FD6BF9-F02C-8641-8C1D-14C3BF6A2D6E}"/>
              </a:ext>
            </a:extLst>
          </p:cNvPr>
          <p:cNvSpPr>
            <a:spLocks noGrp="1"/>
          </p:cNvSpPr>
          <p:nvPr>
            <p:ph type="subTitle" idx="1"/>
          </p:nvPr>
        </p:nvSpPr>
        <p:spPr>
          <a:xfrm>
            <a:off x="582662" y="4243120"/>
            <a:ext cx="3196051" cy="716258"/>
          </a:xfrm>
          <a:noFill/>
        </p:spPr>
        <p:txBody>
          <a:bodyPr anchor="t">
            <a:normAutofit fontScale="77500" lnSpcReduction="20000"/>
          </a:bodyPr>
          <a:lstStyle/>
          <a:p>
            <a:r>
              <a:rPr lang="en-GB" dirty="0">
                <a:solidFill>
                  <a:srgbClr val="FFFFFF"/>
                </a:solidFill>
              </a:rPr>
              <a:t>A contextual understanding </a:t>
            </a:r>
          </a:p>
          <a:p>
            <a:r>
              <a:rPr lang="en-GB" sz="1425" dirty="0">
                <a:solidFill>
                  <a:srgbClr val="FFFFFF"/>
                </a:solidFill>
              </a:rPr>
              <a:t>Wendy Vaughan St George’s University of London</a:t>
            </a:r>
          </a:p>
          <a:p>
            <a:endParaRPr lang="en-GB" dirty="0">
              <a:solidFill>
                <a:srgbClr val="FFFFFF"/>
              </a:solidFill>
            </a:endParaRPr>
          </a:p>
        </p:txBody>
      </p:sp>
    </p:spTree>
    <p:extLst>
      <p:ext uri="{BB962C8B-B14F-4D97-AF65-F5344CB8AC3E}">
        <p14:creationId xmlns:p14="http://schemas.microsoft.com/office/powerpoint/2010/main" val="18612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E2C3B9A-B4D2-F54D-15F0-06653E1832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rade Gothic Next Light"/>
            </a:endParaRPr>
          </a:p>
        </p:txBody>
      </p:sp>
      <p:sp>
        <p:nvSpPr>
          <p:cNvPr id="14" name="Rectangle 13">
            <a:extLst>
              <a:ext uri="{FF2B5EF4-FFF2-40B4-BE49-F238E27FC236}">
                <a16:creationId xmlns:a16="http://schemas.microsoft.com/office/drawing/2014/main" id="{0068CEB5-F191-9D3E-BAC0-B0E21272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90721"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rade Gothic Next Light"/>
            </a:endParaRPr>
          </a:p>
        </p:txBody>
      </p:sp>
      <p:pic>
        <p:nvPicPr>
          <p:cNvPr id="8" name="Picture 7" descr="One in a crowd">
            <a:extLst>
              <a:ext uri="{FF2B5EF4-FFF2-40B4-BE49-F238E27FC236}">
                <a16:creationId xmlns:a16="http://schemas.microsoft.com/office/drawing/2014/main" id="{BB129944-4165-C5F1-EFC2-650C3D6ABD03}"/>
              </a:ext>
            </a:extLst>
          </p:cNvPr>
          <p:cNvPicPr>
            <a:picLocks noChangeAspect="1"/>
          </p:cNvPicPr>
          <p:nvPr/>
        </p:nvPicPr>
        <p:blipFill rotWithShape="1">
          <a:blip r:embed="rId2">
            <a:alphaModFix amt="50000"/>
          </a:blip>
          <a:srcRect l="28645" r="20455"/>
          <a:stretch/>
        </p:blipFill>
        <p:spPr>
          <a:xfrm>
            <a:off x="15" y="857250"/>
            <a:ext cx="3490707" cy="5143499"/>
          </a:xfrm>
          <a:prstGeom prst="rect">
            <a:avLst/>
          </a:prstGeom>
        </p:spPr>
      </p:pic>
      <p:sp>
        <p:nvSpPr>
          <p:cNvPr id="16" name="Freeform: Shape 15">
            <a:extLst>
              <a:ext uri="{FF2B5EF4-FFF2-40B4-BE49-F238E27FC236}">
                <a16:creationId xmlns:a16="http://schemas.microsoft.com/office/drawing/2014/main" id="{9464ED38-224B-AB8F-2B4A-18C5B2BE0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1913" y="1556142"/>
            <a:ext cx="7739168" cy="3746220"/>
          </a:xfrm>
          <a:custGeom>
            <a:avLst/>
            <a:gdLst>
              <a:gd name="connsiteX0" fmla="*/ 0 w 4172596"/>
              <a:gd name="connsiteY0" fmla="*/ 0 h 4952999"/>
              <a:gd name="connsiteX1" fmla="*/ 4172596 w 4172596"/>
              <a:gd name="connsiteY1" fmla="*/ 0 h 4952999"/>
              <a:gd name="connsiteX2" fmla="*/ 4172596 w 4172596"/>
              <a:gd name="connsiteY2" fmla="*/ 342900 h 4952999"/>
              <a:gd name="connsiteX3" fmla="*/ 3239761 w 4172596"/>
              <a:gd name="connsiteY3" fmla="*/ 342900 h 4952999"/>
              <a:gd name="connsiteX4" fmla="*/ 3239761 w 4172596"/>
              <a:gd name="connsiteY4" fmla="*/ 1934392 h 4952999"/>
              <a:gd name="connsiteX5" fmla="*/ 4172596 w 4172596"/>
              <a:gd name="connsiteY5" fmla="*/ 1934392 h 4952999"/>
              <a:gd name="connsiteX6" fmla="*/ 4172596 w 4172596"/>
              <a:gd name="connsiteY6" fmla="*/ 4952999 h 4952999"/>
              <a:gd name="connsiteX7" fmla="*/ 0 w 4172596"/>
              <a:gd name="connsiteY7" fmla="*/ 4952999 h 4952999"/>
              <a:gd name="connsiteX0" fmla="*/ 3239761 w 4172596"/>
              <a:gd name="connsiteY0" fmla="*/ 1934392 h 4952999"/>
              <a:gd name="connsiteX1" fmla="*/ 4172596 w 4172596"/>
              <a:gd name="connsiteY1" fmla="*/ 1934392 h 4952999"/>
              <a:gd name="connsiteX2" fmla="*/ 4172596 w 4172596"/>
              <a:gd name="connsiteY2" fmla="*/ 4952999 h 4952999"/>
              <a:gd name="connsiteX3" fmla="*/ 0 w 4172596"/>
              <a:gd name="connsiteY3" fmla="*/ 4952999 h 4952999"/>
              <a:gd name="connsiteX4" fmla="*/ 0 w 4172596"/>
              <a:gd name="connsiteY4" fmla="*/ 0 h 4952999"/>
              <a:gd name="connsiteX5" fmla="*/ 4172596 w 4172596"/>
              <a:gd name="connsiteY5" fmla="*/ 0 h 4952999"/>
              <a:gd name="connsiteX6" fmla="*/ 4172596 w 4172596"/>
              <a:gd name="connsiteY6" fmla="*/ 342900 h 4952999"/>
              <a:gd name="connsiteX7" fmla="*/ 3239761 w 4172596"/>
              <a:gd name="connsiteY7" fmla="*/ 342900 h 4952999"/>
              <a:gd name="connsiteX8" fmla="*/ 3331201 w 4172596"/>
              <a:gd name="connsiteY8" fmla="*/ 2025832 h 4952999"/>
              <a:gd name="connsiteX0" fmla="*/ 3239761 w 4172596"/>
              <a:gd name="connsiteY0" fmla="*/ 1934392 h 4952999"/>
              <a:gd name="connsiteX1" fmla="*/ 4172596 w 4172596"/>
              <a:gd name="connsiteY1" fmla="*/ 1934392 h 4952999"/>
              <a:gd name="connsiteX2" fmla="*/ 4172596 w 4172596"/>
              <a:gd name="connsiteY2" fmla="*/ 4952999 h 4952999"/>
              <a:gd name="connsiteX3" fmla="*/ 0 w 4172596"/>
              <a:gd name="connsiteY3" fmla="*/ 4952999 h 4952999"/>
              <a:gd name="connsiteX4" fmla="*/ 0 w 4172596"/>
              <a:gd name="connsiteY4" fmla="*/ 0 h 4952999"/>
              <a:gd name="connsiteX5" fmla="*/ 4172596 w 4172596"/>
              <a:gd name="connsiteY5" fmla="*/ 0 h 4952999"/>
              <a:gd name="connsiteX6" fmla="*/ 4172596 w 4172596"/>
              <a:gd name="connsiteY6" fmla="*/ 342900 h 4952999"/>
              <a:gd name="connsiteX7" fmla="*/ 3239761 w 4172596"/>
              <a:gd name="connsiteY7" fmla="*/ 342900 h 4952999"/>
              <a:gd name="connsiteX0" fmla="*/ 4172596 w 4172596"/>
              <a:gd name="connsiteY0" fmla="*/ 1934392 h 4952999"/>
              <a:gd name="connsiteX1" fmla="*/ 4172596 w 4172596"/>
              <a:gd name="connsiteY1" fmla="*/ 4952999 h 4952999"/>
              <a:gd name="connsiteX2" fmla="*/ 0 w 4172596"/>
              <a:gd name="connsiteY2" fmla="*/ 4952999 h 4952999"/>
              <a:gd name="connsiteX3" fmla="*/ 0 w 4172596"/>
              <a:gd name="connsiteY3" fmla="*/ 0 h 4952999"/>
              <a:gd name="connsiteX4" fmla="*/ 4172596 w 4172596"/>
              <a:gd name="connsiteY4" fmla="*/ 0 h 4952999"/>
              <a:gd name="connsiteX5" fmla="*/ 4172596 w 4172596"/>
              <a:gd name="connsiteY5" fmla="*/ 342900 h 4952999"/>
              <a:gd name="connsiteX6" fmla="*/ 3239761 w 4172596"/>
              <a:gd name="connsiteY6" fmla="*/ 342900 h 4952999"/>
              <a:gd name="connsiteX0" fmla="*/ 4172596 w 4172596"/>
              <a:gd name="connsiteY0" fmla="*/ 1934392 h 4952999"/>
              <a:gd name="connsiteX1" fmla="*/ 4172596 w 4172596"/>
              <a:gd name="connsiteY1" fmla="*/ 4952999 h 4952999"/>
              <a:gd name="connsiteX2" fmla="*/ 0 w 4172596"/>
              <a:gd name="connsiteY2" fmla="*/ 4952999 h 4952999"/>
              <a:gd name="connsiteX3" fmla="*/ 0 w 4172596"/>
              <a:gd name="connsiteY3" fmla="*/ 0 h 4952999"/>
              <a:gd name="connsiteX4" fmla="*/ 4172596 w 4172596"/>
              <a:gd name="connsiteY4" fmla="*/ 0 h 4952999"/>
              <a:gd name="connsiteX5" fmla="*/ 4172596 w 4172596"/>
              <a:gd name="connsiteY5" fmla="*/ 342900 h 495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2596" h="4952999">
                <a:moveTo>
                  <a:pt x="4172596" y="1934392"/>
                </a:moveTo>
                <a:lnTo>
                  <a:pt x="4172596" y="4952999"/>
                </a:lnTo>
                <a:lnTo>
                  <a:pt x="0" y="4952999"/>
                </a:lnTo>
                <a:lnTo>
                  <a:pt x="0" y="0"/>
                </a:lnTo>
                <a:lnTo>
                  <a:pt x="4172596" y="0"/>
                </a:lnTo>
                <a:lnTo>
                  <a:pt x="4172596" y="342900"/>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Trade Gothic Next Light"/>
            </a:endParaRPr>
          </a:p>
        </p:txBody>
      </p:sp>
      <p:sp>
        <p:nvSpPr>
          <p:cNvPr id="6" name="Title 5">
            <a:extLst>
              <a:ext uri="{FF2B5EF4-FFF2-40B4-BE49-F238E27FC236}">
                <a16:creationId xmlns:a16="http://schemas.microsoft.com/office/drawing/2014/main" id="{6952AD1D-81C8-4B32-9C38-BA1920F99AEE}"/>
              </a:ext>
            </a:extLst>
          </p:cNvPr>
          <p:cNvSpPr>
            <a:spLocks noGrp="1"/>
          </p:cNvSpPr>
          <p:nvPr>
            <p:ph type="title"/>
          </p:nvPr>
        </p:nvSpPr>
        <p:spPr>
          <a:xfrm>
            <a:off x="554090" y="1846967"/>
            <a:ext cx="2611491" cy="1193619"/>
          </a:xfrm>
          <a:noFill/>
        </p:spPr>
        <p:txBody>
          <a:bodyPr>
            <a:normAutofit/>
          </a:bodyPr>
          <a:lstStyle/>
          <a:p>
            <a:r>
              <a:rPr lang="en-GB">
                <a:solidFill>
                  <a:schemeClr val="accent1">
                    <a:lumMod val="60000"/>
                    <a:lumOff val="40000"/>
                  </a:schemeClr>
                </a:solidFill>
              </a:rPr>
              <a:t>Group Activity</a:t>
            </a:r>
          </a:p>
        </p:txBody>
      </p:sp>
      <p:sp>
        <p:nvSpPr>
          <p:cNvPr id="5" name="Text Placeholder 4">
            <a:extLst>
              <a:ext uri="{FF2B5EF4-FFF2-40B4-BE49-F238E27FC236}">
                <a16:creationId xmlns:a16="http://schemas.microsoft.com/office/drawing/2014/main" id="{BD38F2C8-5594-425F-AAFF-68999BC9A0B5}"/>
              </a:ext>
            </a:extLst>
          </p:cNvPr>
          <p:cNvSpPr>
            <a:spLocks noGrp="1"/>
          </p:cNvSpPr>
          <p:nvPr>
            <p:ph idx="1"/>
          </p:nvPr>
        </p:nvSpPr>
        <p:spPr>
          <a:xfrm>
            <a:off x="4171950" y="1979056"/>
            <a:ext cx="3741586" cy="2997537"/>
          </a:xfrm>
        </p:spPr>
        <p:txBody>
          <a:bodyPr>
            <a:normAutofit/>
          </a:bodyPr>
          <a:lstStyle/>
          <a:p>
            <a:r>
              <a:rPr lang="en-GB" dirty="0"/>
              <a:t>You are tasked with rescuing Romana</a:t>
            </a:r>
          </a:p>
          <a:p>
            <a:r>
              <a:rPr lang="en-GB" dirty="0"/>
              <a:t>Half the room will represent Green Borough, the other half will represent Blue Borough</a:t>
            </a:r>
          </a:p>
          <a:p>
            <a:r>
              <a:rPr lang="en-GB" dirty="0"/>
              <a:t>Each borough will be divided into 2 sub groups and assigned a number.</a:t>
            </a:r>
          </a:p>
          <a:p>
            <a:endParaRPr lang="en-GB" dirty="0">
              <a:latin typeface="Arial Nova" panose="020B0604020202020204" pitchFamily="34" charset="0"/>
            </a:endParaRPr>
          </a:p>
        </p:txBody>
      </p:sp>
    </p:spTree>
    <p:extLst>
      <p:ext uri="{BB962C8B-B14F-4D97-AF65-F5344CB8AC3E}">
        <p14:creationId xmlns:p14="http://schemas.microsoft.com/office/powerpoint/2010/main" val="2412919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9EDF10-A6A2-0459-776A-E0A4820302A6}"/>
              </a:ext>
            </a:extLst>
          </p:cNvPr>
          <p:cNvSpPr txBox="1"/>
          <p:nvPr/>
        </p:nvSpPr>
        <p:spPr>
          <a:xfrm>
            <a:off x="114901" y="2516649"/>
            <a:ext cx="2037643" cy="1200329"/>
          </a:xfrm>
          <a:prstGeom prst="rect">
            <a:avLst/>
          </a:prstGeom>
          <a:noFill/>
        </p:spPr>
        <p:txBody>
          <a:bodyPr wrap="square" rtlCol="0">
            <a:spAutoFit/>
          </a:bodyPr>
          <a:lstStyle/>
          <a:p>
            <a:pPr algn="ctr" defTabSz="342900"/>
            <a:r>
              <a:rPr lang="en-GB" sz="2400" dirty="0">
                <a:solidFill>
                  <a:srgbClr val="7A34AE"/>
                </a:solidFill>
                <a:latin typeface="Calibri" panose="020F0502020204030204"/>
                <a:ea typeface="Segoe UI Black" panose="020B0A02040204020203" pitchFamily="34" charset="0"/>
              </a:rPr>
              <a:t>Wider determinants of health</a:t>
            </a:r>
          </a:p>
        </p:txBody>
      </p:sp>
      <p:pic>
        <p:nvPicPr>
          <p:cNvPr id="17" name="Content Placeholder 16">
            <a:extLst>
              <a:ext uri="{FF2B5EF4-FFF2-40B4-BE49-F238E27FC236}">
                <a16:creationId xmlns:a16="http://schemas.microsoft.com/office/drawing/2014/main" id="{94616029-B4B9-B258-720A-03B7BA9C9CAD}"/>
              </a:ext>
            </a:extLst>
          </p:cNvPr>
          <p:cNvPicPr>
            <a:picLocks noGrp="1" noChangeAspect="1"/>
          </p:cNvPicPr>
          <p:nvPr>
            <p:ph idx="1"/>
          </p:nvPr>
        </p:nvPicPr>
        <p:blipFill rotWithShape="1">
          <a:blip r:embed="rId3"/>
          <a:srcRect l="3060" r="2140"/>
          <a:stretch/>
        </p:blipFill>
        <p:spPr>
          <a:xfrm>
            <a:off x="2935706" y="853096"/>
            <a:ext cx="5570620" cy="5077240"/>
          </a:xfrm>
        </p:spPr>
      </p:pic>
      <p:sp>
        <p:nvSpPr>
          <p:cNvPr id="2" name="TextBox 1">
            <a:extLst>
              <a:ext uri="{FF2B5EF4-FFF2-40B4-BE49-F238E27FC236}">
                <a16:creationId xmlns:a16="http://schemas.microsoft.com/office/drawing/2014/main" id="{1CC69C19-823D-37BD-7B6D-717D777D260B}"/>
              </a:ext>
            </a:extLst>
          </p:cNvPr>
          <p:cNvSpPr txBox="1"/>
          <p:nvPr/>
        </p:nvSpPr>
        <p:spPr>
          <a:xfrm>
            <a:off x="329704" y="4016434"/>
            <a:ext cx="1921496" cy="300082"/>
          </a:xfrm>
          <a:prstGeom prst="rect">
            <a:avLst/>
          </a:prstGeom>
          <a:noFill/>
        </p:spPr>
        <p:txBody>
          <a:bodyPr wrap="square" rtlCol="0">
            <a:spAutoFit/>
          </a:bodyPr>
          <a:lstStyle/>
          <a:p>
            <a:pPr defTabSz="342900"/>
            <a:r>
              <a:rPr lang="en-GB" sz="1350" dirty="0">
                <a:solidFill>
                  <a:prstClr val="black"/>
                </a:solidFill>
                <a:latin typeface="Calibri" panose="020F0502020204030204"/>
              </a:rPr>
              <a:t>Source: King’s Fund</a:t>
            </a:r>
          </a:p>
        </p:txBody>
      </p:sp>
    </p:spTree>
    <p:extLst>
      <p:ext uri="{BB962C8B-B14F-4D97-AF65-F5344CB8AC3E}">
        <p14:creationId xmlns:p14="http://schemas.microsoft.com/office/powerpoint/2010/main" val="19587204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1E2C3B9A-B4D2-F54D-15F0-06653E1832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rade Gothic Next Light"/>
            </a:endParaRPr>
          </a:p>
        </p:txBody>
      </p:sp>
      <p:sp>
        <p:nvSpPr>
          <p:cNvPr id="24" name="Rectangle 19">
            <a:extLst>
              <a:ext uri="{FF2B5EF4-FFF2-40B4-BE49-F238E27FC236}">
                <a16:creationId xmlns:a16="http://schemas.microsoft.com/office/drawing/2014/main" id="{0068CEB5-F191-9D3E-BAC0-B0E212720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90721"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rade Gothic Next Light"/>
            </a:endParaRPr>
          </a:p>
        </p:txBody>
      </p:sp>
      <p:pic>
        <p:nvPicPr>
          <p:cNvPr id="5" name="Picture 4" descr="Glasses on top of a book">
            <a:extLst>
              <a:ext uri="{FF2B5EF4-FFF2-40B4-BE49-F238E27FC236}">
                <a16:creationId xmlns:a16="http://schemas.microsoft.com/office/drawing/2014/main" id="{13E6BD82-8127-00F4-51D5-21E99B96D4C5}"/>
              </a:ext>
            </a:extLst>
          </p:cNvPr>
          <p:cNvPicPr>
            <a:picLocks noChangeAspect="1"/>
          </p:cNvPicPr>
          <p:nvPr/>
        </p:nvPicPr>
        <p:blipFill rotWithShape="1">
          <a:blip r:embed="rId2">
            <a:alphaModFix amt="50000"/>
          </a:blip>
          <a:srcRect l="15199" r="39839" b="-1"/>
          <a:stretch/>
        </p:blipFill>
        <p:spPr>
          <a:xfrm>
            <a:off x="15" y="857250"/>
            <a:ext cx="3490707" cy="5143499"/>
          </a:xfrm>
          <a:prstGeom prst="rect">
            <a:avLst/>
          </a:prstGeom>
        </p:spPr>
      </p:pic>
      <p:sp>
        <p:nvSpPr>
          <p:cNvPr id="22" name="Freeform: Shape 21">
            <a:extLst>
              <a:ext uri="{FF2B5EF4-FFF2-40B4-BE49-F238E27FC236}">
                <a16:creationId xmlns:a16="http://schemas.microsoft.com/office/drawing/2014/main" id="{9464ED38-224B-AB8F-2B4A-18C5B2BE0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1913" y="1556142"/>
            <a:ext cx="7739168" cy="3746220"/>
          </a:xfrm>
          <a:custGeom>
            <a:avLst/>
            <a:gdLst>
              <a:gd name="connsiteX0" fmla="*/ 0 w 4172596"/>
              <a:gd name="connsiteY0" fmla="*/ 0 h 4952999"/>
              <a:gd name="connsiteX1" fmla="*/ 4172596 w 4172596"/>
              <a:gd name="connsiteY1" fmla="*/ 0 h 4952999"/>
              <a:gd name="connsiteX2" fmla="*/ 4172596 w 4172596"/>
              <a:gd name="connsiteY2" fmla="*/ 342900 h 4952999"/>
              <a:gd name="connsiteX3" fmla="*/ 3239761 w 4172596"/>
              <a:gd name="connsiteY3" fmla="*/ 342900 h 4952999"/>
              <a:gd name="connsiteX4" fmla="*/ 3239761 w 4172596"/>
              <a:gd name="connsiteY4" fmla="*/ 1934392 h 4952999"/>
              <a:gd name="connsiteX5" fmla="*/ 4172596 w 4172596"/>
              <a:gd name="connsiteY5" fmla="*/ 1934392 h 4952999"/>
              <a:gd name="connsiteX6" fmla="*/ 4172596 w 4172596"/>
              <a:gd name="connsiteY6" fmla="*/ 4952999 h 4952999"/>
              <a:gd name="connsiteX7" fmla="*/ 0 w 4172596"/>
              <a:gd name="connsiteY7" fmla="*/ 4952999 h 4952999"/>
              <a:gd name="connsiteX0" fmla="*/ 3239761 w 4172596"/>
              <a:gd name="connsiteY0" fmla="*/ 1934392 h 4952999"/>
              <a:gd name="connsiteX1" fmla="*/ 4172596 w 4172596"/>
              <a:gd name="connsiteY1" fmla="*/ 1934392 h 4952999"/>
              <a:gd name="connsiteX2" fmla="*/ 4172596 w 4172596"/>
              <a:gd name="connsiteY2" fmla="*/ 4952999 h 4952999"/>
              <a:gd name="connsiteX3" fmla="*/ 0 w 4172596"/>
              <a:gd name="connsiteY3" fmla="*/ 4952999 h 4952999"/>
              <a:gd name="connsiteX4" fmla="*/ 0 w 4172596"/>
              <a:gd name="connsiteY4" fmla="*/ 0 h 4952999"/>
              <a:gd name="connsiteX5" fmla="*/ 4172596 w 4172596"/>
              <a:gd name="connsiteY5" fmla="*/ 0 h 4952999"/>
              <a:gd name="connsiteX6" fmla="*/ 4172596 w 4172596"/>
              <a:gd name="connsiteY6" fmla="*/ 342900 h 4952999"/>
              <a:gd name="connsiteX7" fmla="*/ 3239761 w 4172596"/>
              <a:gd name="connsiteY7" fmla="*/ 342900 h 4952999"/>
              <a:gd name="connsiteX8" fmla="*/ 3331201 w 4172596"/>
              <a:gd name="connsiteY8" fmla="*/ 2025832 h 4952999"/>
              <a:gd name="connsiteX0" fmla="*/ 3239761 w 4172596"/>
              <a:gd name="connsiteY0" fmla="*/ 1934392 h 4952999"/>
              <a:gd name="connsiteX1" fmla="*/ 4172596 w 4172596"/>
              <a:gd name="connsiteY1" fmla="*/ 1934392 h 4952999"/>
              <a:gd name="connsiteX2" fmla="*/ 4172596 w 4172596"/>
              <a:gd name="connsiteY2" fmla="*/ 4952999 h 4952999"/>
              <a:gd name="connsiteX3" fmla="*/ 0 w 4172596"/>
              <a:gd name="connsiteY3" fmla="*/ 4952999 h 4952999"/>
              <a:gd name="connsiteX4" fmla="*/ 0 w 4172596"/>
              <a:gd name="connsiteY4" fmla="*/ 0 h 4952999"/>
              <a:gd name="connsiteX5" fmla="*/ 4172596 w 4172596"/>
              <a:gd name="connsiteY5" fmla="*/ 0 h 4952999"/>
              <a:gd name="connsiteX6" fmla="*/ 4172596 w 4172596"/>
              <a:gd name="connsiteY6" fmla="*/ 342900 h 4952999"/>
              <a:gd name="connsiteX7" fmla="*/ 3239761 w 4172596"/>
              <a:gd name="connsiteY7" fmla="*/ 342900 h 4952999"/>
              <a:gd name="connsiteX0" fmla="*/ 4172596 w 4172596"/>
              <a:gd name="connsiteY0" fmla="*/ 1934392 h 4952999"/>
              <a:gd name="connsiteX1" fmla="*/ 4172596 w 4172596"/>
              <a:gd name="connsiteY1" fmla="*/ 4952999 h 4952999"/>
              <a:gd name="connsiteX2" fmla="*/ 0 w 4172596"/>
              <a:gd name="connsiteY2" fmla="*/ 4952999 h 4952999"/>
              <a:gd name="connsiteX3" fmla="*/ 0 w 4172596"/>
              <a:gd name="connsiteY3" fmla="*/ 0 h 4952999"/>
              <a:gd name="connsiteX4" fmla="*/ 4172596 w 4172596"/>
              <a:gd name="connsiteY4" fmla="*/ 0 h 4952999"/>
              <a:gd name="connsiteX5" fmla="*/ 4172596 w 4172596"/>
              <a:gd name="connsiteY5" fmla="*/ 342900 h 4952999"/>
              <a:gd name="connsiteX6" fmla="*/ 3239761 w 4172596"/>
              <a:gd name="connsiteY6" fmla="*/ 342900 h 4952999"/>
              <a:gd name="connsiteX0" fmla="*/ 4172596 w 4172596"/>
              <a:gd name="connsiteY0" fmla="*/ 1934392 h 4952999"/>
              <a:gd name="connsiteX1" fmla="*/ 4172596 w 4172596"/>
              <a:gd name="connsiteY1" fmla="*/ 4952999 h 4952999"/>
              <a:gd name="connsiteX2" fmla="*/ 0 w 4172596"/>
              <a:gd name="connsiteY2" fmla="*/ 4952999 h 4952999"/>
              <a:gd name="connsiteX3" fmla="*/ 0 w 4172596"/>
              <a:gd name="connsiteY3" fmla="*/ 0 h 4952999"/>
              <a:gd name="connsiteX4" fmla="*/ 4172596 w 4172596"/>
              <a:gd name="connsiteY4" fmla="*/ 0 h 4952999"/>
              <a:gd name="connsiteX5" fmla="*/ 4172596 w 4172596"/>
              <a:gd name="connsiteY5" fmla="*/ 342900 h 495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2596" h="4952999">
                <a:moveTo>
                  <a:pt x="4172596" y="1934392"/>
                </a:moveTo>
                <a:lnTo>
                  <a:pt x="4172596" y="4952999"/>
                </a:lnTo>
                <a:lnTo>
                  <a:pt x="0" y="4952999"/>
                </a:lnTo>
                <a:lnTo>
                  <a:pt x="0" y="0"/>
                </a:lnTo>
                <a:lnTo>
                  <a:pt x="4172596" y="0"/>
                </a:lnTo>
                <a:lnTo>
                  <a:pt x="4172596" y="342900"/>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srgbClr val="FFFFFF"/>
              </a:solidFill>
              <a:latin typeface="Trade Gothic Next Light"/>
            </a:endParaRPr>
          </a:p>
        </p:txBody>
      </p:sp>
      <p:sp>
        <p:nvSpPr>
          <p:cNvPr id="2" name="Title 1">
            <a:extLst>
              <a:ext uri="{FF2B5EF4-FFF2-40B4-BE49-F238E27FC236}">
                <a16:creationId xmlns:a16="http://schemas.microsoft.com/office/drawing/2014/main" id="{2FB64B9F-2D4A-49C6-A524-970D66603FEC}"/>
              </a:ext>
            </a:extLst>
          </p:cNvPr>
          <p:cNvSpPr>
            <a:spLocks noGrp="1"/>
          </p:cNvSpPr>
          <p:nvPr>
            <p:ph type="title"/>
          </p:nvPr>
        </p:nvSpPr>
        <p:spPr>
          <a:xfrm>
            <a:off x="554090" y="1846967"/>
            <a:ext cx="2611491" cy="1193619"/>
          </a:xfrm>
          <a:noFill/>
        </p:spPr>
        <p:txBody>
          <a:bodyPr>
            <a:normAutofit/>
          </a:bodyPr>
          <a:lstStyle/>
          <a:p>
            <a:r>
              <a:rPr lang="en-GB">
                <a:solidFill>
                  <a:schemeClr val="accent1">
                    <a:lumMod val="60000"/>
                    <a:lumOff val="40000"/>
                  </a:schemeClr>
                </a:solidFill>
              </a:rPr>
              <a:t>Instructions </a:t>
            </a:r>
          </a:p>
        </p:txBody>
      </p:sp>
      <p:sp>
        <p:nvSpPr>
          <p:cNvPr id="3" name="Content Placeholder 2">
            <a:extLst>
              <a:ext uri="{FF2B5EF4-FFF2-40B4-BE49-F238E27FC236}">
                <a16:creationId xmlns:a16="http://schemas.microsoft.com/office/drawing/2014/main" id="{8E22EC6C-57D9-4AEA-B3D3-82E14DA5BEDD}"/>
              </a:ext>
            </a:extLst>
          </p:cNvPr>
          <p:cNvSpPr>
            <a:spLocks noGrp="1"/>
          </p:cNvSpPr>
          <p:nvPr>
            <p:ph idx="1"/>
          </p:nvPr>
        </p:nvSpPr>
        <p:spPr>
          <a:xfrm>
            <a:off x="4171950" y="1979056"/>
            <a:ext cx="3741586" cy="2997537"/>
          </a:xfrm>
        </p:spPr>
        <p:txBody>
          <a:bodyPr>
            <a:normAutofit/>
          </a:bodyPr>
          <a:lstStyle/>
          <a:p>
            <a:pPr>
              <a:lnSpc>
                <a:spcPct val="110000"/>
              </a:lnSpc>
            </a:pPr>
            <a:r>
              <a:rPr lang="en-GB"/>
              <a:t>Assigned to each group is a bag containing instruction, clues and additional tools needed to complete the.</a:t>
            </a:r>
          </a:p>
          <a:p>
            <a:pPr>
              <a:lnSpc>
                <a:spcPct val="110000"/>
              </a:lnSpc>
            </a:pPr>
            <a:r>
              <a:rPr lang="en-GB"/>
              <a:t>Not every group has the same amount of resources!</a:t>
            </a:r>
          </a:p>
          <a:p>
            <a:pPr>
              <a:lnSpc>
                <a:spcPct val="110000"/>
              </a:lnSpc>
            </a:pPr>
            <a:r>
              <a:rPr lang="en-GB"/>
              <a:t>Each group has been assigned a budget which you can use  to ‘buy’ what you are missing.</a:t>
            </a:r>
          </a:p>
          <a:p>
            <a:pPr>
              <a:lnSpc>
                <a:spcPct val="110000"/>
              </a:lnSpc>
            </a:pPr>
            <a:r>
              <a:rPr lang="en-GB"/>
              <a:t>These can not be purchased for less than £7 each.</a:t>
            </a:r>
          </a:p>
          <a:p>
            <a:pPr>
              <a:lnSpc>
                <a:spcPct val="110000"/>
              </a:lnSpc>
            </a:pPr>
            <a:r>
              <a:rPr lang="en-GB"/>
              <a:t>You can work WITHIN boroughs but NOT across boroughs.</a:t>
            </a:r>
          </a:p>
        </p:txBody>
      </p:sp>
    </p:spTree>
    <p:extLst>
      <p:ext uri="{BB962C8B-B14F-4D97-AF65-F5344CB8AC3E}">
        <p14:creationId xmlns:p14="http://schemas.microsoft.com/office/powerpoint/2010/main" val="9302247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860B-692F-4AE3-BAE6-3B2FD658B607}"/>
              </a:ext>
            </a:extLst>
          </p:cNvPr>
          <p:cNvSpPr>
            <a:spLocks noGrp="1"/>
          </p:cNvSpPr>
          <p:nvPr>
            <p:ph type="title"/>
          </p:nvPr>
        </p:nvSpPr>
        <p:spPr/>
        <p:txBody>
          <a:bodyPr/>
          <a:lstStyle/>
          <a:p>
            <a:r>
              <a:rPr lang="en-GB" dirty="0"/>
              <a:t>		The coin model</a:t>
            </a:r>
          </a:p>
        </p:txBody>
      </p:sp>
      <p:pic>
        <p:nvPicPr>
          <p:cNvPr id="1026" name="Picture 2" descr="The coin model of privilege and critical allyship: implications for health  | BMC Public Health | Full Text">
            <a:extLst>
              <a:ext uri="{FF2B5EF4-FFF2-40B4-BE49-F238E27FC236}">
                <a16:creationId xmlns:a16="http://schemas.microsoft.com/office/drawing/2014/main" id="{9CBB6524-6991-4E59-96EB-E414F3D9F2D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12057" y="2859232"/>
            <a:ext cx="3140869" cy="18622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coin model of privilege and critical allyship: implications for health  | BMC Public Health | Full Text">
            <a:extLst>
              <a:ext uri="{FF2B5EF4-FFF2-40B4-BE49-F238E27FC236}">
                <a16:creationId xmlns:a16="http://schemas.microsoft.com/office/drawing/2014/main" id="{FB902BF5-E992-4A49-97BE-4C755FF5689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77979" y="2859232"/>
            <a:ext cx="3142059" cy="186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8161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2682973-C936-47E4-9C31-5A00CA28F782}"/>
              </a:ext>
            </a:extLst>
          </p:cNvPr>
          <p:cNvSpPr>
            <a:spLocks noGrp="1"/>
          </p:cNvSpPr>
          <p:nvPr>
            <p:ph type="title"/>
          </p:nvPr>
        </p:nvSpPr>
        <p:spPr/>
        <p:txBody>
          <a:bodyPr/>
          <a:lstStyle/>
          <a:p>
            <a:r>
              <a:rPr lang="en-GB" dirty="0"/>
              <a:t>What does Health inequality mean to you?- Student’s perspectives</a:t>
            </a:r>
          </a:p>
        </p:txBody>
      </p:sp>
      <p:sp>
        <p:nvSpPr>
          <p:cNvPr id="13" name="Content Placeholder 12">
            <a:extLst>
              <a:ext uri="{FF2B5EF4-FFF2-40B4-BE49-F238E27FC236}">
                <a16:creationId xmlns:a16="http://schemas.microsoft.com/office/drawing/2014/main" id="{E02BE030-D566-41BD-ABE2-15455CC06B88}"/>
              </a:ext>
            </a:extLst>
          </p:cNvPr>
          <p:cNvSpPr>
            <a:spLocks noGrp="1"/>
          </p:cNvSpPr>
          <p:nvPr>
            <p:ph idx="1"/>
          </p:nvPr>
        </p:nvSpPr>
        <p:spPr/>
        <p:txBody>
          <a:bodyPr>
            <a:normAutofit/>
          </a:bodyPr>
          <a:lstStyle/>
          <a:p>
            <a:pPr marL="0" indent="0">
              <a:buNone/>
            </a:pPr>
            <a:r>
              <a:rPr lang="en-GB" sz="1050" i="1" dirty="0"/>
              <a:t>“Its to do with money…if you can pay you don’t have to wait. I don’t think it’s race or religion has anything to do with it because I have not experienced it”</a:t>
            </a:r>
          </a:p>
          <a:p>
            <a:pPr marL="0" indent="0">
              <a:buNone/>
            </a:pPr>
            <a:r>
              <a:rPr lang="en-GB" sz="1050" i="1" dirty="0"/>
              <a:t>“It is not as bad now as it was in the past”</a:t>
            </a:r>
          </a:p>
          <a:p>
            <a:pPr marL="0" indent="0">
              <a:buNone/>
            </a:pPr>
            <a:r>
              <a:rPr lang="en-GB" sz="1050" i="1" dirty="0"/>
              <a:t>“I cannot relate as it doesn’t affect me on a personal level…my experience in society isn’t as bad compared to others” </a:t>
            </a:r>
          </a:p>
          <a:p>
            <a:pPr marL="0" indent="0">
              <a:buNone/>
            </a:pPr>
            <a:r>
              <a:rPr lang="en-GB" sz="1050" i="1" dirty="0"/>
              <a:t>“Access to services, facilities are good but there is not enough staff”</a:t>
            </a:r>
          </a:p>
          <a:p>
            <a:pPr marL="0" indent="0">
              <a:buNone/>
            </a:pPr>
            <a:endParaRPr lang="en-GB" sz="1050" i="1" dirty="0"/>
          </a:p>
          <a:p>
            <a:pPr marL="0" indent="0">
              <a:buNone/>
            </a:pPr>
            <a:endParaRPr lang="en-GB" sz="1050" i="1" dirty="0"/>
          </a:p>
        </p:txBody>
      </p:sp>
    </p:spTree>
    <p:extLst>
      <p:ext uri="{BB962C8B-B14F-4D97-AF65-F5344CB8AC3E}">
        <p14:creationId xmlns:p14="http://schemas.microsoft.com/office/powerpoint/2010/main" val="27758846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996B-F35B-424A-A354-EBD3D3A5019A}"/>
              </a:ext>
            </a:extLst>
          </p:cNvPr>
          <p:cNvSpPr>
            <a:spLocks noGrp="1"/>
          </p:cNvSpPr>
          <p:nvPr>
            <p:ph type="title"/>
          </p:nvPr>
        </p:nvSpPr>
        <p:spPr/>
        <p:txBody>
          <a:bodyPr/>
          <a:lstStyle/>
          <a:p>
            <a:r>
              <a:rPr lang="en-GB" dirty="0"/>
              <a:t>Clinician’s perspectives</a:t>
            </a:r>
          </a:p>
        </p:txBody>
      </p:sp>
      <p:sp>
        <p:nvSpPr>
          <p:cNvPr id="3" name="Content Placeholder 2">
            <a:extLst>
              <a:ext uri="{FF2B5EF4-FFF2-40B4-BE49-F238E27FC236}">
                <a16:creationId xmlns:a16="http://schemas.microsoft.com/office/drawing/2014/main" id="{CDBE57A9-7A53-49E1-BAEC-8DF82C9A38BF}"/>
              </a:ext>
            </a:extLst>
          </p:cNvPr>
          <p:cNvSpPr>
            <a:spLocks noGrp="1"/>
          </p:cNvSpPr>
          <p:nvPr>
            <p:ph idx="1"/>
          </p:nvPr>
        </p:nvSpPr>
        <p:spPr/>
        <p:txBody>
          <a:bodyPr>
            <a:normAutofit/>
          </a:bodyPr>
          <a:lstStyle/>
          <a:p>
            <a:pPr marL="0" indent="0">
              <a:buNone/>
            </a:pPr>
            <a:r>
              <a:rPr lang="en-GB"/>
              <a:t>“</a:t>
            </a:r>
            <a:r>
              <a:rPr lang="en-GB" sz="1050" i="1">
                <a:solidFill>
                  <a:srgbClr val="FF0000"/>
                </a:solidFill>
              </a:rPr>
              <a:t>By the time they are seen by our service they are all at the same point and are equal…there is no inequality present</a:t>
            </a:r>
            <a:r>
              <a:rPr lang="en-GB" sz="1050" i="1"/>
              <a:t>”</a:t>
            </a:r>
          </a:p>
          <a:p>
            <a:pPr marL="0" indent="0">
              <a:buNone/>
            </a:pPr>
            <a:r>
              <a:rPr lang="en-GB" sz="1050" i="1"/>
              <a:t>“Well you could say that it doesn’t really exist if 2 people have the same opportunities but through choice 1 ends up homeless…where is the health inequality?”</a:t>
            </a:r>
          </a:p>
          <a:p>
            <a:pPr marL="0" indent="0">
              <a:buNone/>
            </a:pPr>
            <a:r>
              <a:rPr lang="en-GB" sz="1050" i="1"/>
              <a:t>“When patient’s are being discharged from hospital they all are provided with what they need…again technically none of them would be seen as experiencing health inequality”</a:t>
            </a:r>
          </a:p>
          <a:p>
            <a:pPr marL="0" indent="0">
              <a:buNone/>
            </a:pPr>
            <a:r>
              <a:rPr lang="en-GB" sz="1050" i="1"/>
              <a:t>“</a:t>
            </a:r>
            <a:r>
              <a:rPr lang="en-GB" sz="1050" i="1">
                <a:solidFill>
                  <a:srgbClr val="FF0000"/>
                </a:solidFill>
              </a:rPr>
              <a:t>My clinical educator said the area we work in is middle class so I will not see any health inequality, and has asked me to write a reflection so I can be marked on that section of the CPAF</a:t>
            </a:r>
            <a:r>
              <a:rPr lang="en-GB" sz="1050" i="1"/>
              <a:t>”</a:t>
            </a:r>
          </a:p>
          <a:p>
            <a:pPr marL="0" indent="0">
              <a:buNone/>
            </a:pPr>
            <a:r>
              <a:rPr lang="en-GB" sz="1050" i="1"/>
              <a:t>“Me being a straight white woman middle class female, possessing so many characteristics on the top of the coin maybe I don’t see it as much a I could…I’m not sure if I’m aware enough?”</a:t>
            </a:r>
            <a:endParaRPr lang="en-GB" sz="1050" i="1" dirty="0"/>
          </a:p>
        </p:txBody>
      </p:sp>
    </p:spTree>
    <p:extLst>
      <p:ext uri="{BB962C8B-B14F-4D97-AF65-F5344CB8AC3E}">
        <p14:creationId xmlns:p14="http://schemas.microsoft.com/office/powerpoint/2010/main" val="29025748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48CE3-506A-44E1-96B8-56CC301DCF16}"/>
              </a:ext>
            </a:extLst>
          </p:cNvPr>
          <p:cNvSpPr>
            <a:spLocks noGrp="1"/>
          </p:cNvSpPr>
          <p:nvPr>
            <p:ph type="title"/>
          </p:nvPr>
        </p:nvSpPr>
        <p:spPr/>
        <p:txBody>
          <a:bodyPr/>
          <a:lstStyle/>
          <a:p>
            <a:r>
              <a:rPr lang="en-GB" dirty="0"/>
              <a:t>			Statistics</a:t>
            </a:r>
          </a:p>
        </p:txBody>
      </p:sp>
      <p:sp>
        <p:nvSpPr>
          <p:cNvPr id="3" name="Content Placeholder 2">
            <a:extLst>
              <a:ext uri="{FF2B5EF4-FFF2-40B4-BE49-F238E27FC236}">
                <a16:creationId xmlns:a16="http://schemas.microsoft.com/office/drawing/2014/main" id="{7C47B717-5635-457A-9F58-9F48E7A5638C}"/>
              </a:ext>
            </a:extLst>
          </p:cNvPr>
          <p:cNvSpPr>
            <a:spLocks noGrp="1"/>
          </p:cNvSpPr>
          <p:nvPr>
            <p:ph idx="1"/>
          </p:nvPr>
        </p:nvSpPr>
        <p:spPr>
          <a:xfrm>
            <a:off x="1215333" y="2587518"/>
            <a:ext cx="6733132" cy="2686536"/>
          </a:xfrm>
        </p:spPr>
        <p:txBody>
          <a:bodyPr>
            <a:normAutofit/>
          </a:bodyPr>
          <a:lstStyle/>
          <a:p>
            <a:pPr marL="0" indent="0">
              <a:buNone/>
            </a:pPr>
            <a:r>
              <a:rPr lang="en-GB" dirty="0"/>
              <a:t>			</a:t>
            </a:r>
            <a:r>
              <a:rPr lang="en-GB" b="1" dirty="0"/>
              <a:t>Tower Hamlets</a:t>
            </a:r>
          </a:p>
          <a:p>
            <a:pPr marL="0" indent="0">
              <a:buNone/>
            </a:pPr>
            <a:r>
              <a:rPr lang="en-GB" sz="1125" dirty="0"/>
              <a:t>Life expectancy:  Male 60.5 years Females 65.3 years </a:t>
            </a:r>
          </a:p>
          <a:p>
            <a:pPr marL="0" indent="0">
              <a:buNone/>
            </a:pPr>
            <a:r>
              <a:rPr lang="en-GB" sz="1125" i="1" dirty="0"/>
              <a:t> </a:t>
            </a:r>
            <a:r>
              <a:rPr lang="en-GB" sz="1050" i="1" dirty="0"/>
              <a:t>In 2014 these were reported as 55.4 years and 56.5 years respectively</a:t>
            </a:r>
          </a:p>
          <a:p>
            <a:pPr marL="0" indent="0">
              <a:buNone/>
            </a:pPr>
            <a:r>
              <a:rPr lang="en-GB" sz="1050" i="1" dirty="0"/>
              <a:t>Poverty rate 44%</a:t>
            </a:r>
          </a:p>
          <a:p>
            <a:pPr marL="0" indent="0">
              <a:buNone/>
            </a:pPr>
            <a:r>
              <a:rPr lang="en-GB" dirty="0"/>
              <a:t>			</a:t>
            </a:r>
            <a:r>
              <a:rPr lang="en-GB" b="1" dirty="0"/>
              <a:t>Wandsworth</a:t>
            </a:r>
          </a:p>
          <a:p>
            <a:pPr marL="0" indent="0">
              <a:buNone/>
            </a:pPr>
            <a:r>
              <a:rPr lang="en-GB" sz="1050" dirty="0"/>
              <a:t>Life expectancy: Males at 65 -19.1 years;  Females at 65- 21.8 years</a:t>
            </a:r>
          </a:p>
          <a:p>
            <a:pPr marL="0" indent="0">
              <a:buNone/>
            </a:pPr>
            <a:r>
              <a:rPr lang="en-GB" sz="1050" dirty="0"/>
              <a:t>Poverty rate 21%</a:t>
            </a:r>
          </a:p>
          <a:p>
            <a:pPr marL="0" indent="0">
              <a:buNone/>
            </a:pPr>
            <a:r>
              <a:rPr lang="en-GB" dirty="0"/>
              <a:t>			</a:t>
            </a:r>
            <a:endParaRPr lang="en-GB" sz="1050" dirty="0"/>
          </a:p>
          <a:p>
            <a:pPr marL="0" indent="0">
              <a:buNone/>
            </a:pPr>
            <a:endParaRPr lang="en-GB" dirty="0"/>
          </a:p>
        </p:txBody>
      </p:sp>
    </p:spTree>
    <p:extLst>
      <p:ext uri="{BB962C8B-B14F-4D97-AF65-F5344CB8AC3E}">
        <p14:creationId xmlns:p14="http://schemas.microsoft.com/office/powerpoint/2010/main" val="4166740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BE2A49E-0BD9-321C-F602-AFA2FCF9B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9898" y="1556143"/>
            <a:ext cx="7745210" cy="3747227"/>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rade Gothic Next Light"/>
            </a:endParaRPr>
          </a:p>
        </p:txBody>
      </p:sp>
      <p:sp useBgFill="1">
        <p:nvSpPr>
          <p:cNvPr id="29" name="Rectangle 28">
            <a:extLst>
              <a:ext uri="{FF2B5EF4-FFF2-40B4-BE49-F238E27FC236}">
                <a16:creationId xmlns:a16="http://schemas.microsoft.com/office/drawing/2014/main" id="{298610F1-E865-734C-A01F-A818EC23E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rade Gothic Next Light"/>
            </a:endParaRPr>
          </a:p>
        </p:txBody>
      </p:sp>
      <p:sp>
        <p:nvSpPr>
          <p:cNvPr id="31" name="Rectangle 30">
            <a:extLst>
              <a:ext uri="{FF2B5EF4-FFF2-40B4-BE49-F238E27FC236}">
                <a16:creationId xmlns:a16="http://schemas.microsoft.com/office/drawing/2014/main" id="{F502EAEE-449D-202E-8B05-B5860AE03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423" y="1557438"/>
            <a:ext cx="4160470" cy="3728938"/>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latin typeface="Trade Gothic Next Light"/>
            </a:endParaRPr>
          </a:p>
        </p:txBody>
      </p:sp>
      <p:sp>
        <p:nvSpPr>
          <p:cNvPr id="4" name="Title 3">
            <a:extLst>
              <a:ext uri="{FF2B5EF4-FFF2-40B4-BE49-F238E27FC236}">
                <a16:creationId xmlns:a16="http://schemas.microsoft.com/office/drawing/2014/main" id="{58F241DE-5E6C-44ED-8C49-ECCC08FB3FAA}"/>
              </a:ext>
            </a:extLst>
          </p:cNvPr>
          <p:cNvSpPr>
            <a:spLocks noGrp="1"/>
          </p:cNvSpPr>
          <p:nvPr>
            <p:ph type="title"/>
          </p:nvPr>
        </p:nvSpPr>
        <p:spPr>
          <a:xfrm>
            <a:off x="5168479" y="2055168"/>
            <a:ext cx="3261146" cy="1373832"/>
          </a:xfrm>
        </p:spPr>
        <p:txBody>
          <a:bodyPr vert="horz" lIns="68580" tIns="34290" rIns="68580" bIns="34290" rtlCol="0" anchor="ctr">
            <a:normAutofit/>
          </a:bodyPr>
          <a:lstStyle/>
          <a:p>
            <a:r>
              <a:rPr lang="en-US" sz="2400" spc="398"/>
              <a:t>		Closing thoughts</a:t>
            </a:r>
          </a:p>
        </p:txBody>
      </p:sp>
      <p:pic>
        <p:nvPicPr>
          <p:cNvPr id="21" name="Picture 5" descr="Person with idea concept">
            <a:extLst>
              <a:ext uri="{FF2B5EF4-FFF2-40B4-BE49-F238E27FC236}">
                <a16:creationId xmlns:a16="http://schemas.microsoft.com/office/drawing/2014/main" id="{A291DA28-7113-EFCF-F6EC-C9A5F8BAA9A2}"/>
              </a:ext>
            </a:extLst>
          </p:cNvPr>
          <p:cNvPicPr>
            <a:picLocks noChangeAspect="1"/>
          </p:cNvPicPr>
          <p:nvPr/>
        </p:nvPicPr>
        <p:blipFill rotWithShape="1">
          <a:blip r:embed="rId2"/>
          <a:srcRect t="896" b="14835"/>
          <a:stretch/>
        </p:blipFill>
        <p:spPr>
          <a:xfrm>
            <a:off x="685800" y="2251135"/>
            <a:ext cx="4151088" cy="2334968"/>
          </a:xfrm>
          <a:prstGeom prst="rect">
            <a:avLst/>
          </a:prstGeom>
        </p:spPr>
      </p:pic>
    </p:spTree>
    <p:extLst>
      <p:ext uri="{BB962C8B-B14F-4D97-AF65-F5344CB8AC3E}">
        <p14:creationId xmlns:p14="http://schemas.microsoft.com/office/powerpoint/2010/main" val="174420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txBox="1">
            <a:spLocks/>
          </p:cNvSpPr>
          <p:nvPr/>
        </p:nvSpPr>
        <p:spPr>
          <a:xfrm>
            <a:off x="359569" y="1844824"/>
            <a:ext cx="8424862" cy="3744416"/>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07000"/>
              </a:lnSpc>
              <a:spcAft>
                <a:spcPts val="0"/>
              </a:spcAft>
              <a:buNone/>
            </a:pPr>
            <a:r>
              <a:rPr lang="en-GB" sz="4800" b="1" kern="1200"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Michelle Long</a:t>
            </a:r>
          </a:p>
          <a:p>
            <a:pPr marL="0" indent="0" algn="ctr">
              <a:lnSpc>
                <a:spcPct val="107000"/>
              </a:lnSpc>
              <a:spcAft>
                <a:spcPts val="0"/>
              </a:spcAft>
              <a:buNone/>
            </a:pPr>
            <a:r>
              <a:rPr lang="en-GB" sz="48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Stroke rehabilitation quality improvement manager (</a:t>
            </a:r>
            <a:r>
              <a:rPr lang="en-GB" sz="4800" kern="1200" dirty="0" err="1">
                <a:solidFill>
                  <a:schemeClr val="tx1"/>
                </a:solidFill>
                <a:effectLst/>
                <a:latin typeface="Arial" panose="020B0604020202020204" pitchFamily="34" charset="0"/>
                <a:ea typeface="Calibri" panose="020F0502020204030204" pitchFamily="34" charset="0"/>
                <a:cs typeface="Times New Roman" panose="02020603050405020304" pitchFamily="18" charset="0"/>
              </a:rPr>
              <a:t>SQuiRE</a:t>
            </a:r>
            <a:r>
              <a:rPr lang="en-GB" sz="480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South East NHSE</a:t>
            </a:r>
          </a:p>
        </p:txBody>
      </p:sp>
      <p:pic>
        <p:nvPicPr>
          <p:cNvPr id="3" name="Picture 2">
            <a:extLst>
              <a:ext uri="{FF2B5EF4-FFF2-40B4-BE49-F238E27FC236}">
                <a16:creationId xmlns:a16="http://schemas.microsoft.com/office/drawing/2014/main" id="{50462F03-E5B3-7B88-D576-2D1BD828CB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8200" y="188640"/>
            <a:ext cx="1531888" cy="1531888"/>
          </a:xfrm>
          <a:prstGeom prst="rect">
            <a:avLst/>
          </a:prstGeom>
        </p:spPr>
      </p:pic>
    </p:spTree>
    <p:extLst>
      <p:ext uri="{BB962C8B-B14F-4D97-AF65-F5344CB8AC3E}">
        <p14:creationId xmlns:p14="http://schemas.microsoft.com/office/powerpoint/2010/main" val="36368479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77" y="831080"/>
            <a:ext cx="9154977" cy="5154461"/>
            <a:chOff x="0" y="0"/>
            <a:chExt cx="24413272" cy="13745230"/>
          </a:xfrm>
        </p:grpSpPr>
        <p:sp>
          <p:nvSpPr>
            <p:cNvPr id="3" name="Freeform 3"/>
            <p:cNvSpPr/>
            <p:nvPr/>
          </p:nvSpPr>
          <p:spPr>
            <a:xfrm>
              <a:off x="0" y="0"/>
              <a:ext cx="24413211" cy="13745211"/>
            </a:xfrm>
            <a:custGeom>
              <a:avLst/>
              <a:gdLst/>
              <a:ahLst/>
              <a:cxnLst/>
              <a:rect l="l" t="t" r="r" b="b"/>
              <a:pathLst>
                <a:path w="24413211" h="13745211">
                  <a:moveTo>
                    <a:pt x="0" y="0"/>
                  </a:moveTo>
                  <a:lnTo>
                    <a:pt x="24413211" y="0"/>
                  </a:lnTo>
                  <a:lnTo>
                    <a:pt x="24413211" y="13745211"/>
                  </a:lnTo>
                  <a:lnTo>
                    <a:pt x="0" y="13745211"/>
                  </a:lnTo>
                  <a:close/>
                </a:path>
              </a:pathLst>
            </a:custGeom>
            <a:solidFill>
              <a:srgbClr val="F6F8F8"/>
            </a:solidFill>
          </p:spPr>
          <p:txBody>
            <a:bodyPr/>
            <a:lstStyle/>
            <a:p>
              <a:pPr defTabSz="457200"/>
              <a:endParaRPr lang="en-GB" sz="900">
                <a:solidFill>
                  <a:prstClr val="black"/>
                </a:solidFill>
                <a:latin typeface="Calibri"/>
              </a:endParaRPr>
            </a:p>
          </p:txBody>
        </p:sp>
      </p:grpSp>
      <p:sp>
        <p:nvSpPr>
          <p:cNvPr id="4" name="Freeform 4"/>
          <p:cNvSpPr/>
          <p:nvPr/>
        </p:nvSpPr>
        <p:spPr>
          <a:xfrm>
            <a:off x="1748040" y="475862"/>
            <a:ext cx="8489684" cy="6004249"/>
          </a:xfrm>
          <a:custGeom>
            <a:avLst/>
            <a:gdLst/>
            <a:ahLst/>
            <a:cxnLst/>
            <a:rect l="l" t="t" r="r" b="b"/>
            <a:pathLst>
              <a:path w="16979367" h="12008497">
                <a:moveTo>
                  <a:pt x="0" y="0"/>
                </a:moveTo>
                <a:lnTo>
                  <a:pt x="16979367" y="0"/>
                </a:lnTo>
                <a:lnTo>
                  <a:pt x="16979367" y="12008498"/>
                </a:lnTo>
                <a:lnTo>
                  <a:pt x="0" y="12008498"/>
                </a:lnTo>
                <a:lnTo>
                  <a:pt x="0" y="0"/>
                </a:lnTo>
                <a:close/>
              </a:path>
            </a:pathLst>
          </a:custGeom>
          <a:blipFill>
            <a:blip r:embed="rId3"/>
            <a:stretch>
              <a:fillRect/>
            </a:stretch>
          </a:blipFill>
        </p:spPr>
        <p:txBody>
          <a:bodyPr/>
          <a:lstStyle/>
          <a:p>
            <a:pPr defTabSz="457200"/>
            <a:endParaRPr lang="en-GB" sz="900">
              <a:solidFill>
                <a:prstClr val="black"/>
              </a:solidFill>
              <a:latin typeface="Calibri"/>
            </a:endParaRPr>
          </a:p>
        </p:txBody>
      </p:sp>
      <p:sp>
        <p:nvSpPr>
          <p:cNvPr id="5" name="TextBox 5"/>
          <p:cNvSpPr txBox="1"/>
          <p:nvPr/>
        </p:nvSpPr>
        <p:spPr>
          <a:xfrm>
            <a:off x="282255" y="1914151"/>
            <a:ext cx="4248001" cy="1224181"/>
          </a:xfrm>
          <a:prstGeom prst="rect">
            <a:avLst/>
          </a:prstGeom>
        </p:spPr>
        <p:txBody>
          <a:bodyPr lIns="0" tIns="0" rIns="0" bIns="0" rtlCol="0" anchor="t">
            <a:spAutoFit/>
          </a:bodyPr>
          <a:lstStyle/>
          <a:p>
            <a:pPr defTabSz="457200">
              <a:lnSpc>
                <a:spcPts val="2592"/>
              </a:lnSpc>
            </a:pPr>
            <a:r>
              <a:rPr lang="en-US" sz="2400">
                <a:solidFill>
                  <a:srgbClr val="005EB8"/>
                </a:solidFill>
                <a:latin typeface="Arial Bold"/>
              </a:rPr>
              <a:t>Health Equality and SQuIRe in the South East</a:t>
            </a:r>
          </a:p>
          <a:p>
            <a:pPr defTabSz="457200">
              <a:lnSpc>
                <a:spcPts val="2592"/>
              </a:lnSpc>
            </a:pPr>
            <a:endParaRPr lang="en-US" sz="2400">
              <a:solidFill>
                <a:srgbClr val="005EB8"/>
              </a:solidFill>
              <a:latin typeface="Arial Bold"/>
            </a:endParaRPr>
          </a:p>
          <a:p>
            <a:pPr defTabSz="457200">
              <a:lnSpc>
                <a:spcPts val="1620"/>
              </a:lnSpc>
            </a:pPr>
            <a:endParaRPr lang="en-US" sz="2400">
              <a:solidFill>
                <a:srgbClr val="005EB8"/>
              </a:solidFill>
              <a:latin typeface="Arial Bold"/>
            </a:endParaRPr>
          </a:p>
        </p:txBody>
      </p:sp>
      <p:sp>
        <p:nvSpPr>
          <p:cNvPr id="6" name="TextBox 6"/>
          <p:cNvSpPr txBox="1"/>
          <p:nvPr/>
        </p:nvSpPr>
        <p:spPr>
          <a:xfrm>
            <a:off x="108512" y="5000853"/>
            <a:ext cx="4910123" cy="192360"/>
          </a:xfrm>
          <a:prstGeom prst="rect">
            <a:avLst/>
          </a:prstGeom>
        </p:spPr>
        <p:txBody>
          <a:bodyPr lIns="0" tIns="0" rIns="0" bIns="0" rtlCol="0" anchor="t">
            <a:spAutoFit/>
          </a:bodyPr>
          <a:lstStyle/>
          <a:p>
            <a:pPr defTabSz="457200">
              <a:lnSpc>
                <a:spcPts val="1458"/>
              </a:lnSpc>
            </a:pPr>
            <a:r>
              <a:rPr lang="en-US" sz="1350">
                <a:solidFill>
                  <a:srgbClr val="00A9CE"/>
                </a:solidFill>
                <a:latin typeface="Arial Bold"/>
              </a:rPr>
              <a:t>Michelle Long (Michelle.long6@nhs.net)</a:t>
            </a:r>
          </a:p>
        </p:txBody>
      </p:sp>
      <p:sp>
        <p:nvSpPr>
          <p:cNvPr id="7" name="Freeform 7"/>
          <p:cNvSpPr/>
          <p:nvPr/>
        </p:nvSpPr>
        <p:spPr>
          <a:xfrm>
            <a:off x="7269686" y="871942"/>
            <a:ext cx="1874315" cy="865359"/>
          </a:xfrm>
          <a:custGeom>
            <a:avLst/>
            <a:gdLst/>
            <a:ahLst/>
            <a:cxnLst/>
            <a:rect l="l" t="t" r="r" b="b"/>
            <a:pathLst>
              <a:path w="3748629" h="1730718">
                <a:moveTo>
                  <a:pt x="0" y="0"/>
                </a:moveTo>
                <a:lnTo>
                  <a:pt x="3748629" y="0"/>
                </a:lnTo>
                <a:lnTo>
                  <a:pt x="3748629" y="1730718"/>
                </a:lnTo>
                <a:lnTo>
                  <a:pt x="0" y="1730718"/>
                </a:lnTo>
                <a:lnTo>
                  <a:pt x="0" y="0"/>
                </a:lnTo>
                <a:close/>
              </a:path>
            </a:pathLst>
          </a:custGeom>
          <a:blipFill>
            <a:blip r:embed="rId4"/>
            <a:stretch>
              <a:fillRect/>
            </a:stretch>
          </a:blipFill>
          <a:ln w="28575" cap="sq">
            <a:solidFill>
              <a:srgbClr val="0082DF"/>
            </a:solidFill>
            <a:prstDash val="solid"/>
            <a:miter/>
          </a:ln>
        </p:spPr>
        <p:txBody>
          <a:bodyPr/>
          <a:lstStyle/>
          <a:p>
            <a:pPr defTabSz="457200"/>
            <a:endParaRPr lang="en-GB" sz="900">
              <a:solidFill>
                <a:prstClr val="black"/>
              </a:solidFill>
              <a:latin typeface="Calibri"/>
            </a:endParaRPr>
          </a:p>
        </p:txBody>
      </p:sp>
    </p:spTree>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77" y="831080"/>
            <a:ext cx="9154977" cy="5154461"/>
            <a:chOff x="0" y="0"/>
            <a:chExt cx="24413272" cy="13745230"/>
          </a:xfrm>
        </p:grpSpPr>
        <p:sp>
          <p:nvSpPr>
            <p:cNvPr id="3" name="Freeform 3"/>
            <p:cNvSpPr/>
            <p:nvPr/>
          </p:nvSpPr>
          <p:spPr>
            <a:xfrm>
              <a:off x="0" y="0"/>
              <a:ext cx="24413211" cy="13745211"/>
            </a:xfrm>
            <a:custGeom>
              <a:avLst/>
              <a:gdLst/>
              <a:ahLst/>
              <a:cxnLst/>
              <a:rect l="l" t="t" r="r" b="b"/>
              <a:pathLst>
                <a:path w="24413211" h="13745211">
                  <a:moveTo>
                    <a:pt x="0" y="0"/>
                  </a:moveTo>
                  <a:lnTo>
                    <a:pt x="24413211" y="0"/>
                  </a:lnTo>
                  <a:lnTo>
                    <a:pt x="24413211" y="13745211"/>
                  </a:lnTo>
                  <a:lnTo>
                    <a:pt x="0" y="13745211"/>
                  </a:lnTo>
                  <a:close/>
                </a:path>
              </a:pathLst>
            </a:custGeom>
            <a:solidFill>
              <a:srgbClr val="F6F8F8"/>
            </a:solidFill>
          </p:spPr>
          <p:txBody>
            <a:bodyPr/>
            <a:lstStyle/>
            <a:p>
              <a:pPr defTabSz="457200"/>
              <a:endParaRPr lang="en-GB" sz="900">
                <a:solidFill>
                  <a:prstClr val="black"/>
                </a:solidFill>
                <a:latin typeface="Calibri"/>
              </a:endParaRPr>
            </a:p>
          </p:txBody>
        </p:sp>
      </p:grpSp>
      <p:sp>
        <p:nvSpPr>
          <p:cNvPr id="4" name="Freeform 4"/>
          <p:cNvSpPr/>
          <p:nvPr/>
        </p:nvSpPr>
        <p:spPr>
          <a:xfrm rot="-1516726">
            <a:off x="4426377" y="-381730"/>
            <a:ext cx="8489684" cy="6792519"/>
          </a:xfrm>
          <a:custGeom>
            <a:avLst/>
            <a:gdLst/>
            <a:ahLst/>
            <a:cxnLst/>
            <a:rect l="l" t="t" r="r" b="b"/>
            <a:pathLst>
              <a:path w="16979367" h="13585038">
                <a:moveTo>
                  <a:pt x="0" y="0"/>
                </a:moveTo>
                <a:lnTo>
                  <a:pt x="16979367" y="0"/>
                </a:lnTo>
                <a:lnTo>
                  <a:pt x="16979367" y="13585038"/>
                </a:lnTo>
                <a:lnTo>
                  <a:pt x="0" y="13585038"/>
                </a:lnTo>
                <a:lnTo>
                  <a:pt x="0" y="0"/>
                </a:lnTo>
                <a:close/>
              </a:path>
            </a:pathLst>
          </a:custGeom>
          <a:blipFill>
            <a:blip r:embed="rId3"/>
            <a:stretch>
              <a:fillRect l="-6564" r="-6564"/>
            </a:stretch>
          </a:blipFill>
        </p:spPr>
        <p:txBody>
          <a:bodyPr/>
          <a:lstStyle/>
          <a:p>
            <a:pPr defTabSz="457200"/>
            <a:endParaRPr lang="en-GB" sz="900">
              <a:solidFill>
                <a:prstClr val="black"/>
              </a:solidFill>
              <a:latin typeface="Calibri"/>
            </a:endParaRPr>
          </a:p>
        </p:txBody>
      </p:sp>
      <p:sp>
        <p:nvSpPr>
          <p:cNvPr id="5" name="Freeform 5"/>
          <p:cNvSpPr/>
          <p:nvPr/>
        </p:nvSpPr>
        <p:spPr>
          <a:xfrm>
            <a:off x="7269686" y="871942"/>
            <a:ext cx="1874315" cy="865359"/>
          </a:xfrm>
          <a:custGeom>
            <a:avLst/>
            <a:gdLst/>
            <a:ahLst/>
            <a:cxnLst/>
            <a:rect l="l" t="t" r="r" b="b"/>
            <a:pathLst>
              <a:path w="3748629" h="1730718">
                <a:moveTo>
                  <a:pt x="0" y="0"/>
                </a:moveTo>
                <a:lnTo>
                  <a:pt x="3748629" y="0"/>
                </a:lnTo>
                <a:lnTo>
                  <a:pt x="3748629" y="1730718"/>
                </a:lnTo>
                <a:lnTo>
                  <a:pt x="0" y="1730718"/>
                </a:lnTo>
                <a:lnTo>
                  <a:pt x="0" y="0"/>
                </a:lnTo>
                <a:close/>
              </a:path>
            </a:pathLst>
          </a:custGeom>
          <a:blipFill>
            <a:blip r:embed="rId4"/>
            <a:stretch>
              <a:fillRect/>
            </a:stretch>
          </a:blipFill>
          <a:ln w="28575" cap="sq">
            <a:solidFill>
              <a:srgbClr val="0082DF"/>
            </a:solidFill>
            <a:prstDash val="solid"/>
            <a:miter/>
          </a:ln>
        </p:spPr>
        <p:txBody>
          <a:bodyPr/>
          <a:lstStyle/>
          <a:p>
            <a:pPr defTabSz="457200"/>
            <a:endParaRPr lang="en-GB" sz="900">
              <a:solidFill>
                <a:prstClr val="black"/>
              </a:solidFill>
              <a:latin typeface="Calibri"/>
            </a:endParaRPr>
          </a:p>
        </p:txBody>
      </p:sp>
      <p:sp>
        <p:nvSpPr>
          <p:cNvPr id="6" name="Freeform 6"/>
          <p:cNvSpPr/>
          <p:nvPr/>
        </p:nvSpPr>
        <p:spPr>
          <a:xfrm>
            <a:off x="321007" y="2136838"/>
            <a:ext cx="1517876" cy="3105628"/>
          </a:xfrm>
          <a:custGeom>
            <a:avLst/>
            <a:gdLst/>
            <a:ahLst/>
            <a:cxnLst/>
            <a:rect l="l" t="t" r="r" b="b"/>
            <a:pathLst>
              <a:path w="3035752" h="6211256">
                <a:moveTo>
                  <a:pt x="0" y="0"/>
                </a:moveTo>
                <a:lnTo>
                  <a:pt x="3035751" y="0"/>
                </a:lnTo>
                <a:lnTo>
                  <a:pt x="3035751" y="6211256"/>
                </a:lnTo>
                <a:lnTo>
                  <a:pt x="0" y="6211256"/>
                </a:lnTo>
                <a:lnTo>
                  <a:pt x="0" y="0"/>
                </a:lnTo>
                <a:close/>
              </a:path>
            </a:pathLst>
          </a:custGeom>
          <a:blipFill>
            <a:blip r:embed="rId5"/>
            <a:stretch>
              <a:fillRect/>
            </a:stretch>
          </a:blipFill>
        </p:spPr>
        <p:txBody>
          <a:bodyPr/>
          <a:lstStyle/>
          <a:p>
            <a:pPr defTabSz="457200"/>
            <a:endParaRPr lang="en-GB" sz="900">
              <a:solidFill>
                <a:prstClr val="black"/>
              </a:solidFill>
              <a:latin typeface="Calibri"/>
            </a:endParaRPr>
          </a:p>
        </p:txBody>
      </p:sp>
      <p:sp>
        <p:nvSpPr>
          <p:cNvPr id="7" name="Freeform 7"/>
          <p:cNvSpPr/>
          <p:nvPr/>
        </p:nvSpPr>
        <p:spPr>
          <a:xfrm>
            <a:off x="215703" y="2600050"/>
            <a:ext cx="2041267" cy="2642416"/>
          </a:xfrm>
          <a:custGeom>
            <a:avLst/>
            <a:gdLst/>
            <a:ahLst/>
            <a:cxnLst/>
            <a:rect l="l" t="t" r="r" b="b"/>
            <a:pathLst>
              <a:path w="4082533" h="5284832">
                <a:moveTo>
                  <a:pt x="0" y="0"/>
                </a:moveTo>
                <a:lnTo>
                  <a:pt x="4082533" y="0"/>
                </a:lnTo>
                <a:lnTo>
                  <a:pt x="4082533" y="5284832"/>
                </a:lnTo>
                <a:lnTo>
                  <a:pt x="0" y="5284832"/>
                </a:lnTo>
                <a:lnTo>
                  <a:pt x="0" y="0"/>
                </a:lnTo>
                <a:close/>
              </a:path>
            </a:pathLst>
          </a:custGeom>
          <a:blipFill>
            <a:blip r:embed="rId6"/>
            <a:stretch>
              <a:fillRect/>
            </a:stretch>
          </a:blipFill>
        </p:spPr>
        <p:txBody>
          <a:bodyPr/>
          <a:lstStyle/>
          <a:p>
            <a:pPr defTabSz="457200"/>
            <a:endParaRPr lang="en-GB" sz="900">
              <a:solidFill>
                <a:prstClr val="black"/>
              </a:solidFill>
              <a:latin typeface="Calibri"/>
            </a:endParaRPr>
          </a:p>
        </p:txBody>
      </p:sp>
      <p:sp>
        <p:nvSpPr>
          <p:cNvPr id="8" name="TextBox 8"/>
          <p:cNvSpPr txBox="1"/>
          <p:nvPr/>
        </p:nvSpPr>
        <p:spPr>
          <a:xfrm>
            <a:off x="1236336" y="870123"/>
            <a:ext cx="4620866" cy="749821"/>
          </a:xfrm>
          <a:prstGeom prst="rect">
            <a:avLst/>
          </a:prstGeom>
        </p:spPr>
        <p:txBody>
          <a:bodyPr lIns="0" tIns="0" rIns="0" bIns="0" rtlCol="0" anchor="t">
            <a:spAutoFit/>
          </a:bodyPr>
          <a:lstStyle/>
          <a:p>
            <a:pPr algn="ctr" defTabSz="457200">
              <a:lnSpc>
                <a:spcPts val="6440"/>
              </a:lnSpc>
            </a:pPr>
            <a:r>
              <a:rPr lang="en-US" sz="4600">
                <a:solidFill>
                  <a:srgbClr val="005EB8"/>
                </a:solidFill>
                <a:latin typeface="Canva Sans Bold"/>
              </a:rPr>
              <a:t>What is SQuIRe?</a:t>
            </a:r>
          </a:p>
        </p:txBody>
      </p:sp>
      <p:sp>
        <p:nvSpPr>
          <p:cNvPr id="9" name="TextBox 9"/>
          <p:cNvSpPr txBox="1"/>
          <p:nvPr/>
        </p:nvSpPr>
        <p:spPr>
          <a:xfrm>
            <a:off x="3067634" y="3137986"/>
            <a:ext cx="4133266" cy="749821"/>
          </a:xfrm>
          <a:prstGeom prst="rect">
            <a:avLst/>
          </a:prstGeom>
        </p:spPr>
        <p:txBody>
          <a:bodyPr wrap="square" lIns="0" tIns="0" rIns="0" bIns="0" rtlCol="0" anchor="t">
            <a:spAutoFit/>
          </a:bodyPr>
          <a:lstStyle/>
          <a:p>
            <a:pPr algn="ctr" defTabSz="457200">
              <a:lnSpc>
                <a:spcPts val="6440"/>
              </a:lnSpc>
            </a:pPr>
            <a:r>
              <a:rPr lang="en-US" sz="4600" dirty="0">
                <a:solidFill>
                  <a:srgbClr val="3F51D3"/>
                </a:solidFill>
                <a:latin typeface="Canva Sans Bold"/>
              </a:rPr>
              <a:t>I</a:t>
            </a:r>
            <a:r>
              <a:rPr lang="en-US" sz="4600" dirty="0">
                <a:solidFill>
                  <a:srgbClr val="20334F"/>
                </a:solidFill>
                <a:latin typeface="Canva Sans Bold"/>
              </a:rPr>
              <a:t>mprovement</a:t>
            </a:r>
          </a:p>
        </p:txBody>
      </p:sp>
      <p:sp>
        <p:nvSpPr>
          <p:cNvPr id="10" name="TextBox 10"/>
          <p:cNvSpPr txBox="1"/>
          <p:nvPr/>
        </p:nvSpPr>
        <p:spPr>
          <a:xfrm>
            <a:off x="3067634" y="2399887"/>
            <a:ext cx="2304466" cy="749821"/>
          </a:xfrm>
          <a:prstGeom prst="rect">
            <a:avLst/>
          </a:prstGeom>
        </p:spPr>
        <p:txBody>
          <a:bodyPr wrap="square" lIns="0" tIns="0" rIns="0" bIns="0" rtlCol="0" anchor="t">
            <a:spAutoFit/>
          </a:bodyPr>
          <a:lstStyle/>
          <a:p>
            <a:pPr algn="ctr" defTabSz="457200">
              <a:lnSpc>
                <a:spcPts val="6440"/>
              </a:lnSpc>
            </a:pPr>
            <a:r>
              <a:rPr lang="en-US" sz="4600" dirty="0">
                <a:solidFill>
                  <a:srgbClr val="3F51D3"/>
                </a:solidFill>
                <a:latin typeface="Canva Sans Bold"/>
              </a:rPr>
              <a:t>Qu</a:t>
            </a:r>
            <a:r>
              <a:rPr lang="en-US" sz="4600" dirty="0">
                <a:solidFill>
                  <a:srgbClr val="20334F"/>
                </a:solidFill>
                <a:latin typeface="Canva Sans Bold"/>
              </a:rPr>
              <a:t>ality</a:t>
            </a:r>
          </a:p>
        </p:txBody>
      </p:sp>
      <p:sp>
        <p:nvSpPr>
          <p:cNvPr id="11" name="TextBox 11"/>
          <p:cNvSpPr txBox="1"/>
          <p:nvPr/>
        </p:nvSpPr>
        <p:spPr>
          <a:xfrm>
            <a:off x="3067634" y="1702340"/>
            <a:ext cx="1961566" cy="749821"/>
          </a:xfrm>
          <a:prstGeom prst="rect">
            <a:avLst/>
          </a:prstGeom>
        </p:spPr>
        <p:txBody>
          <a:bodyPr wrap="square" lIns="0" tIns="0" rIns="0" bIns="0" rtlCol="0" anchor="t">
            <a:spAutoFit/>
          </a:bodyPr>
          <a:lstStyle/>
          <a:p>
            <a:pPr algn="ctr" defTabSz="457200">
              <a:lnSpc>
                <a:spcPts val="6440"/>
              </a:lnSpc>
            </a:pPr>
            <a:r>
              <a:rPr lang="en-US" sz="4600" dirty="0">
                <a:solidFill>
                  <a:srgbClr val="3F51D3"/>
                </a:solidFill>
                <a:latin typeface="Canva Sans Bold"/>
              </a:rPr>
              <a:t>S</a:t>
            </a:r>
            <a:r>
              <a:rPr lang="en-US" sz="4600" dirty="0">
                <a:solidFill>
                  <a:srgbClr val="20334F"/>
                </a:solidFill>
                <a:latin typeface="Canva Sans Bold"/>
              </a:rPr>
              <a:t>troke</a:t>
            </a:r>
          </a:p>
        </p:txBody>
      </p:sp>
      <p:sp>
        <p:nvSpPr>
          <p:cNvPr id="12" name="TextBox 12"/>
          <p:cNvSpPr txBox="1"/>
          <p:nvPr/>
        </p:nvSpPr>
        <p:spPr>
          <a:xfrm>
            <a:off x="3978462" y="3825399"/>
            <a:ext cx="1088838" cy="749821"/>
          </a:xfrm>
          <a:prstGeom prst="rect">
            <a:avLst/>
          </a:prstGeom>
        </p:spPr>
        <p:txBody>
          <a:bodyPr wrap="square" lIns="0" tIns="0" rIns="0" bIns="0" rtlCol="0" anchor="t">
            <a:spAutoFit/>
          </a:bodyPr>
          <a:lstStyle/>
          <a:p>
            <a:pPr algn="ctr" defTabSz="457200">
              <a:lnSpc>
                <a:spcPts val="6440"/>
              </a:lnSpc>
            </a:pPr>
            <a:r>
              <a:rPr lang="en-US" sz="4600" dirty="0">
                <a:solidFill>
                  <a:srgbClr val="20334F"/>
                </a:solidFill>
                <a:latin typeface="Canva Sans Bold"/>
              </a:rPr>
              <a:t>for</a:t>
            </a:r>
          </a:p>
        </p:txBody>
      </p:sp>
      <p:sp>
        <p:nvSpPr>
          <p:cNvPr id="13" name="TextBox 13"/>
          <p:cNvSpPr txBox="1"/>
          <p:nvPr/>
        </p:nvSpPr>
        <p:spPr>
          <a:xfrm>
            <a:off x="3067634" y="4522946"/>
            <a:ext cx="4053235" cy="749821"/>
          </a:xfrm>
          <a:prstGeom prst="rect">
            <a:avLst/>
          </a:prstGeom>
        </p:spPr>
        <p:txBody>
          <a:bodyPr lIns="0" tIns="0" rIns="0" bIns="0" rtlCol="0" anchor="t">
            <a:spAutoFit/>
          </a:bodyPr>
          <a:lstStyle/>
          <a:p>
            <a:pPr algn="ctr" defTabSz="457200">
              <a:lnSpc>
                <a:spcPts val="6440"/>
              </a:lnSpc>
            </a:pPr>
            <a:r>
              <a:rPr lang="en-US" sz="4600">
                <a:solidFill>
                  <a:srgbClr val="3F51D3"/>
                </a:solidFill>
                <a:latin typeface="Canva Sans Bold"/>
              </a:rPr>
              <a:t>Re</a:t>
            </a:r>
            <a:r>
              <a:rPr lang="en-US" sz="4600">
                <a:solidFill>
                  <a:srgbClr val="20334F"/>
                </a:solidFill>
                <a:latin typeface="Canva Sans Bold"/>
              </a:rPr>
              <a:t>habilitation</a:t>
            </a:r>
          </a:p>
        </p:txBody>
      </p:sp>
    </p:spTree>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9999"/>
            </a:blip>
            <a:stretch>
              <a:fillRect/>
            </a:stretch>
          </a:blipFill>
        </p:spPr>
        <p:txBody>
          <a:bodyPr/>
          <a:lstStyle/>
          <a:p>
            <a:pPr defTabSz="457200"/>
            <a:endParaRPr lang="en-GB" sz="900">
              <a:solidFill>
                <a:prstClr val="black"/>
              </a:solidFill>
              <a:latin typeface="Calibri"/>
            </a:endParaRPr>
          </a:p>
        </p:txBody>
      </p:sp>
      <p:sp>
        <p:nvSpPr>
          <p:cNvPr id="3" name="TextBox 3"/>
          <p:cNvSpPr txBox="1"/>
          <p:nvPr/>
        </p:nvSpPr>
        <p:spPr>
          <a:xfrm>
            <a:off x="753435" y="5417518"/>
            <a:ext cx="4805104" cy="307777"/>
          </a:xfrm>
          <a:prstGeom prst="rect">
            <a:avLst/>
          </a:prstGeom>
        </p:spPr>
        <p:txBody>
          <a:bodyPr lIns="0" tIns="0" rIns="0" bIns="0" rtlCol="0" anchor="t">
            <a:spAutoFit/>
          </a:bodyPr>
          <a:lstStyle/>
          <a:p>
            <a:pPr defTabSz="457200">
              <a:lnSpc>
                <a:spcPts val="2400"/>
              </a:lnSpc>
            </a:pPr>
            <a:r>
              <a:rPr lang="en-US" sz="2000" spc="-80">
                <a:solidFill>
                  <a:srgbClr val="000000"/>
                </a:solidFill>
                <a:latin typeface="Open Sans Bold Italics"/>
              </a:rPr>
              <a:t>S</a:t>
            </a:r>
            <a:r>
              <a:rPr lang="en-US" sz="2000" spc="-80">
                <a:solidFill>
                  <a:srgbClr val="025DB7"/>
                </a:solidFill>
                <a:latin typeface="Open Sans Italics"/>
              </a:rPr>
              <a:t>troke</a:t>
            </a:r>
            <a:r>
              <a:rPr lang="en-US" sz="2000" spc="-80">
                <a:solidFill>
                  <a:srgbClr val="025DB7"/>
                </a:solidFill>
                <a:latin typeface="Open Sans Bold Italics"/>
              </a:rPr>
              <a:t> </a:t>
            </a:r>
            <a:r>
              <a:rPr lang="en-US" sz="2000" spc="-80">
                <a:solidFill>
                  <a:srgbClr val="000000"/>
                </a:solidFill>
                <a:latin typeface="Open Sans Bold Italics"/>
              </a:rPr>
              <a:t>Qu</a:t>
            </a:r>
            <a:r>
              <a:rPr lang="en-US" sz="2000" spc="-80">
                <a:solidFill>
                  <a:srgbClr val="025DB7"/>
                </a:solidFill>
                <a:latin typeface="Open Sans Italics"/>
              </a:rPr>
              <a:t>ality</a:t>
            </a:r>
            <a:r>
              <a:rPr lang="en-US" sz="2000" spc="-80">
                <a:solidFill>
                  <a:srgbClr val="025DB7"/>
                </a:solidFill>
                <a:latin typeface="Open Sans Bold Italics"/>
              </a:rPr>
              <a:t> </a:t>
            </a:r>
            <a:r>
              <a:rPr lang="en-US" sz="2000" spc="-80">
                <a:solidFill>
                  <a:srgbClr val="000000"/>
                </a:solidFill>
                <a:latin typeface="Open Sans Bold Italics"/>
              </a:rPr>
              <a:t>I</a:t>
            </a:r>
            <a:r>
              <a:rPr lang="en-US" sz="2000" spc="-80">
                <a:solidFill>
                  <a:srgbClr val="025DB7"/>
                </a:solidFill>
                <a:latin typeface="Open Sans Italics"/>
              </a:rPr>
              <a:t>mprovement</a:t>
            </a:r>
            <a:r>
              <a:rPr lang="en-US" sz="2000" spc="-80">
                <a:solidFill>
                  <a:srgbClr val="025DB7"/>
                </a:solidFill>
                <a:latin typeface="Open Sans Bold Italics"/>
              </a:rPr>
              <a:t> </a:t>
            </a:r>
            <a:r>
              <a:rPr lang="en-US" sz="2000" spc="-80">
                <a:solidFill>
                  <a:srgbClr val="025DB7"/>
                </a:solidFill>
                <a:latin typeface="Open Sans Italics"/>
              </a:rPr>
              <a:t>in </a:t>
            </a:r>
            <a:r>
              <a:rPr lang="en-US" sz="2000" spc="-80">
                <a:solidFill>
                  <a:srgbClr val="000000"/>
                </a:solidFill>
                <a:latin typeface="Open Sans Bold Italics"/>
              </a:rPr>
              <a:t>Re</a:t>
            </a:r>
            <a:r>
              <a:rPr lang="en-US" sz="2000" spc="-80">
                <a:solidFill>
                  <a:srgbClr val="025DB7"/>
                </a:solidFill>
                <a:latin typeface="Open Sans Italics"/>
              </a:rPr>
              <a:t>hab</a:t>
            </a:r>
          </a:p>
        </p:txBody>
      </p:sp>
      <p:sp>
        <p:nvSpPr>
          <p:cNvPr id="4" name="TextBox 4"/>
          <p:cNvSpPr txBox="1"/>
          <p:nvPr/>
        </p:nvSpPr>
        <p:spPr>
          <a:xfrm>
            <a:off x="594447" y="1257357"/>
            <a:ext cx="7008451" cy="431978"/>
          </a:xfrm>
          <a:prstGeom prst="rect">
            <a:avLst/>
          </a:prstGeom>
        </p:spPr>
        <p:txBody>
          <a:bodyPr lIns="0" tIns="0" rIns="0" bIns="0" rtlCol="0" anchor="t">
            <a:spAutoFit/>
          </a:bodyPr>
          <a:lstStyle/>
          <a:p>
            <a:pPr defTabSz="457200">
              <a:lnSpc>
                <a:spcPts val="3456"/>
              </a:lnSpc>
            </a:pPr>
            <a:r>
              <a:rPr lang="en-US" sz="2880" spc="-115">
                <a:solidFill>
                  <a:srgbClr val="025DB7"/>
                </a:solidFill>
                <a:latin typeface="Open Sans Bold"/>
              </a:rPr>
              <a:t>ICSSM, Core principles</a:t>
            </a:r>
          </a:p>
        </p:txBody>
      </p:sp>
      <p:grpSp>
        <p:nvGrpSpPr>
          <p:cNvPr id="5" name="Group 5"/>
          <p:cNvGrpSpPr/>
          <p:nvPr/>
        </p:nvGrpSpPr>
        <p:grpSpPr>
          <a:xfrm>
            <a:off x="-2990007" y="1518493"/>
            <a:ext cx="4132712" cy="4132712"/>
            <a:chOff x="0" y="0"/>
            <a:chExt cx="11020565" cy="11020565"/>
          </a:xfrm>
        </p:grpSpPr>
        <p:sp>
          <p:nvSpPr>
            <p:cNvPr id="6" name="Freeform 6"/>
            <p:cNvSpPr/>
            <p:nvPr/>
          </p:nvSpPr>
          <p:spPr>
            <a:xfrm>
              <a:off x="9304782" y="1604010"/>
              <a:ext cx="2253742" cy="7815834"/>
            </a:xfrm>
            <a:custGeom>
              <a:avLst/>
              <a:gdLst/>
              <a:ahLst/>
              <a:cxnLst/>
              <a:rect l="l" t="t" r="r" b="b"/>
              <a:pathLst>
                <a:path w="2253742" h="7815834">
                  <a:moveTo>
                    <a:pt x="101854" y="9906"/>
                  </a:moveTo>
                  <a:cubicBezTo>
                    <a:pt x="2253742" y="2161794"/>
                    <a:pt x="2253742" y="5650738"/>
                    <a:pt x="101854" y="7802626"/>
                  </a:cubicBezTo>
                  <a:cubicBezTo>
                    <a:pt x="88646" y="7815834"/>
                    <a:pt x="67183" y="7815834"/>
                    <a:pt x="53975" y="7802626"/>
                  </a:cubicBezTo>
                  <a:lnTo>
                    <a:pt x="13208" y="7761859"/>
                  </a:lnTo>
                  <a:cubicBezTo>
                    <a:pt x="0" y="7748651"/>
                    <a:pt x="0" y="7727188"/>
                    <a:pt x="13208" y="7713979"/>
                  </a:cubicBezTo>
                  <a:cubicBezTo>
                    <a:pt x="2116201" y="5610987"/>
                    <a:pt x="2116201" y="2201418"/>
                    <a:pt x="13208" y="98552"/>
                  </a:cubicBezTo>
                  <a:cubicBezTo>
                    <a:pt x="0" y="85343"/>
                    <a:pt x="0" y="63880"/>
                    <a:pt x="13208" y="50673"/>
                  </a:cubicBezTo>
                  <a:lnTo>
                    <a:pt x="53975" y="9906"/>
                  </a:lnTo>
                  <a:cubicBezTo>
                    <a:pt x="60325" y="3556"/>
                    <a:pt x="68961" y="0"/>
                    <a:pt x="77978" y="0"/>
                  </a:cubicBezTo>
                  <a:cubicBezTo>
                    <a:pt x="86995" y="0"/>
                    <a:pt x="95631" y="3556"/>
                    <a:pt x="101981" y="9906"/>
                  </a:cubicBezTo>
                  <a:moveTo>
                    <a:pt x="54102" y="57784"/>
                  </a:moveTo>
                  <a:lnTo>
                    <a:pt x="78105" y="33782"/>
                  </a:lnTo>
                  <a:lnTo>
                    <a:pt x="102108" y="57784"/>
                  </a:lnTo>
                  <a:lnTo>
                    <a:pt x="61341" y="98552"/>
                  </a:lnTo>
                  <a:lnTo>
                    <a:pt x="37338" y="74549"/>
                  </a:lnTo>
                  <a:lnTo>
                    <a:pt x="61341" y="50546"/>
                  </a:lnTo>
                  <a:cubicBezTo>
                    <a:pt x="2190750" y="2179954"/>
                    <a:pt x="2190750" y="5632323"/>
                    <a:pt x="61341" y="7761732"/>
                  </a:cubicBezTo>
                  <a:lnTo>
                    <a:pt x="37338" y="7737728"/>
                  </a:lnTo>
                  <a:lnTo>
                    <a:pt x="61341" y="7713725"/>
                  </a:lnTo>
                  <a:lnTo>
                    <a:pt x="102108" y="7754492"/>
                  </a:lnTo>
                  <a:lnTo>
                    <a:pt x="78105" y="7778496"/>
                  </a:lnTo>
                  <a:lnTo>
                    <a:pt x="54102" y="7754492"/>
                  </a:lnTo>
                  <a:cubicBezTo>
                    <a:pt x="2179574" y="5629021"/>
                    <a:pt x="2179574" y="2183002"/>
                    <a:pt x="54102" y="57530"/>
                  </a:cubicBezTo>
                  <a:close/>
                </a:path>
              </a:pathLst>
            </a:custGeom>
            <a:solidFill>
              <a:srgbClr val="3D6696"/>
            </a:solidFill>
          </p:spPr>
          <p:txBody>
            <a:bodyPr/>
            <a:lstStyle/>
            <a:p>
              <a:pPr defTabSz="457200"/>
              <a:endParaRPr lang="en-GB" sz="900">
                <a:solidFill>
                  <a:prstClr val="black"/>
                </a:solidFill>
                <a:latin typeface="Calibri"/>
              </a:endParaRPr>
            </a:p>
          </p:txBody>
        </p:sp>
      </p:grpSp>
      <p:sp>
        <p:nvSpPr>
          <p:cNvPr id="7" name="Freeform 7"/>
          <p:cNvSpPr/>
          <p:nvPr/>
        </p:nvSpPr>
        <p:spPr>
          <a:xfrm>
            <a:off x="926180" y="2210929"/>
            <a:ext cx="5147002" cy="369076"/>
          </a:xfrm>
          <a:custGeom>
            <a:avLst/>
            <a:gdLst/>
            <a:ahLst/>
            <a:cxnLst/>
            <a:rect l="l" t="t" r="r" b="b"/>
            <a:pathLst>
              <a:path w="10294004" h="738151">
                <a:moveTo>
                  <a:pt x="0" y="0"/>
                </a:moveTo>
                <a:lnTo>
                  <a:pt x="10294004" y="0"/>
                </a:lnTo>
                <a:lnTo>
                  <a:pt x="10294004" y="738151"/>
                </a:lnTo>
                <a:lnTo>
                  <a:pt x="0" y="738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GB" sz="900">
              <a:solidFill>
                <a:prstClr val="black"/>
              </a:solidFill>
              <a:latin typeface="Calibri"/>
            </a:endParaRPr>
          </a:p>
        </p:txBody>
      </p:sp>
      <p:sp>
        <p:nvSpPr>
          <p:cNvPr id="8" name="TextBox 8"/>
          <p:cNvSpPr txBox="1"/>
          <p:nvPr/>
        </p:nvSpPr>
        <p:spPr>
          <a:xfrm>
            <a:off x="1060566" y="2191818"/>
            <a:ext cx="5180600" cy="333425"/>
          </a:xfrm>
          <a:prstGeom prst="rect">
            <a:avLst/>
          </a:prstGeom>
        </p:spPr>
        <p:txBody>
          <a:bodyPr lIns="0" tIns="0" rIns="0" bIns="0" rtlCol="0" anchor="t">
            <a:spAutoFit/>
          </a:bodyPr>
          <a:lstStyle/>
          <a:p>
            <a:pPr defTabSz="457200">
              <a:lnSpc>
                <a:spcPts val="1324"/>
              </a:lnSpc>
            </a:pPr>
            <a:r>
              <a:rPr lang="en-US" sz="1226">
                <a:solidFill>
                  <a:srgbClr val="000000"/>
                </a:solidFill>
                <a:latin typeface="Arial Bold"/>
              </a:rPr>
              <a:t>Needs led stroke rehabilitation, moving away from time limited provision</a:t>
            </a:r>
          </a:p>
        </p:txBody>
      </p:sp>
      <p:sp>
        <p:nvSpPr>
          <p:cNvPr id="9" name="Freeform 9"/>
          <p:cNvSpPr/>
          <p:nvPr/>
        </p:nvSpPr>
        <p:spPr>
          <a:xfrm>
            <a:off x="515234" y="2198884"/>
            <a:ext cx="485927" cy="485927"/>
          </a:xfrm>
          <a:custGeom>
            <a:avLst/>
            <a:gdLst/>
            <a:ahLst/>
            <a:cxnLst/>
            <a:rect l="l" t="t" r="r" b="b"/>
            <a:pathLst>
              <a:path w="971854" h="971854">
                <a:moveTo>
                  <a:pt x="0" y="0"/>
                </a:moveTo>
                <a:lnTo>
                  <a:pt x="971854" y="0"/>
                </a:lnTo>
                <a:lnTo>
                  <a:pt x="971854" y="971854"/>
                </a:lnTo>
                <a:lnTo>
                  <a:pt x="0" y="9718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GB" sz="900">
              <a:solidFill>
                <a:prstClr val="black"/>
              </a:solidFill>
              <a:latin typeface="Calibri"/>
            </a:endParaRPr>
          </a:p>
        </p:txBody>
      </p:sp>
      <p:sp>
        <p:nvSpPr>
          <p:cNvPr id="10" name="Freeform 10"/>
          <p:cNvSpPr/>
          <p:nvPr/>
        </p:nvSpPr>
        <p:spPr>
          <a:xfrm>
            <a:off x="1031298" y="2808937"/>
            <a:ext cx="5041884" cy="381121"/>
          </a:xfrm>
          <a:custGeom>
            <a:avLst/>
            <a:gdLst/>
            <a:ahLst/>
            <a:cxnLst/>
            <a:rect l="l" t="t" r="r" b="b"/>
            <a:pathLst>
              <a:path w="10083768" h="762242">
                <a:moveTo>
                  <a:pt x="0" y="0"/>
                </a:moveTo>
                <a:lnTo>
                  <a:pt x="10083768" y="0"/>
                </a:lnTo>
                <a:lnTo>
                  <a:pt x="10083768" y="762242"/>
                </a:lnTo>
                <a:lnTo>
                  <a:pt x="0" y="762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GB" sz="900">
              <a:solidFill>
                <a:prstClr val="black"/>
              </a:solidFill>
              <a:latin typeface="Calibri"/>
            </a:endParaRPr>
          </a:p>
        </p:txBody>
      </p:sp>
      <p:sp>
        <p:nvSpPr>
          <p:cNvPr id="11" name="TextBox 11"/>
          <p:cNvSpPr txBox="1"/>
          <p:nvPr/>
        </p:nvSpPr>
        <p:spPr>
          <a:xfrm>
            <a:off x="1356254" y="2913716"/>
            <a:ext cx="4884911" cy="166712"/>
          </a:xfrm>
          <a:prstGeom prst="rect">
            <a:avLst/>
          </a:prstGeom>
        </p:spPr>
        <p:txBody>
          <a:bodyPr lIns="0" tIns="0" rIns="0" bIns="0" rtlCol="0" anchor="t">
            <a:spAutoFit/>
          </a:bodyPr>
          <a:lstStyle/>
          <a:p>
            <a:pPr defTabSz="457200">
              <a:lnSpc>
                <a:spcPts val="1296"/>
              </a:lnSpc>
            </a:pPr>
            <a:r>
              <a:rPr lang="en-US" sz="1200">
                <a:solidFill>
                  <a:srgbClr val="000000"/>
                </a:solidFill>
                <a:latin typeface="Arial Bold"/>
              </a:rPr>
              <a:t>7 day services</a:t>
            </a:r>
          </a:p>
        </p:txBody>
      </p:sp>
      <p:sp>
        <p:nvSpPr>
          <p:cNvPr id="12" name="Freeform 12"/>
          <p:cNvSpPr/>
          <p:nvPr/>
        </p:nvSpPr>
        <p:spPr>
          <a:xfrm>
            <a:off x="788335" y="2770384"/>
            <a:ext cx="485927" cy="485927"/>
          </a:xfrm>
          <a:custGeom>
            <a:avLst/>
            <a:gdLst/>
            <a:ahLst/>
            <a:cxnLst/>
            <a:rect l="l" t="t" r="r" b="b"/>
            <a:pathLst>
              <a:path w="971854" h="971854">
                <a:moveTo>
                  <a:pt x="0" y="0"/>
                </a:moveTo>
                <a:lnTo>
                  <a:pt x="971854" y="0"/>
                </a:lnTo>
                <a:lnTo>
                  <a:pt x="971854" y="971854"/>
                </a:lnTo>
                <a:lnTo>
                  <a:pt x="0" y="9718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GB" sz="900">
              <a:solidFill>
                <a:prstClr val="black"/>
              </a:solidFill>
              <a:latin typeface="Calibri"/>
            </a:endParaRPr>
          </a:p>
        </p:txBody>
      </p:sp>
      <p:sp>
        <p:nvSpPr>
          <p:cNvPr id="13" name="Freeform 13"/>
          <p:cNvSpPr/>
          <p:nvPr/>
        </p:nvSpPr>
        <p:spPr>
          <a:xfrm>
            <a:off x="1115118" y="3394287"/>
            <a:ext cx="4958064" cy="381121"/>
          </a:xfrm>
          <a:custGeom>
            <a:avLst/>
            <a:gdLst/>
            <a:ahLst/>
            <a:cxnLst/>
            <a:rect l="l" t="t" r="r" b="b"/>
            <a:pathLst>
              <a:path w="9916128" h="762242">
                <a:moveTo>
                  <a:pt x="0" y="0"/>
                </a:moveTo>
                <a:lnTo>
                  <a:pt x="9916128" y="0"/>
                </a:lnTo>
                <a:lnTo>
                  <a:pt x="9916128" y="762242"/>
                </a:lnTo>
                <a:lnTo>
                  <a:pt x="0" y="7622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endParaRPr lang="en-GB" sz="900">
              <a:solidFill>
                <a:prstClr val="black"/>
              </a:solidFill>
              <a:latin typeface="Calibri"/>
            </a:endParaRPr>
          </a:p>
        </p:txBody>
      </p:sp>
      <p:sp>
        <p:nvSpPr>
          <p:cNvPr id="14" name="TextBox 14"/>
          <p:cNvSpPr txBox="1"/>
          <p:nvPr/>
        </p:nvSpPr>
        <p:spPr>
          <a:xfrm>
            <a:off x="1440074" y="3513872"/>
            <a:ext cx="4801091" cy="166712"/>
          </a:xfrm>
          <a:prstGeom prst="rect">
            <a:avLst/>
          </a:prstGeom>
        </p:spPr>
        <p:txBody>
          <a:bodyPr lIns="0" tIns="0" rIns="0" bIns="0" rtlCol="0" anchor="t">
            <a:spAutoFit/>
          </a:bodyPr>
          <a:lstStyle/>
          <a:p>
            <a:pPr defTabSz="457200">
              <a:lnSpc>
                <a:spcPts val="1296"/>
              </a:lnSpc>
            </a:pPr>
            <a:r>
              <a:rPr lang="en-US" sz="1200">
                <a:solidFill>
                  <a:srgbClr val="000000"/>
                </a:solidFill>
                <a:latin typeface="Arial Bold"/>
              </a:rPr>
              <a:t>Intensity of rehab in line with needs and regardless of disability </a:t>
            </a:r>
          </a:p>
        </p:txBody>
      </p:sp>
      <p:sp>
        <p:nvSpPr>
          <p:cNvPr id="15" name="Freeform 15"/>
          <p:cNvSpPr/>
          <p:nvPr/>
        </p:nvSpPr>
        <p:spPr>
          <a:xfrm>
            <a:off x="872155" y="3341884"/>
            <a:ext cx="485927" cy="485927"/>
          </a:xfrm>
          <a:custGeom>
            <a:avLst/>
            <a:gdLst/>
            <a:ahLst/>
            <a:cxnLst/>
            <a:rect l="l" t="t" r="r" b="b"/>
            <a:pathLst>
              <a:path w="971854" h="971854">
                <a:moveTo>
                  <a:pt x="0" y="0"/>
                </a:moveTo>
                <a:lnTo>
                  <a:pt x="971854" y="0"/>
                </a:lnTo>
                <a:lnTo>
                  <a:pt x="971854" y="971854"/>
                </a:lnTo>
                <a:lnTo>
                  <a:pt x="0" y="9718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GB" sz="900">
              <a:solidFill>
                <a:prstClr val="black"/>
              </a:solidFill>
              <a:latin typeface="Calibri"/>
            </a:endParaRPr>
          </a:p>
        </p:txBody>
      </p:sp>
      <p:sp>
        <p:nvSpPr>
          <p:cNvPr id="16" name="Freeform 16"/>
          <p:cNvSpPr/>
          <p:nvPr/>
        </p:nvSpPr>
        <p:spPr>
          <a:xfrm>
            <a:off x="1031298" y="3965787"/>
            <a:ext cx="5041884" cy="381121"/>
          </a:xfrm>
          <a:custGeom>
            <a:avLst/>
            <a:gdLst/>
            <a:ahLst/>
            <a:cxnLst/>
            <a:rect l="l" t="t" r="r" b="b"/>
            <a:pathLst>
              <a:path w="10083768" h="762242">
                <a:moveTo>
                  <a:pt x="0" y="0"/>
                </a:moveTo>
                <a:lnTo>
                  <a:pt x="10083768" y="0"/>
                </a:lnTo>
                <a:lnTo>
                  <a:pt x="10083768" y="762242"/>
                </a:lnTo>
                <a:lnTo>
                  <a:pt x="0" y="7622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GB" sz="900">
              <a:solidFill>
                <a:prstClr val="black"/>
              </a:solidFill>
              <a:latin typeface="Calibri"/>
            </a:endParaRPr>
          </a:p>
        </p:txBody>
      </p:sp>
      <p:sp>
        <p:nvSpPr>
          <p:cNvPr id="17" name="TextBox 17"/>
          <p:cNvSpPr txBox="1"/>
          <p:nvPr/>
        </p:nvSpPr>
        <p:spPr>
          <a:xfrm>
            <a:off x="1356254" y="4085938"/>
            <a:ext cx="4884911" cy="166712"/>
          </a:xfrm>
          <a:prstGeom prst="rect">
            <a:avLst/>
          </a:prstGeom>
        </p:spPr>
        <p:txBody>
          <a:bodyPr lIns="0" tIns="0" rIns="0" bIns="0" rtlCol="0" anchor="t">
            <a:spAutoFit/>
          </a:bodyPr>
          <a:lstStyle/>
          <a:p>
            <a:pPr defTabSz="457200">
              <a:lnSpc>
                <a:spcPts val="1296"/>
              </a:lnSpc>
            </a:pPr>
            <a:r>
              <a:rPr lang="en-US" sz="1200">
                <a:solidFill>
                  <a:srgbClr val="000000"/>
                </a:solidFill>
                <a:latin typeface="Arial Bold"/>
              </a:rPr>
              <a:t> MDT provision which includes all core professions, Psych, VR</a:t>
            </a:r>
          </a:p>
        </p:txBody>
      </p:sp>
      <p:sp>
        <p:nvSpPr>
          <p:cNvPr id="18" name="Freeform 18"/>
          <p:cNvSpPr/>
          <p:nvPr/>
        </p:nvSpPr>
        <p:spPr>
          <a:xfrm>
            <a:off x="788335" y="3913384"/>
            <a:ext cx="485927" cy="485927"/>
          </a:xfrm>
          <a:custGeom>
            <a:avLst/>
            <a:gdLst/>
            <a:ahLst/>
            <a:cxnLst/>
            <a:rect l="l" t="t" r="r" b="b"/>
            <a:pathLst>
              <a:path w="971854" h="971854">
                <a:moveTo>
                  <a:pt x="0" y="0"/>
                </a:moveTo>
                <a:lnTo>
                  <a:pt x="971854" y="0"/>
                </a:lnTo>
                <a:lnTo>
                  <a:pt x="971854" y="971854"/>
                </a:lnTo>
                <a:lnTo>
                  <a:pt x="0" y="9718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GB" sz="900">
              <a:solidFill>
                <a:prstClr val="black"/>
              </a:solidFill>
              <a:latin typeface="Calibri"/>
            </a:endParaRPr>
          </a:p>
        </p:txBody>
      </p:sp>
      <p:sp>
        <p:nvSpPr>
          <p:cNvPr id="19" name="Freeform 19"/>
          <p:cNvSpPr/>
          <p:nvPr/>
        </p:nvSpPr>
        <p:spPr>
          <a:xfrm>
            <a:off x="758197" y="4537287"/>
            <a:ext cx="5314985" cy="381121"/>
          </a:xfrm>
          <a:custGeom>
            <a:avLst/>
            <a:gdLst/>
            <a:ahLst/>
            <a:cxnLst/>
            <a:rect l="l" t="t" r="r" b="b"/>
            <a:pathLst>
              <a:path w="10629970" h="762242">
                <a:moveTo>
                  <a:pt x="0" y="0"/>
                </a:moveTo>
                <a:lnTo>
                  <a:pt x="10629970" y="0"/>
                </a:lnTo>
                <a:lnTo>
                  <a:pt x="10629970" y="762242"/>
                </a:lnTo>
                <a:lnTo>
                  <a:pt x="0" y="7622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GB" sz="900">
              <a:solidFill>
                <a:prstClr val="black"/>
              </a:solidFill>
              <a:latin typeface="Calibri"/>
            </a:endParaRPr>
          </a:p>
        </p:txBody>
      </p:sp>
      <p:sp>
        <p:nvSpPr>
          <p:cNvPr id="20" name="TextBox 20"/>
          <p:cNvSpPr txBox="1"/>
          <p:nvPr/>
        </p:nvSpPr>
        <p:spPr>
          <a:xfrm>
            <a:off x="1083153" y="4595526"/>
            <a:ext cx="5158012" cy="333425"/>
          </a:xfrm>
          <a:prstGeom prst="rect">
            <a:avLst/>
          </a:prstGeom>
        </p:spPr>
        <p:txBody>
          <a:bodyPr lIns="0" tIns="0" rIns="0" bIns="0" rtlCol="0" anchor="t">
            <a:spAutoFit/>
          </a:bodyPr>
          <a:lstStyle/>
          <a:p>
            <a:pPr defTabSz="457200">
              <a:lnSpc>
                <a:spcPts val="1296"/>
              </a:lnSpc>
            </a:pPr>
            <a:r>
              <a:rPr lang="en-US" sz="1200">
                <a:solidFill>
                  <a:srgbClr val="000000"/>
                </a:solidFill>
                <a:latin typeface="Arial Bold"/>
              </a:rPr>
              <a:t>Seamless integrated ESD/CNRT services with no handoffs or </a:t>
            </a:r>
          </a:p>
          <a:p>
            <a:pPr defTabSz="457200">
              <a:lnSpc>
                <a:spcPts val="1296"/>
              </a:lnSpc>
            </a:pPr>
            <a:r>
              <a:rPr lang="en-US" sz="1200">
                <a:solidFill>
                  <a:srgbClr val="000000"/>
                </a:solidFill>
                <a:latin typeface="Arial Bold"/>
              </a:rPr>
              <a:t>referrals to “self”</a:t>
            </a:r>
          </a:p>
        </p:txBody>
      </p:sp>
      <p:sp>
        <p:nvSpPr>
          <p:cNvPr id="21" name="Freeform 21"/>
          <p:cNvSpPr/>
          <p:nvPr/>
        </p:nvSpPr>
        <p:spPr>
          <a:xfrm>
            <a:off x="515234" y="4484884"/>
            <a:ext cx="485927" cy="485927"/>
          </a:xfrm>
          <a:custGeom>
            <a:avLst/>
            <a:gdLst/>
            <a:ahLst/>
            <a:cxnLst/>
            <a:rect l="l" t="t" r="r" b="b"/>
            <a:pathLst>
              <a:path w="971854" h="971854">
                <a:moveTo>
                  <a:pt x="0" y="0"/>
                </a:moveTo>
                <a:lnTo>
                  <a:pt x="971854" y="0"/>
                </a:lnTo>
                <a:lnTo>
                  <a:pt x="971854" y="971854"/>
                </a:lnTo>
                <a:lnTo>
                  <a:pt x="0" y="9718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GB" sz="900">
              <a:solidFill>
                <a:prstClr val="black"/>
              </a:solidFill>
              <a:latin typeface="Calibri"/>
            </a:endParaRPr>
          </a:p>
        </p:txBody>
      </p:sp>
      <p:sp>
        <p:nvSpPr>
          <p:cNvPr id="22" name="Freeform 22"/>
          <p:cNvSpPr/>
          <p:nvPr/>
        </p:nvSpPr>
        <p:spPr>
          <a:xfrm>
            <a:off x="5992813" y="1926432"/>
            <a:ext cx="3151187" cy="3005137"/>
          </a:xfrm>
          <a:custGeom>
            <a:avLst/>
            <a:gdLst/>
            <a:ahLst/>
            <a:cxnLst/>
            <a:rect l="l" t="t" r="r" b="b"/>
            <a:pathLst>
              <a:path w="6302374" h="6010274">
                <a:moveTo>
                  <a:pt x="0" y="0"/>
                </a:moveTo>
                <a:lnTo>
                  <a:pt x="6302374" y="0"/>
                </a:lnTo>
                <a:lnTo>
                  <a:pt x="6302374" y="6010274"/>
                </a:lnTo>
                <a:lnTo>
                  <a:pt x="0" y="6010274"/>
                </a:lnTo>
                <a:lnTo>
                  <a:pt x="0" y="0"/>
                </a:lnTo>
                <a:close/>
              </a:path>
            </a:pathLst>
          </a:custGeom>
          <a:blipFill>
            <a:blip r:embed="rId12"/>
            <a:stretch>
              <a:fillRect r="-7"/>
            </a:stretch>
          </a:blipFill>
        </p:spPr>
        <p:txBody>
          <a:bodyPr/>
          <a:lstStyle/>
          <a:p>
            <a:pPr defTabSz="457200"/>
            <a:endParaRPr lang="en-GB" sz="900">
              <a:solidFill>
                <a:prstClr val="black"/>
              </a:solidFill>
              <a:latin typeface="Calibri"/>
            </a:endParaRPr>
          </a:p>
        </p:txBody>
      </p:sp>
      <p:sp>
        <p:nvSpPr>
          <p:cNvPr id="23" name="Freeform 23"/>
          <p:cNvSpPr/>
          <p:nvPr/>
        </p:nvSpPr>
        <p:spPr>
          <a:xfrm>
            <a:off x="6694555" y="2632271"/>
            <a:ext cx="2000250" cy="1852613"/>
          </a:xfrm>
          <a:custGeom>
            <a:avLst/>
            <a:gdLst/>
            <a:ahLst/>
            <a:cxnLst/>
            <a:rect l="l" t="t" r="r" b="b"/>
            <a:pathLst>
              <a:path w="4000500" h="3705226">
                <a:moveTo>
                  <a:pt x="0" y="0"/>
                </a:moveTo>
                <a:lnTo>
                  <a:pt x="4000500" y="0"/>
                </a:lnTo>
                <a:lnTo>
                  <a:pt x="4000500" y="3705226"/>
                </a:lnTo>
                <a:lnTo>
                  <a:pt x="0" y="3705226"/>
                </a:lnTo>
                <a:lnTo>
                  <a:pt x="0" y="0"/>
                </a:lnTo>
                <a:close/>
              </a:path>
            </a:pathLst>
          </a:custGeom>
          <a:blipFill>
            <a:blip r:embed="rId13"/>
            <a:stretch>
              <a:fillRect b="-68"/>
            </a:stretch>
          </a:blipFill>
        </p:spPr>
        <p:txBody>
          <a:bodyPr/>
          <a:lstStyle/>
          <a:p>
            <a:pPr defTabSz="457200"/>
            <a:endParaRPr lang="en-GB" sz="900">
              <a:solidFill>
                <a:prstClr val="black"/>
              </a:solidFill>
              <a:latin typeface="Calibri"/>
            </a:endParaRPr>
          </a:p>
        </p:txBody>
      </p:sp>
      <p:sp>
        <p:nvSpPr>
          <p:cNvPr id="24" name="Freeform 24"/>
          <p:cNvSpPr/>
          <p:nvPr/>
        </p:nvSpPr>
        <p:spPr>
          <a:xfrm>
            <a:off x="7269686" y="871942"/>
            <a:ext cx="1874315" cy="865359"/>
          </a:xfrm>
          <a:custGeom>
            <a:avLst/>
            <a:gdLst/>
            <a:ahLst/>
            <a:cxnLst/>
            <a:rect l="l" t="t" r="r" b="b"/>
            <a:pathLst>
              <a:path w="3748629" h="1730718">
                <a:moveTo>
                  <a:pt x="0" y="0"/>
                </a:moveTo>
                <a:lnTo>
                  <a:pt x="3748629" y="0"/>
                </a:lnTo>
                <a:lnTo>
                  <a:pt x="3748629" y="1730718"/>
                </a:lnTo>
                <a:lnTo>
                  <a:pt x="0" y="1730718"/>
                </a:lnTo>
                <a:lnTo>
                  <a:pt x="0" y="0"/>
                </a:lnTo>
                <a:close/>
              </a:path>
            </a:pathLst>
          </a:custGeom>
          <a:blipFill>
            <a:blip r:embed="rId14"/>
            <a:stretch>
              <a:fillRect/>
            </a:stretch>
          </a:blipFill>
          <a:ln w="28575" cap="sq">
            <a:solidFill>
              <a:srgbClr val="0082DF"/>
            </a:solidFill>
            <a:prstDash val="solid"/>
            <a:miter/>
          </a:ln>
        </p:spPr>
        <p:txBody>
          <a:bodyPr/>
          <a:lstStyle/>
          <a:p>
            <a:pPr defTabSz="457200"/>
            <a:endParaRPr lang="en-GB" sz="900">
              <a:solidFill>
                <a:prstClr val="black"/>
              </a:solidFill>
              <a:latin typeface="Calibri"/>
            </a:endParaRPr>
          </a:p>
        </p:txBody>
      </p:sp>
    </p:spTree>
  </p:cSld>
  <p:clrMapOvr>
    <a:masterClrMapping/>
  </p:clrMapOvr>
  <p:transition spd="slow">
    <p:wipe/>
  </p:transition>
</p:sld>
</file>

<file path=ppt/theme/_rels/theme8.xml.rels><?xml version="1.0" encoding="UTF-8" standalone="yes"?>
<Relationships xmlns="http://schemas.openxmlformats.org/package/2006/relationships"><Relationship Id="rId1" Type="http://schemas.openxmlformats.org/officeDocument/2006/relationships/image" Target="../media/image21.jpeg"/></Relationships>
</file>

<file path=ppt/theme/theme1.xml><?xml version="1.0" encoding="utf-8"?>
<a:theme xmlns:a="http://schemas.openxmlformats.org/drawingml/2006/main" name="CSP CORPORATE H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KCHFT master slides">
  <a:themeElements>
    <a:clrScheme name="KCHFT">
      <a:dk1>
        <a:sysClr val="windowText" lastClr="000000"/>
      </a:dk1>
      <a:lt1>
        <a:sysClr val="window" lastClr="FFFFFF"/>
      </a:lt1>
      <a:dk2>
        <a:srgbClr val="005EB8"/>
      </a:dk2>
      <a:lt2>
        <a:srgbClr val="FFFFFF"/>
      </a:lt2>
      <a:accent1>
        <a:srgbClr val="768692"/>
      </a:accent1>
      <a:accent2>
        <a:srgbClr val="41B6E6"/>
      </a:accent2>
      <a:accent3>
        <a:srgbClr val="78BE20"/>
      </a:accent3>
      <a:accent4>
        <a:srgbClr val="AE2573"/>
      </a:accent4>
      <a:accent5>
        <a:srgbClr val="330072"/>
      </a:accent5>
      <a:accent6>
        <a:srgbClr val="003087"/>
      </a:accent6>
      <a:hlink>
        <a:srgbClr val="005EB8"/>
      </a:hlink>
      <a:folHlink>
        <a:srgbClr val="AE25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LimelightVTI">
  <a:themeElements>
    <a:clrScheme name="AnalogousFromRegularSeedLeftStep">
      <a:dk1>
        <a:srgbClr val="000000"/>
      </a:dk1>
      <a:lt1>
        <a:srgbClr val="FFFFFF"/>
      </a:lt1>
      <a:dk2>
        <a:srgbClr val="1B2830"/>
      </a:dk2>
      <a:lt2>
        <a:srgbClr val="F0F3F1"/>
      </a:lt2>
      <a:accent1>
        <a:srgbClr val="E32D9B"/>
      </a:accent1>
      <a:accent2>
        <a:srgbClr val="CD1BD1"/>
      </a:accent2>
      <a:accent3>
        <a:srgbClr val="932DE3"/>
      </a:accent3>
      <a:accent4>
        <a:srgbClr val="4E36D6"/>
      </a:accent4>
      <a:accent5>
        <a:srgbClr val="2D5EE3"/>
      </a:accent5>
      <a:accent6>
        <a:srgbClr val="1B98D1"/>
      </a:accent6>
      <a:hlink>
        <a:srgbClr val="349C5D"/>
      </a:hlink>
      <a:folHlink>
        <a:srgbClr val="7F7F7F"/>
      </a:folHlink>
    </a:clrScheme>
    <a:fontScheme name="Trade Gothic">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melightVTI" id="{7936DCFD-B587-41FD-9126-64F2709ED40B}" vid="{74F41540-78F1-4C56-9EAA-6FA6E9F1D776}"/>
    </a:ext>
  </a:extLst>
</a:theme>
</file>

<file path=ppt/theme/theme1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4.xml><?xml version="1.0" encoding="utf-8"?>
<a:theme xmlns:a="http://schemas.openxmlformats.org/drawingml/2006/main" name="1_CSP CORPORATE H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NHS Blue layou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ur Values Powerpoint Template.pptx" id="{DECCF57D-1557-41E7-9991-00D3C0B9D39B}" vid="{20A0799C-41FA-4F77-8A6D-2F3C9ABC06AD}"/>
    </a:ext>
  </a:extLst>
</a:theme>
</file>

<file path=ppt/theme/theme16.xml><?xml version="1.0" encoding="utf-8"?>
<a:theme xmlns:a="http://schemas.openxmlformats.org/drawingml/2006/main" name="1_NHS Line layou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ur Values Powerpoint Template.pptx" id="{DECCF57D-1557-41E7-9991-00D3C0B9D39B}" vid="{0DD11422-1EA8-4A16-900F-D86FB6B83191}"/>
    </a:ext>
  </a:ext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nect">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 id="{2E951D94-9559-214A-8AF4-F788BD466253}" vid="{B5917E97-C8DC-D641-B02D-7E4DDAE5D38E}"/>
    </a:ext>
  </a:extLst>
</a:theme>
</file>

<file path=ppt/theme/theme3.xml><?xml version="1.0" encoding="utf-8"?>
<a:theme xmlns:a="http://schemas.openxmlformats.org/drawingml/2006/main" name="1_Connect ">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 " id="{D06EC87E-ABFD-6D4C-88A4-7DF4A821897E}" vid="{27CE0054-46FD-3F4B-8302-D39B0EBE93F2}"/>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 slide">
  <a:themeElements>
    <a:clrScheme name="Connect Health Powerpoint">
      <a:dk1>
        <a:srgbClr val="53565A"/>
      </a:dk1>
      <a:lt1>
        <a:sysClr val="window" lastClr="FFFFFF"/>
      </a:lt1>
      <a:dk2>
        <a:srgbClr val="53565A"/>
      </a:dk2>
      <a:lt2>
        <a:srgbClr val="DBDCDD"/>
      </a:lt2>
      <a:accent1>
        <a:srgbClr val="53565A"/>
      </a:accent1>
      <a:accent2>
        <a:srgbClr val="ECE81A"/>
      </a:accent2>
      <a:accent3>
        <a:srgbClr val="165788"/>
      </a:accent3>
      <a:accent4>
        <a:srgbClr val="53565A"/>
      </a:accent4>
      <a:accent5>
        <a:srgbClr val="009FDA"/>
      </a:accent5>
      <a:accent6>
        <a:srgbClr val="722EA5"/>
      </a:accent6>
      <a:hlink>
        <a:srgbClr val="0563C1"/>
      </a:hlink>
      <a:folHlink>
        <a:srgbClr val="954F72"/>
      </a:folHlink>
    </a:clrScheme>
    <a:fontScheme name="Connect Healt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nectHealth-Template.pptx" id="{FE90A960-DCE8-4906-9025-E410EAB8948F}" vid="{DD2B8262-DACA-4C56-9AF6-419068035B26}"/>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Presentation template_v1" id="{0F607C16-D9A0-4D64-A199-994EC6A956EC}" vid="{C06F030F-0071-4230-81C2-768B9C420A37}"/>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Presentation template_v1" id="{0F607C16-D9A0-4D64-A199-994EC6A956EC}" vid="{C06F030F-0071-4230-81C2-768B9C420A37}"/>
    </a:ext>
  </a:extLst>
</a:theme>
</file>

<file path=ppt/theme/theme8.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a:sym typeface="Gill Sans"/>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a:sym typeface="Gill Sans"/>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HEE PPT - Master slide deck_1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788F9F09A5BC4EB8B59008FC952ABF" ma:contentTypeVersion="13" ma:contentTypeDescription="Create a new document." ma:contentTypeScope="" ma:versionID="2cf29300f0b02cdf04cbe28b3890bfcc">
  <xsd:schema xmlns:xsd="http://www.w3.org/2001/XMLSchema" xmlns:xs="http://www.w3.org/2001/XMLSchema" xmlns:p="http://schemas.microsoft.com/office/2006/metadata/properties" xmlns:ns2="78c70845-bfcf-4e17-a6db-a6187f6dae8f" xmlns:ns3="d5c252fd-cbf3-4462-8c4f-ed67034a18c1" targetNamespace="http://schemas.microsoft.com/office/2006/metadata/properties" ma:root="true" ma:fieldsID="c82f101d2adf583e327c78588c7c6462" ns2:_="" ns3:_="">
    <xsd:import namespace="78c70845-bfcf-4e17-a6db-a6187f6dae8f"/>
    <xsd:import namespace="d5c252fd-cbf3-4462-8c4f-ed67034a18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70845-bfcf-4e17-a6db-a6187f6dae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c252fd-cbf3-4462-8c4f-ed67034a18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097438-FE9F-410C-B994-E14C880DC0E9}">
  <ds:schemaRefs>
    <ds:schemaRef ds:uri="http://purl.org/dc/terms/"/>
    <ds:schemaRef ds:uri="http://purl.org/dc/elements/1.1/"/>
    <ds:schemaRef ds:uri="http://purl.org/dc/dcmitype/"/>
    <ds:schemaRef ds:uri="http://schemas.microsoft.com/office/2006/metadata/properties"/>
    <ds:schemaRef ds:uri="http://schemas.microsoft.com/office/2006/documentManagement/types"/>
    <ds:schemaRef ds:uri="http://schemas.microsoft.com/office/infopath/2007/PartnerControls"/>
    <ds:schemaRef ds:uri="d5c252fd-cbf3-4462-8c4f-ed67034a18c1"/>
    <ds:schemaRef ds:uri="http://schemas.openxmlformats.org/package/2006/metadata/core-properties"/>
    <ds:schemaRef ds:uri="78c70845-bfcf-4e17-a6db-a6187f6dae8f"/>
    <ds:schemaRef ds:uri="http://www.w3.org/XML/1998/namespace"/>
  </ds:schemaRefs>
</ds:datastoreItem>
</file>

<file path=customXml/itemProps2.xml><?xml version="1.0" encoding="utf-8"?>
<ds:datastoreItem xmlns:ds="http://schemas.openxmlformats.org/officeDocument/2006/customXml" ds:itemID="{02F2B10D-56E8-49C2-BC50-068CB5864D7F}">
  <ds:schemaRefs>
    <ds:schemaRef ds:uri="http://schemas.microsoft.com/sharepoint/v3/contenttype/forms"/>
  </ds:schemaRefs>
</ds:datastoreItem>
</file>

<file path=customXml/itemProps3.xml><?xml version="1.0" encoding="utf-8"?>
<ds:datastoreItem xmlns:ds="http://schemas.openxmlformats.org/officeDocument/2006/customXml" ds:itemID="{64AF190B-4354-477A-B26A-F00973931B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c70845-bfcf-4e17-a6db-a6187f6dae8f"/>
    <ds:schemaRef ds:uri="d5c252fd-cbf3-4462-8c4f-ed67034a18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CSP CORPORATE HF</Template>
  <TotalTime>9137</TotalTime>
  <Words>9939</Words>
  <Application>Microsoft Office PowerPoint</Application>
  <PresentationFormat>On-screen Show (4:3)</PresentationFormat>
  <Paragraphs>1000</Paragraphs>
  <Slides>116</Slides>
  <Notes>47</Notes>
  <HiddenSlides>1</HiddenSlides>
  <MMClips>0</MMClips>
  <ScaleCrop>false</ScaleCrop>
  <HeadingPairs>
    <vt:vector size="6" baseType="variant">
      <vt:variant>
        <vt:lpstr>Fonts Used</vt:lpstr>
      </vt:variant>
      <vt:variant>
        <vt:i4>41</vt:i4>
      </vt:variant>
      <vt:variant>
        <vt:lpstr>Theme</vt:lpstr>
      </vt:variant>
      <vt:variant>
        <vt:i4>18</vt:i4>
      </vt:variant>
      <vt:variant>
        <vt:lpstr>Slide Titles</vt:lpstr>
      </vt:variant>
      <vt:variant>
        <vt:i4>116</vt:i4>
      </vt:variant>
    </vt:vector>
  </HeadingPairs>
  <TitlesOfParts>
    <vt:vector size="175" baseType="lpstr">
      <vt:lpstr>-apple-system</vt:lpstr>
      <vt:lpstr>Aptos</vt:lpstr>
      <vt:lpstr>Arial</vt:lpstr>
      <vt:lpstr>Arial Bold</vt:lpstr>
      <vt:lpstr>Arial Nova</vt:lpstr>
      <vt:lpstr>Calibri</vt:lpstr>
      <vt:lpstr>Calibri Light</vt:lpstr>
      <vt:lpstr>Canva Sans</vt:lpstr>
      <vt:lpstr>Canva Sans Bold</vt:lpstr>
      <vt:lpstr>Canva Sans Italics</vt:lpstr>
      <vt:lpstr>DTL Documenta TOT</vt:lpstr>
      <vt:lpstr>fsalbertbold</vt:lpstr>
      <vt:lpstr>fsalbertlight</vt:lpstr>
      <vt:lpstr>fsalbertregular</vt:lpstr>
      <vt:lpstr>Gill Sans</vt:lpstr>
      <vt:lpstr>Glacial Indifference Bold</vt:lpstr>
      <vt:lpstr>Glacial Indifference Bold Italics</vt:lpstr>
      <vt:lpstr>Helvetica</vt:lpstr>
      <vt:lpstr>Inter</vt:lpstr>
      <vt:lpstr>Noto Sans</vt:lpstr>
      <vt:lpstr>Now Bold</vt:lpstr>
      <vt:lpstr>Open Sans</vt:lpstr>
      <vt:lpstr>Open Sans Bold</vt:lpstr>
      <vt:lpstr>Open Sans Bold Italics</vt:lpstr>
      <vt:lpstr>Open Sans Extra Bold</vt:lpstr>
      <vt:lpstr>Open Sans Italics</vt:lpstr>
      <vt:lpstr>open-sans</vt:lpstr>
      <vt:lpstr>Poppins Bold</vt:lpstr>
      <vt:lpstr>Poppins Light</vt:lpstr>
      <vt:lpstr>Poppins Medium</vt:lpstr>
      <vt:lpstr>Poppins Semi-Bold</vt:lpstr>
      <vt:lpstr>Segoe UI</vt:lpstr>
      <vt:lpstr>Söhne</vt:lpstr>
      <vt:lpstr>Symbol</vt:lpstr>
      <vt:lpstr>system-ui</vt:lpstr>
      <vt:lpstr>Times New Roman</vt:lpstr>
      <vt:lpstr>Trade Gothic Next Cond</vt:lpstr>
      <vt:lpstr>Trade Gothic Next Light</vt:lpstr>
      <vt:lpstr>TT Rounds Condensed</vt:lpstr>
      <vt:lpstr>Univers LT Pro</vt:lpstr>
      <vt:lpstr>Wingdings 2</vt:lpstr>
      <vt:lpstr>CSP CORPORATE HF</vt:lpstr>
      <vt:lpstr>Connect</vt:lpstr>
      <vt:lpstr>1_Connect </vt:lpstr>
      <vt:lpstr>Custom Design</vt:lpstr>
      <vt:lpstr>Title slide</vt:lpstr>
      <vt:lpstr>8_Office Theme</vt:lpstr>
      <vt:lpstr>9_Office Theme</vt:lpstr>
      <vt:lpstr>2_Title &amp; Subtitle</vt:lpstr>
      <vt:lpstr>2_HEE PPT - Master slide deck_1 (1)</vt:lpstr>
      <vt:lpstr>Content slides</vt:lpstr>
      <vt:lpstr>KCHFT master slides</vt:lpstr>
      <vt:lpstr>LimelightVTI</vt:lpstr>
      <vt:lpstr>Office Theme</vt:lpstr>
      <vt:lpstr>1_CSP CORPORATE HF</vt:lpstr>
      <vt:lpstr>NHS Blue layout</vt:lpstr>
      <vt:lpstr>1_NHS Line layout</vt:lpstr>
      <vt:lpstr>1_Office Theme</vt:lpstr>
      <vt:lpstr>2_Office Theme</vt:lpstr>
      <vt:lpstr>PowerPoint Presentation</vt:lpstr>
      <vt:lpstr>PowerPoint Presentation</vt:lpstr>
      <vt:lpstr>PowerPoint Presentation</vt:lpstr>
      <vt:lpstr>PowerPoint Presentation</vt:lpstr>
      <vt:lpstr>PowerPoint Presentation</vt:lpstr>
      <vt:lpstr>  The CSP South East Coast Regional Network</vt:lpstr>
      <vt:lpstr>What do we mean by Health inequalities?</vt:lpstr>
      <vt:lpstr>  (CSP Easing the Pain Report 2022) </vt:lpstr>
      <vt:lpstr>PowerPoint Presentation</vt:lpstr>
      <vt:lpstr>PowerPoint Presentation</vt:lpstr>
      <vt:lpstr>PowerPoint Presentation</vt:lpstr>
      <vt:lpstr> Form two circles.  You will find yourself directly across from one other person. One person facing ‘out’ and the other ‘in’. Finish the sentence that appears on the screen. </vt:lpstr>
      <vt:lpstr>Question 1:</vt:lpstr>
      <vt:lpstr>Question 2:</vt:lpstr>
      <vt:lpstr>Question 3:</vt:lpstr>
      <vt:lpstr>Question 4:</vt:lpstr>
      <vt:lpstr>Question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 role in tackling health inequalities: a framework for allied health professionals The King's Fund (2021) </vt:lpstr>
      <vt:lpstr>PowerPoint Presentation</vt:lpstr>
      <vt:lpstr>  The CSP Health Inequalities project team professional network discussion</vt:lpstr>
      <vt:lpstr>Fundamental issues, members need: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Workforce Journey  Addressing Health Inequalities  </vt:lpstr>
      <vt:lpstr>PowerPoint Presentation</vt:lpstr>
      <vt:lpstr>Workforce Transformation Principles </vt:lpstr>
      <vt:lpstr>PowerPoint Presentation</vt:lpstr>
      <vt:lpstr>PowerPoint Presentation</vt:lpstr>
      <vt:lpstr>PowerPoint Presentation</vt:lpstr>
      <vt:lpstr>CSP SEC Health Inequalities – Pulmonary Rehabilitation Team Experience </vt:lpstr>
      <vt:lpstr>PowerPoint Presentation</vt:lpstr>
      <vt:lpstr>Information and Analysis</vt:lpstr>
      <vt:lpstr>PowerPoint Presentation</vt:lpstr>
      <vt:lpstr>Systems &amp; Data collections </vt:lpstr>
      <vt:lpstr>Ethnicity Recording </vt:lpstr>
      <vt:lpstr>DNA Rate</vt:lpstr>
      <vt:lpstr>DNA by Deprivation </vt:lpstr>
      <vt:lpstr>Barriers </vt:lpstr>
      <vt:lpstr>Practical Applications – Our Experience</vt:lpstr>
      <vt:lpstr>Cultural / Language Solutions </vt:lpstr>
      <vt:lpstr>Service Accessibility Solutions</vt:lpstr>
      <vt:lpstr>Clinic Locations</vt:lpstr>
      <vt:lpstr>Socio-economic challenges </vt:lpstr>
      <vt:lpstr>PowerPoint Presentation</vt:lpstr>
      <vt:lpstr>PowerPoint Presentation</vt:lpstr>
      <vt:lpstr>PowerPoint Presentation</vt:lpstr>
      <vt:lpstr>PowerPoint Presentation</vt:lpstr>
      <vt:lpstr>Health inequalities</vt:lpstr>
      <vt:lpstr>Group Activity</vt:lpstr>
      <vt:lpstr>Instructions </vt:lpstr>
      <vt:lpstr>  The coin model</vt:lpstr>
      <vt:lpstr>What does Health inequality mean to you?- Student’s perspectives</vt:lpstr>
      <vt:lpstr>Clinician’s perspectives</vt:lpstr>
      <vt:lpstr>   Statistics</vt:lpstr>
      <vt:lpstr>  Closing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share your health inequalities project and work with the CSP</vt:lpstr>
      <vt:lpstr>PowerPoint Presentation</vt:lpstr>
      <vt:lpstr>PowerPoint Presentation</vt:lpstr>
    </vt:vector>
  </TitlesOfParts>
  <Company>The Chareted Society of Physiotherapy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Jade Donovan</dc:creator>
  <cp:lastModifiedBy>Mindy Dalloway</cp:lastModifiedBy>
  <cp:revision>426</cp:revision>
  <cp:lastPrinted>2024-04-29T11:47:12Z</cp:lastPrinted>
  <dcterms:created xsi:type="dcterms:W3CDTF">2014-07-08T15:33:38Z</dcterms:created>
  <dcterms:modified xsi:type="dcterms:W3CDTF">2024-05-02T14:46:27Z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0x010100C4788F9F09A5BC4EB8B59008FC952ABF</vt:lpwstr>
  </property>
  <property fmtid="{D5CDD505-2E9C-101B-9397-08002B2CF9AE}" pid="3" name="_Level">
    <vt:i4>1</vt:i4>
  </property>
</Properties>
</file>